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312" r:id="rId4"/>
    <p:sldId id="290" r:id="rId5"/>
    <p:sldId id="311" r:id="rId6"/>
    <p:sldId id="297" r:id="rId7"/>
    <p:sldId id="298" r:id="rId8"/>
    <p:sldId id="313" r:id="rId9"/>
    <p:sldId id="287" r:id="rId10"/>
    <p:sldId id="288" r:id="rId11"/>
    <p:sldId id="260" r:id="rId12"/>
    <p:sldId id="262" r:id="rId13"/>
    <p:sldId id="323" r:id="rId14"/>
    <p:sldId id="324" r:id="rId15"/>
    <p:sldId id="315" r:id="rId16"/>
    <p:sldId id="318" r:id="rId17"/>
    <p:sldId id="325" r:id="rId18"/>
    <p:sldId id="316" r:id="rId19"/>
    <p:sldId id="317" r:id="rId20"/>
    <p:sldId id="277" r:id="rId21"/>
    <p:sldId id="278" r:id="rId22"/>
    <p:sldId id="301" r:id="rId23"/>
    <p:sldId id="308" r:id="rId24"/>
    <p:sldId id="310" r:id="rId25"/>
    <p:sldId id="303" r:id="rId26"/>
    <p:sldId id="304" r:id="rId27"/>
    <p:sldId id="314" r:id="rId28"/>
    <p:sldId id="306" r:id="rId29"/>
    <p:sldId id="307" r:id="rId30"/>
    <p:sldId id="326" r:id="rId31"/>
    <p:sldId id="320" r:id="rId32"/>
    <p:sldId id="321" r:id="rId3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E2DD-2B6B-407F-BBB8-E97CD28972A2}" type="datetimeFigureOut">
              <a:rPr lang="tr-TR" smtClean="0"/>
              <a:t>22.11.2023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1600-5EBB-44E3-B0B7-B4F18A73D9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4486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E2DD-2B6B-407F-BBB8-E97CD28972A2}" type="datetimeFigureOut">
              <a:rPr lang="tr-TR" smtClean="0"/>
              <a:t>22.11.2023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1600-5EBB-44E3-B0B7-B4F18A73D9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5433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E2DD-2B6B-407F-BBB8-E97CD28972A2}" type="datetimeFigureOut">
              <a:rPr lang="tr-TR" smtClean="0"/>
              <a:t>22.11.2023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1600-5EBB-44E3-B0B7-B4F18A73D9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7642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E2DD-2B6B-407F-BBB8-E97CD28972A2}" type="datetimeFigureOut">
              <a:rPr lang="tr-TR" smtClean="0"/>
              <a:t>22.11.2023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1600-5EBB-44E3-B0B7-B4F18A73D9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9749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E2DD-2B6B-407F-BBB8-E97CD28972A2}" type="datetimeFigureOut">
              <a:rPr lang="tr-TR" smtClean="0"/>
              <a:t>22.11.2023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1600-5EBB-44E3-B0B7-B4F18A73D9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0567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E2DD-2B6B-407F-BBB8-E97CD28972A2}" type="datetimeFigureOut">
              <a:rPr lang="tr-TR" smtClean="0"/>
              <a:t>22.11.2023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1600-5EBB-44E3-B0B7-B4F18A73D9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1979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E2DD-2B6B-407F-BBB8-E97CD28972A2}" type="datetimeFigureOut">
              <a:rPr lang="tr-TR" smtClean="0"/>
              <a:t>22.11.2023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1600-5EBB-44E3-B0B7-B4F18A73D9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3630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E2DD-2B6B-407F-BBB8-E97CD28972A2}" type="datetimeFigureOut">
              <a:rPr lang="tr-TR" smtClean="0"/>
              <a:t>22.11.2023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1600-5EBB-44E3-B0B7-B4F18A73D9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124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E2DD-2B6B-407F-BBB8-E97CD28972A2}" type="datetimeFigureOut">
              <a:rPr lang="tr-TR" smtClean="0"/>
              <a:t>22.11.2023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1600-5EBB-44E3-B0B7-B4F18A73D9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7367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E2DD-2B6B-407F-BBB8-E97CD28972A2}" type="datetimeFigureOut">
              <a:rPr lang="tr-TR" smtClean="0"/>
              <a:t>22.11.2023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1600-5EBB-44E3-B0B7-B4F18A73D9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232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7E2DD-2B6B-407F-BBB8-E97CD28972A2}" type="datetimeFigureOut">
              <a:rPr lang="tr-TR" smtClean="0"/>
              <a:t>22.11.2023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1600-5EBB-44E3-B0B7-B4F18A73D9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3895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7E2DD-2B6B-407F-BBB8-E97CD28972A2}" type="datetimeFigureOut">
              <a:rPr lang="tr-TR" smtClean="0"/>
              <a:t>22.11.2023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11600-5EBB-44E3-B0B7-B4F18A73D9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647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aaa.nih.gov/publications/brochures-and-fact-sheets/alcohol-facts-and-statistics" TargetMode="External"/><Relationship Id="rId2" Type="http://schemas.openxmlformats.org/officeDocument/2006/relationships/hyperlink" Target="https://www.who.int/news-room/fact-sheets/detail/alcohol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-931333"/>
            <a:ext cx="9144000" cy="2387600"/>
          </a:xfrm>
        </p:spPr>
        <p:txBody>
          <a:bodyPr/>
          <a:lstStyle/>
          <a:p>
            <a:r>
              <a:rPr lang="tr-TR" b="1" dirty="0" smtClean="0"/>
              <a:t>ALKOL BAĞIMLILIĞI</a:t>
            </a:r>
            <a:endParaRPr lang="tr-TR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677333" y="5930371"/>
            <a:ext cx="10837333" cy="1655762"/>
          </a:xfrm>
        </p:spPr>
        <p:txBody>
          <a:bodyPr>
            <a:normAutofit/>
          </a:bodyPr>
          <a:lstStyle/>
          <a:p>
            <a:r>
              <a:rPr lang="tr-TR" sz="1400" dirty="0" smtClean="0"/>
              <a:t>Prof. Dr. Bilgin KAYGISIZ</a:t>
            </a:r>
          </a:p>
          <a:p>
            <a:r>
              <a:rPr lang="tr-TR" sz="1400" dirty="0" smtClean="0"/>
              <a:t>Eskişehir Osmangazi Üniversitesi Tıp Fakültesi Tıbbi Farmakoloji Anabilim Dalı/Sağlık Bilimleri Enstitüsü </a:t>
            </a:r>
            <a:r>
              <a:rPr lang="tr-TR" sz="1400" dirty="0" err="1" smtClean="0"/>
              <a:t>Disiplinlerarası</a:t>
            </a:r>
            <a:r>
              <a:rPr lang="tr-TR" sz="1400" dirty="0" smtClean="0"/>
              <a:t> Sinirbilimleri Anabilim Dalı</a:t>
            </a:r>
            <a:endParaRPr lang="tr-TR" sz="1400" dirty="0"/>
          </a:p>
        </p:txBody>
      </p:sp>
      <p:pic>
        <p:nvPicPr>
          <p:cNvPr id="2050" name="Picture 2" descr="Signs That You or a Loved One May Be Addicted to Alcohol – Cleveland Clini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032" y="2130454"/>
            <a:ext cx="3953934" cy="2736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4766734" y="4866716"/>
            <a:ext cx="6096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800" dirty="0"/>
              <a:t>https://health.clevelandclinic.org/drinking-are-you-overdoing-it/</a:t>
            </a:r>
          </a:p>
        </p:txBody>
      </p:sp>
    </p:spTree>
    <p:extLst>
      <p:ext uri="{BB962C8B-B14F-4D97-AF65-F5344CB8AC3E}">
        <p14:creationId xmlns:p14="http://schemas.microsoft.com/office/powerpoint/2010/main" val="426394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Sunum akışı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Tanım</a:t>
            </a:r>
          </a:p>
          <a:p>
            <a:r>
              <a:rPr lang="tr-TR" sz="2400" dirty="0" smtClean="0"/>
              <a:t>Epidemiyoloji</a:t>
            </a:r>
          </a:p>
          <a:p>
            <a:r>
              <a:rPr lang="tr-TR" sz="2400" dirty="0" smtClean="0"/>
              <a:t>Bağımlılığın bileşenleri</a:t>
            </a:r>
          </a:p>
          <a:p>
            <a:r>
              <a:rPr lang="tr-TR" sz="2400" dirty="0" smtClean="0"/>
              <a:t>Bağımlılığın olumsuz etkileri</a:t>
            </a:r>
          </a:p>
          <a:p>
            <a:r>
              <a:rPr lang="tr-TR" sz="2400" dirty="0" smtClean="0"/>
              <a:t>Yoksunluk sendromu</a:t>
            </a:r>
          </a:p>
          <a:p>
            <a:r>
              <a:rPr lang="tr-TR" sz="2400" dirty="0" smtClean="0"/>
              <a:t>Bağımlılığın tedavisi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70113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7818" y="457200"/>
            <a:ext cx="4596938" cy="640080"/>
          </a:xfrm>
        </p:spPr>
        <p:txBody>
          <a:bodyPr>
            <a:noAutofit/>
          </a:bodyPr>
          <a:lstStyle/>
          <a:p>
            <a:r>
              <a:rPr lang="tr-TR" sz="4400" b="1" dirty="0"/>
              <a:t>ALKOL BAĞIMLILIĞI</a:t>
            </a: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7142" y="1463041"/>
            <a:ext cx="6708573" cy="354122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sz="2000" dirty="0"/>
              <a:t>Alkol bağımlılığı tanısı alan </a:t>
            </a:r>
            <a:r>
              <a:rPr lang="tr-TR" sz="2000" dirty="0" smtClean="0"/>
              <a:t>kişilerde,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      Başka </a:t>
            </a:r>
            <a:r>
              <a:rPr lang="tr-TR" sz="2000" dirty="0"/>
              <a:t>maddelere bağımlılık riski, </a:t>
            </a:r>
            <a:endParaRPr lang="tr-TR" sz="2000" dirty="0" smtClean="0"/>
          </a:p>
          <a:p>
            <a:pPr marL="0" indent="0">
              <a:buNone/>
            </a:pPr>
            <a:r>
              <a:rPr lang="tr-TR" sz="2000" i="1" dirty="0" smtClean="0"/>
              <a:t>                  Duygu </a:t>
            </a:r>
            <a:r>
              <a:rPr lang="tr-TR" sz="2000" i="1" dirty="0"/>
              <a:t>durum </a:t>
            </a:r>
            <a:r>
              <a:rPr lang="tr-TR" sz="2000" dirty="0"/>
              <a:t>bozuklukları, </a:t>
            </a:r>
            <a:r>
              <a:rPr lang="tr-TR" sz="2000" i="1" dirty="0"/>
              <a:t>depresyon</a:t>
            </a:r>
            <a:r>
              <a:rPr lang="tr-TR" sz="2000" dirty="0"/>
              <a:t>, kaygı sorunları </a:t>
            </a:r>
            <a:endParaRPr lang="tr-TR" sz="2000" dirty="0" smtClean="0"/>
          </a:p>
          <a:p>
            <a:pPr marL="0" indent="0">
              <a:buNone/>
            </a:pPr>
            <a:r>
              <a:rPr lang="tr-TR" sz="2000" dirty="0" smtClean="0"/>
              <a:t>                  Psikoz, </a:t>
            </a:r>
            <a:r>
              <a:rPr lang="tr-TR" sz="2000" dirty="0"/>
              <a:t>kişilik bozuklukları gibi ruhsal problemler </a:t>
            </a:r>
            <a:endParaRPr lang="tr-TR" sz="2000" dirty="0" smtClean="0"/>
          </a:p>
          <a:p>
            <a:pPr marL="0" indent="0">
              <a:buNone/>
            </a:pPr>
            <a:r>
              <a:rPr lang="tr-TR" sz="2000" i="1" dirty="0"/>
              <a:t> </a:t>
            </a:r>
            <a:r>
              <a:rPr lang="tr-TR" sz="2000" i="1" dirty="0" smtClean="0"/>
              <a:t>                 Karaciğerde </a:t>
            </a:r>
            <a:r>
              <a:rPr lang="tr-TR" sz="2000" i="1" dirty="0"/>
              <a:t>büyüme</a:t>
            </a:r>
            <a:r>
              <a:rPr lang="tr-TR" sz="2000" dirty="0"/>
              <a:t>, yağlanma, sarılık, </a:t>
            </a:r>
            <a:r>
              <a:rPr lang="tr-TR" sz="2000" i="1" dirty="0" smtClean="0"/>
              <a:t>kanser   </a:t>
            </a:r>
          </a:p>
          <a:p>
            <a:pPr marL="0" indent="0">
              <a:buNone/>
            </a:pPr>
            <a:r>
              <a:rPr lang="tr-TR" sz="2000" i="1" dirty="0"/>
              <a:t> </a:t>
            </a:r>
            <a:r>
              <a:rPr lang="tr-TR" sz="2000" i="1" dirty="0" smtClean="0"/>
              <a:t>                 Siroz</a:t>
            </a:r>
            <a:r>
              <a:rPr lang="tr-TR" sz="2000" dirty="0" smtClean="0"/>
              <a:t> </a:t>
            </a:r>
          </a:p>
          <a:p>
            <a:pPr marL="0" indent="0">
              <a:buNone/>
            </a:pPr>
            <a:r>
              <a:rPr lang="tr-TR" sz="2000" dirty="0" smtClean="0"/>
              <a:t>                  Yüksek </a:t>
            </a:r>
            <a:r>
              <a:rPr lang="tr-TR" sz="2000" dirty="0"/>
              <a:t>tansiyon, kalpte büyüme ve ani </a:t>
            </a:r>
            <a:r>
              <a:rPr lang="tr-TR" sz="2000" dirty="0" smtClean="0"/>
              <a:t>kriz,  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      Damar </a:t>
            </a:r>
            <a:r>
              <a:rPr lang="tr-TR" sz="2000" dirty="0"/>
              <a:t>tıkanıkları görülmektedir.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07818" y="1463040"/>
            <a:ext cx="5295207" cy="4405948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Alkol </a:t>
            </a:r>
            <a:r>
              <a:rPr lang="tr-TR" sz="2000" dirty="0" smtClean="0"/>
              <a:t>kullanım bozukluğu toplum sağlığı </a:t>
            </a:r>
            <a:r>
              <a:rPr lang="tr-TR" sz="2000" dirty="0"/>
              <a:t>açısından önde gelen risk faktörlerinden biridir. </a:t>
            </a:r>
            <a:endParaRPr lang="tr-TR" sz="2000" dirty="0" smtClean="0"/>
          </a:p>
          <a:p>
            <a:endParaRPr lang="tr-TR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 smtClean="0"/>
              <a:t>Toplumlar </a:t>
            </a:r>
            <a:r>
              <a:rPr lang="tr-TR" sz="2000" dirty="0"/>
              <a:t>üzerinde </a:t>
            </a:r>
            <a:r>
              <a:rPr lang="tr-TR" sz="2000" b="1" i="1" dirty="0" smtClean="0"/>
              <a:t>sosyal, ekonomik</a:t>
            </a:r>
            <a:r>
              <a:rPr lang="tr-TR" sz="2000" dirty="0" smtClean="0"/>
              <a:t> ve </a:t>
            </a:r>
            <a:r>
              <a:rPr lang="tr-TR" sz="2000" b="1" i="1" dirty="0" smtClean="0"/>
              <a:t>sağlık</a:t>
            </a:r>
            <a:r>
              <a:rPr lang="tr-TR" sz="2000" dirty="0" smtClean="0"/>
              <a:t> açısından </a:t>
            </a:r>
            <a:r>
              <a:rPr lang="tr-TR" sz="2000" dirty="0"/>
              <a:t>ciddi yük </a:t>
            </a:r>
            <a:r>
              <a:rPr lang="tr-TR" sz="2000" dirty="0" smtClean="0"/>
              <a:t>oluşturmaktadır.</a:t>
            </a:r>
          </a:p>
          <a:p>
            <a:endParaRPr lang="tr-TR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Alkol bağımlılığı sıklıkla farklı psikolojik veya bedensel </a:t>
            </a:r>
            <a:r>
              <a:rPr lang="tr-TR" sz="2000" dirty="0" smtClean="0"/>
              <a:t>sorunlara yol açar.</a:t>
            </a:r>
          </a:p>
          <a:p>
            <a:r>
              <a:rPr lang="tr-TR" sz="20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 smtClean="0"/>
              <a:t>Alkol bağımlılığının diğer madde bağımlılıklarından farkı organlarda patolojik değişikliklere yol açmasıdır.</a:t>
            </a:r>
            <a:endParaRPr lang="tr-TR" sz="2000" dirty="0"/>
          </a:p>
          <a:p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828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6333" y="457200"/>
            <a:ext cx="3932237" cy="565265"/>
          </a:xfrm>
        </p:spPr>
        <p:txBody>
          <a:bodyPr>
            <a:noAutofit/>
          </a:bodyPr>
          <a:lstStyle/>
          <a:p>
            <a:r>
              <a:rPr lang="tr-TR" sz="4400" b="1" dirty="0" smtClean="0"/>
              <a:t>ETİL ALKOL</a:t>
            </a:r>
            <a:endParaRPr lang="tr-TR" sz="44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140634" y="457200"/>
            <a:ext cx="4646813" cy="4131425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altLang="tr-TR" b="1" dirty="0"/>
              <a:t>Alkollü içkilerde alkol </a:t>
            </a:r>
            <a:r>
              <a:rPr lang="tr-TR" altLang="tr-TR" b="1" dirty="0" smtClean="0"/>
              <a:t>%</a:t>
            </a:r>
          </a:p>
          <a:p>
            <a:r>
              <a:rPr lang="tr-TR" altLang="tr-TR" sz="2000" dirty="0"/>
              <a:t>Bira                % 4-5 </a:t>
            </a:r>
          </a:p>
          <a:p>
            <a:r>
              <a:rPr lang="tr-TR" altLang="tr-TR" sz="2000" dirty="0"/>
              <a:t>Şarap             % 12-16 </a:t>
            </a:r>
          </a:p>
          <a:p>
            <a:r>
              <a:rPr lang="tr-TR" altLang="tr-TR" sz="2000" dirty="0"/>
              <a:t>Vermut           % 17 </a:t>
            </a:r>
          </a:p>
          <a:p>
            <a:r>
              <a:rPr lang="tr-TR" altLang="tr-TR" sz="2000" dirty="0"/>
              <a:t>Likör               % 23 </a:t>
            </a:r>
          </a:p>
          <a:p>
            <a:r>
              <a:rPr lang="tr-TR" altLang="tr-TR" sz="2000" dirty="0"/>
              <a:t>Konyak           % 41 </a:t>
            </a:r>
          </a:p>
          <a:p>
            <a:r>
              <a:rPr lang="tr-TR" altLang="tr-TR" sz="2000" dirty="0"/>
              <a:t>Votka              % 45 </a:t>
            </a:r>
          </a:p>
          <a:p>
            <a:r>
              <a:rPr lang="tr-TR" altLang="tr-TR" sz="2000" dirty="0"/>
              <a:t>Rakı                % 45 </a:t>
            </a:r>
          </a:p>
          <a:p>
            <a:r>
              <a:rPr lang="tr-TR" altLang="tr-TR" sz="2000" dirty="0"/>
              <a:t>Viski                % 45-50</a:t>
            </a:r>
          </a:p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16333" y="1413163"/>
            <a:ext cx="6375660" cy="5270269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altLang="tr-TR" sz="2000" dirty="0"/>
              <a:t>Alkollü içkiler meyve ve tahıl tanelerinin şekerle </a:t>
            </a:r>
            <a:r>
              <a:rPr lang="tr-TR" altLang="tr-TR" sz="2000" dirty="0" err="1"/>
              <a:t>fermentasyonu</a:t>
            </a:r>
            <a:r>
              <a:rPr lang="tr-TR" altLang="tr-TR" sz="2000" dirty="0"/>
              <a:t> sonucu elde edilirler</a:t>
            </a:r>
            <a:r>
              <a:rPr lang="tr-TR" altLang="tr-TR" sz="2000" dirty="0" smtClean="0"/>
              <a:t>.</a:t>
            </a:r>
          </a:p>
          <a:p>
            <a:endParaRPr lang="tr-TR" altLang="tr-TR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altLang="tr-TR" sz="2000" dirty="0" smtClean="0"/>
              <a:t>Etil </a:t>
            </a:r>
            <a:r>
              <a:rPr lang="tr-TR" altLang="tr-TR" sz="2000" dirty="0"/>
              <a:t>alkol cilt antiseptiği olarak çoğunlukla kullanılır</a:t>
            </a:r>
            <a:r>
              <a:rPr lang="tr-TR" altLang="tr-TR" sz="2000" dirty="0" smtClean="0"/>
              <a:t>.</a:t>
            </a:r>
          </a:p>
          <a:p>
            <a:endParaRPr lang="tr-TR" altLang="tr-TR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altLang="tr-TR" sz="2000" dirty="0"/>
              <a:t>Ancak alkollü içecekler şeklinde </a:t>
            </a:r>
            <a:r>
              <a:rPr lang="tr-TR" altLang="tr-TR" sz="2000" dirty="0" smtClean="0"/>
              <a:t>alınması </a:t>
            </a:r>
            <a:r>
              <a:rPr lang="tr-TR" altLang="tr-TR" sz="2000" dirty="0"/>
              <a:t>sonucu alkolizm denilen bağımlılık durumu olur.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92495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0080" y="365125"/>
            <a:ext cx="10713720" cy="1325563"/>
          </a:xfrm>
        </p:spPr>
        <p:txBody>
          <a:bodyPr/>
          <a:lstStyle/>
          <a:p>
            <a:r>
              <a:rPr lang="tr-TR" b="1" dirty="0"/>
              <a:t>Tanımlama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40080" y="1632499"/>
            <a:ext cx="4854633" cy="4544464"/>
          </a:xfrm>
        </p:spPr>
        <p:txBody>
          <a:bodyPr>
            <a:normAutofit/>
          </a:bodyPr>
          <a:lstStyle/>
          <a:p>
            <a:r>
              <a:rPr lang="tr-TR" sz="2000" dirty="0"/>
              <a:t>Alkolizm (DSM-1 ve 2, 1952)</a:t>
            </a:r>
          </a:p>
          <a:p>
            <a:r>
              <a:rPr lang="tr-TR" sz="2000" dirty="0"/>
              <a:t>Alkol bağımlılığı (DSM-4)</a:t>
            </a:r>
          </a:p>
          <a:p>
            <a:r>
              <a:rPr lang="tr-TR" sz="2000" dirty="0"/>
              <a:t>Alkol kötüye kullanımı (DSM-4)</a:t>
            </a:r>
          </a:p>
          <a:p>
            <a:r>
              <a:rPr lang="tr-TR" sz="2000" dirty="0"/>
              <a:t>Alkol kullanım bozukluğu (DSM-5, </a:t>
            </a:r>
            <a:r>
              <a:rPr lang="tr-TR" sz="2000" dirty="0" smtClean="0"/>
              <a:t>2013)</a:t>
            </a:r>
            <a:r>
              <a:rPr lang="tr-TR" sz="2000" baseline="30000" dirty="0" smtClean="0"/>
              <a:t>1</a:t>
            </a:r>
            <a:endParaRPr lang="tr-TR" sz="2000" baseline="30000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494714" y="1632499"/>
            <a:ext cx="6600304" cy="2532177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2000" dirty="0"/>
              <a:t>DSM (</a:t>
            </a:r>
            <a:r>
              <a:rPr lang="en-US" sz="1600" i="1" dirty="0"/>
              <a:t>Diagnostic and Statistical Manual of Mental Disorders</a:t>
            </a:r>
            <a:r>
              <a:rPr lang="tr-TR" sz="2000" i="1" dirty="0"/>
              <a:t>)</a:t>
            </a:r>
            <a:r>
              <a:rPr lang="tr-TR" sz="2000" dirty="0"/>
              <a:t>-</a:t>
            </a:r>
            <a:r>
              <a:rPr lang="tr-TR" sz="2000" dirty="0" smtClean="0"/>
              <a:t>4’te,</a:t>
            </a:r>
            <a:endParaRPr lang="tr-TR" sz="2000" dirty="0"/>
          </a:p>
          <a:p>
            <a:pPr marL="0" indent="0">
              <a:buNone/>
            </a:pPr>
            <a:r>
              <a:rPr lang="tr-TR" sz="2000" dirty="0"/>
              <a:t>            Alkol kötüye kullanımı ve Alkol bağımlılığı </a:t>
            </a:r>
            <a:r>
              <a:rPr lang="tr-TR" sz="2000" dirty="0" smtClean="0"/>
              <a:t>ayrı ayrı tanımlandı</a:t>
            </a:r>
            <a:endParaRPr lang="tr-TR" sz="2000" dirty="0"/>
          </a:p>
          <a:p>
            <a:r>
              <a:rPr lang="tr-TR" sz="2000" dirty="0" smtClean="0"/>
              <a:t>DSM-5’te,</a:t>
            </a:r>
            <a:endParaRPr lang="tr-TR" sz="2000" dirty="0"/>
          </a:p>
          <a:p>
            <a:pPr marL="0" indent="0">
              <a:buNone/>
            </a:pPr>
            <a:r>
              <a:rPr lang="tr-TR" sz="2000" dirty="0"/>
              <a:t>           Alkol kötüye kullanımı ve Alkol bağımlılığı tek bir çatı altında tanımlandı: Alkol kullanım bozukluğu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00587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32756" y="357447"/>
            <a:ext cx="5760720" cy="623455"/>
          </a:xfrm>
        </p:spPr>
        <p:txBody>
          <a:bodyPr>
            <a:noAutofit/>
          </a:bodyPr>
          <a:lstStyle/>
          <a:p>
            <a:r>
              <a:rPr lang="tr-TR" sz="4400" b="1" dirty="0"/>
              <a:t>Alkol Kullanım Bozukluğu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852159" y="1290551"/>
            <a:ext cx="6226233" cy="5103861"/>
          </a:xfrm>
        </p:spPr>
        <p:txBody>
          <a:bodyPr>
            <a:normAutofit fontScale="25000" lnSpcReduction="20000"/>
          </a:bodyPr>
          <a:lstStyle/>
          <a:p>
            <a:r>
              <a:rPr lang="tr-TR" sz="8000" b="1" dirty="0"/>
              <a:t>DSM-5 (</a:t>
            </a:r>
            <a:r>
              <a:rPr lang="tr-TR" sz="8000" b="1" dirty="0" err="1"/>
              <a:t>American</a:t>
            </a:r>
            <a:r>
              <a:rPr lang="tr-TR" sz="8000" b="1" dirty="0"/>
              <a:t> </a:t>
            </a:r>
            <a:r>
              <a:rPr lang="tr-TR" sz="8000" b="1" dirty="0" err="1"/>
              <a:t>Psychiatric</a:t>
            </a:r>
            <a:r>
              <a:rPr lang="tr-TR" sz="8000" b="1" dirty="0"/>
              <a:t> Association-2013)’e </a:t>
            </a:r>
            <a:r>
              <a:rPr lang="tr-TR" sz="8000" b="1" dirty="0" smtClean="0"/>
              <a:t>göre,</a:t>
            </a:r>
          </a:p>
          <a:p>
            <a:pPr marL="0" indent="0">
              <a:buNone/>
            </a:pPr>
            <a:endParaRPr lang="tr-TR" sz="8000" dirty="0"/>
          </a:p>
          <a:p>
            <a:pPr algn="just"/>
            <a:r>
              <a:rPr lang="tr-TR" sz="8000" dirty="0"/>
              <a:t>Çok güçlü alkol tüketme isteği</a:t>
            </a:r>
          </a:p>
          <a:p>
            <a:pPr algn="just"/>
            <a:r>
              <a:rPr lang="tr-TR" sz="8000" dirty="0"/>
              <a:t>Alkol tüketmeyi kontrol etmede güçlük çekme</a:t>
            </a:r>
          </a:p>
          <a:p>
            <a:pPr algn="just"/>
            <a:r>
              <a:rPr lang="tr-TR" sz="8000" dirty="0"/>
              <a:t>Alkol alımı azaldığı veya bırakıldığında çekilme belirtileri olması</a:t>
            </a:r>
          </a:p>
          <a:p>
            <a:pPr algn="just"/>
            <a:r>
              <a:rPr lang="tr-TR" sz="8000" dirty="0"/>
              <a:t>Diğer alternatif zevklerin ihmal edilmesi</a:t>
            </a:r>
          </a:p>
          <a:p>
            <a:pPr algn="just"/>
            <a:r>
              <a:rPr lang="tr-TR" sz="8000" dirty="0"/>
              <a:t>Zararlarının bilinmesine rağmen alkol tüketmeye devam </a:t>
            </a:r>
            <a:r>
              <a:rPr lang="tr-TR" sz="8000" dirty="0" smtClean="0"/>
              <a:t>etme</a:t>
            </a:r>
          </a:p>
          <a:p>
            <a:pPr algn="just"/>
            <a:endParaRPr lang="tr-TR" sz="8000" dirty="0"/>
          </a:p>
          <a:p>
            <a:pPr algn="just"/>
            <a:endParaRPr lang="tr-TR" sz="8000" dirty="0" smtClean="0"/>
          </a:p>
          <a:p>
            <a:pPr marL="0" indent="0" algn="just">
              <a:buNone/>
            </a:pPr>
            <a:endParaRPr lang="tr-TR" sz="8000" dirty="0"/>
          </a:p>
          <a:p>
            <a:pPr algn="just"/>
            <a:r>
              <a:rPr lang="tr-TR" sz="8000" dirty="0"/>
              <a:t>11 kriterden en az 2 tanesi</a:t>
            </a:r>
          </a:p>
          <a:p>
            <a:pPr algn="just"/>
            <a:r>
              <a:rPr lang="tr-TR" sz="8000" dirty="0"/>
              <a:t>2-3 kriter: hafif</a:t>
            </a:r>
          </a:p>
          <a:p>
            <a:pPr algn="just"/>
            <a:r>
              <a:rPr lang="tr-TR" sz="8000" dirty="0"/>
              <a:t>4-5 kriter: orta</a:t>
            </a:r>
          </a:p>
          <a:p>
            <a:pPr algn="just"/>
            <a:r>
              <a:rPr lang="tr-TR" sz="8000" dirty="0"/>
              <a:t>6 ve üzeri kriter: </a:t>
            </a:r>
            <a:r>
              <a:rPr lang="tr-TR" sz="8000" dirty="0" smtClean="0"/>
              <a:t>ciddi</a:t>
            </a:r>
          </a:p>
          <a:p>
            <a:pPr algn="just"/>
            <a:endParaRPr lang="tr-TR" sz="8000" dirty="0"/>
          </a:p>
          <a:p>
            <a:pPr marL="0" indent="0" algn="just">
              <a:buNone/>
            </a:pPr>
            <a:endParaRPr lang="tr-TR" sz="8000" dirty="0" smtClean="0"/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endParaRPr lang="tr-TR" dirty="0"/>
          </a:p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endParaRPr lang="tr-TR" dirty="0"/>
          </a:p>
          <a:p>
            <a:r>
              <a:rPr lang="tr-TR" sz="1200" dirty="0" err="1"/>
              <a:t>Hartwell</a:t>
            </a:r>
            <a:r>
              <a:rPr lang="tr-TR" sz="1200" dirty="0"/>
              <a:t> EE, </a:t>
            </a:r>
            <a:r>
              <a:rPr lang="tr-TR" sz="1200" dirty="0" err="1"/>
              <a:t>Kranzler</a:t>
            </a:r>
            <a:r>
              <a:rPr lang="tr-TR" sz="1200" dirty="0"/>
              <a:t> HR. </a:t>
            </a:r>
            <a:r>
              <a:rPr lang="tr-TR" sz="1200" dirty="0" err="1"/>
              <a:t>Pharmacogenetics</a:t>
            </a:r>
            <a:r>
              <a:rPr lang="tr-TR" sz="1200" dirty="0"/>
              <a:t> of </a:t>
            </a:r>
            <a:r>
              <a:rPr lang="tr-TR" sz="1200" dirty="0" err="1"/>
              <a:t>alcohol</a:t>
            </a:r>
            <a:r>
              <a:rPr lang="tr-TR" sz="1200" dirty="0"/>
              <a:t> </a:t>
            </a:r>
            <a:r>
              <a:rPr lang="tr-TR" sz="1200" dirty="0" err="1"/>
              <a:t>use</a:t>
            </a:r>
            <a:r>
              <a:rPr lang="tr-TR" sz="1200" dirty="0"/>
              <a:t> </a:t>
            </a:r>
            <a:r>
              <a:rPr lang="tr-TR" sz="1200" dirty="0" err="1"/>
              <a:t>disorder</a:t>
            </a:r>
            <a:r>
              <a:rPr lang="tr-TR" sz="1200" dirty="0"/>
              <a:t> </a:t>
            </a:r>
            <a:r>
              <a:rPr lang="tr-TR" sz="1200" dirty="0" err="1"/>
              <a:t>treatments</a:t>
            </a:r>
            <a:r>
              <a:rPr lang="tr-TR" sz="1200" dirty="0"/>
              <a:t>: an </a:t>
            </a:r>
            <a:r>
              <a:rPr lang="tr-TR" sz="1200" dirty="0" err="1"/>
              <a:t>update</a:t>
            </a:r>
            <a:r>
              <a:rPr lang="tr-TR" sz="1200" dirty="0"/>
              <a:t>. </a:t>
            </a:r>
            <a:r>
              <a:rPr lang="tr-TR" sz="1200" dirty="0" err="1"/>
              <a:t>Expert</a:t>
            </a:r>
            <a:r>
              <a:rPr lang="tr-TR" sz="1200" dirty="0"/>
              <a:t> </a:t>
            </a:r>
            <a:r>
              <a:rPr lang="tr-TR" sz="1200" dirty="0" err="1"/>
              <a:t>Opin</a:t>
            </a:r>
            <a:r>
              <a:rPr lang="tr-TR" sz="1200" dirty="0"/>
              <a:t> </a:t>
            </a:r>
            <a:r>
              <a:rPr lang="tr-TR" sz="1200" dirty="0" err="1"/>
              <a:t>Drug</a:t>
            </a:r>
            <a:r>
              <a:rPr lang="tr-TR" sz="1200" dirty="0"/>
              <a:t> </a:t>
            </a:r>
            <a:r>
              <a:rPr lang="tr-TR" sz="1200" dirty="0" err="1"/>
              <a:t>Metab</a:t>
            </a:r>
            <a:r>
              <a:rPr lang="tr-TR" sz="1200" dirty="0"/>
              <a:t> </a:t>
            </a:r>
            <a:r>
              <a:rPr lang="tr-TR" sz="1200" dirty="0" err="1"/>
              <a:t>Toxicol</a:t>
            </a:r>
            <a:r>
              <a:rPr lang="tr-TR" sz="1200" dirty="0"/>
              <a:t>. 2019 Jul;15(7):553-564. </a:t>
            </a:r>
            <a:r>
              <a:rPr lang="tr-TR" sz="1200" dirty="0" err="1"/>
              <a:t>doi</a:t>
            </a:r>
            <a:r>
              <a:rPr lang="tr-TR" sz="1200" dirty="0"/>
              <a:t>: 10.1080/17425255.2019.1628218. </a:t>
            </a:r>
            <a:r>
              <a:rPr lang="tr-TR" sz="1200" dirty="0" err="1"/>
              <a:t>Epub</a:t>
            </a:r>
            <a:r>
              <a:rPr lang="tr-TR" sz="1200" dirty="0"/>
              <a:t> 2019 </a:t>
            </a:r>
            <a:r>
              <a:rPr lang="tr-TR" sz="1200" dirty="0" err="1"/>
              <a:t>Jun</a:t>
            </a:r>
            <a:r>
              <a:rPr lang="tr-TR" sz="1200" dirty="0"/>
              <a:t> 11. PMID: 31162983; PMCID: PMC6614002.</a:t>
            </a:r>
          </a:p>
          <a:p>
            <a:r>
              <a:rPr lang="tr-TR" sz="1200" dirty="0" err="1"/>
              <a:t>Batra</a:t>
            </a:r>
            <a:r>
              <a:rPr lang="tr-TR" sz="1200" dirty="0"/>
              <a:t> A., </a:t>
            </a:r>
            <a:r>
              <a:rPr lang="tr-TR" sz="1200" dirty="0" err="1"/>
              <a:t>Müller</a:t>
            </a:r>
            <a:r>
              <a:rPr lang="tr-TR" sz="1200" dirty="0"/>
              <a:t> C.A., Mann K., </a:t>
            </a:r>
            <a:r>
              <a:rPr lang="tr-TR" sz="1200" dirty="0" err="1"/>
              <a:t>Heinz</a:t>
            </a:r>
            <a:r>
              <a:rPr lang="tr-TR" sz="1200" dirty="0"/>
              <a:t> A. </a:t>
            </a:r>
            <a:r>
              <a:rPr lang="tr-TR" sz="1200" dirty="0" err="1"/>
              <a:t>Alcohol</a:t>
            </a:r>
            <a:r>
              <a:rPr lang="tr-TR" sz="1200" dirty="0"/>
              <a:t> </a:t>
            </a:r>
            <a:r>
              <a:rPr lang="tr-TR" sz="1200" dirty="0" err="1"/>
              <a:t>Dependence</a:t>
            </a:r>
            <a:r>
              <a:rPr lang="tr-TR" sz="1200" dirty="0"/>
              <a:t> </a:t>
            </a:r>
            <a:r>
              <a:rPr lang="tr-TR" sz="1200" dirty="0" err="1"/>
              <a:t>and</a:t>
            </a:r>
            <a:r>
              <a:rPr lang="tr-TR" sz="1200" dirty="0"/>
              <a:t> </a:t>
            </a:r>
            <a:r>
              <a:rPr lang="tr-TR" sz="1200" dirty="0" err="1"/>
              <a:t>Harmful</a:t>
            </a:r>
            <a:r>
              <a:rPr lang="tr-TR" sz="1200" dirty="0"/>
              <a:t> </a:t>
            </a:r>
            <a:r>
              <a:rPr lang="tr-TR" sz="1200" dirty="0" err="1"/>
              <a:t>Use</a:t>
            </a:r>
            <a:r>
              <a:rPr lang="tr-TR" sz="1200" dirty="0"/>
              <a:t> of </a:t>
            </a:r>
            <a:r>
              <a:rPr lang="tr-TR" sz="1200" dirty="0" err="1"/>
              <a:t>Alcohol</a:t>
            </a:r>
            <a:r>
              <a:rPr lang="tr-TR" sz="1200" dirty="0"/>
              <a:t>. </a:t>
            </a:r>
            <a:r>
              <a:rPr lang="tr-TR" sz="1200" i="1" dirty="0" err="1"/>
              <a:t>Dtsch</a:t>
            </a:r>
            <a:r>
              <a:rPr lang="tr-TR" sz="1200" i="1" dirty="0"/>
              <a:t>. </a:t>
            </a:r>
            <a:r>
              <a:rPr lang="tr-TR" sz="1200" i="1" dirty="0" err="1"/>
              <a:t>Arztebl</a:t>
            </a:r>
            <a:r>
              <a:rPr lang="tr-TR" sz="1200" i="1" dirty="0"/>
              <a:t>. </a:t>
            </a:r>
            <a:r>
              <a:rPr lang="tr-TR" sz="1200" i="1" dirty="0" err="1"/>
              <a:t>Int</a:t>
            </a:r>
            <a:r>
              <a:rPr lang="tr-TR" sz="1200" i="1" dirty="0"/>
              <a:t>. </a:t>
            </a:r>
            <a:r>
              <a:rPr lang="tr-TR" sz="1200" dirty="0"/>
              <a:t>2016;</a:t>
            </a:r>
            <a:r>
              <a:rPr lang="tr-TR" sz="1200" b="1" dirty="0"/>
              <a:t>113</a:t>
            </a:r>
            <a:r>
              <a:rPr lang="tr-TR" sz="1200" dirty="0"/>
              <a:t>:301–310. </a:t>
            </a:r>
            <a:r>
              <a:rPr lang="tr-TR" sz="1200" dirty="0" err="1"/>
              <a:t>doi</a:t>
            </a:r>
            <a:r>
              <a:rPr lang="tr-TR" sz="1200" dirty="0"/>
              <a:t>: 10.3238/arztebl.2016.0301</a:t>
            </a:r>
            <a:r>
              <a:rPr lang="tr-TR" sz="2000" dirty="0"/>
              <a:t>.</a:t>
            </a:r>
          </a:p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2756" y="1290551"/>
            <a:ext cx="5619403" cy="143602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Sosyal, mesleki ve sağlıkla ilgili olumsuz sonuçlarına rağmen alkol kullanımının durdurulamaması veya kontrol edilememesi ile karakterize bir tıbbi durumdur.</a:t>
            </a:r>
            <a:br>
              <a:rPr lang="tr-TR" sz="2000" dirty="0"/>
            </a:br>
            <a:endParaRPr lang="tr-TR" sz="20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756" y="3358342"/>
            <a:ext cx="4775820" cy="2826327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115" y="6275529"/>
            <a:ext cx="6096528" cy="23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76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4444" y="0"/>
            <a:ext cx="12028516" cy="1325563"/>
          </a:xfrm>
        </p:spPr>
        <p:txBody>
          <a:bodyPr>
            <a:normAutofit/>
          </a:bodyPr>
          <a:lstStyle/>
          <a:p>
            <a:r>
              <a:rPr lang="tr-TR" sz="4000" b="1" dirty="0"/>
              <a:t>Alkol Kullanım </a:t>
            </a:r>
            <a:r>
              <a:rPr lang="tr-TR" sz="4000" b="1" dirty="0" smtClean="0"/>
              <a:t>Bozukluğu (son 1 yıl içinde en az iki kriter)</a:t>
            </a:r>
            <a:endParaRPr lang="tr-TR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4443" y="1188720"/>
            <a:ext cx="11787447" cy="5345084"/>
          </a:xfrm>
        </p:spPr>
        <p:txBody>
          <a:bodyPr>
            <a:normAutofit/>
          </a:bodyPr>
          <a:lstStyle/>
          <a:p>
            <a:r>
              <a:rPr lang="tr-TR" sz="2000" dirty="0"/>
              <a:t>Kullanımı kontrol etme kabiliyetinin bozulması,</a:t>
            </a:r>
          </a:p>
          <a:p>
            <a:r>
              <a:rPr lang="tr-TR" sz="2000" dirty="0"/>
              <a:t>Alkol kullanmayı bırakmak ya da </a:t>
            </a:r>
            <a:r>
              <a:rPr lang="tr-TR" sz="2000" dirty="0" smtClean="0"/>
              <a:t>kontrol </a:t>
            </a:r>
            <a:r>
              <a:rPr lang="tr-TR" sz="2000" dirty="0"/>
              <a:t>altında tutmak için sürekli bir istek ya da sonuç vermeyen çabalar olması,</a:t>
            </a:r>
          </a:p>
          <a:p>
            <a:r>
              <a:rPr lang="tr-TR" sz="2000" dirty="0"/>
              <a:t>Alkol kullanımına diğer etkinliklere göre daha fazla öncelik verilmesi,</a:t>
            </a:r>
          </a:p>
          <a:p>
            <a:r>
              <a:rPr lang="tr-TR" sz="2000" dirty="0"/>
              <a:t>İşte, okulda ya da evdeki konumunun gereği olan başlıca yükümlülüklerini yerine getirememe,</a:t>
            </a:r>
          </a:p>
          <a:p>
            <a:r>
              <a:rPr lang="tr-TR" sz="2000" dirty="0"/>
              <a:t>Zararlarla veya olumsuz sonuçlarla karşılaşılmasına rağmen kullanıma devam edilmesiyle kendini gösteren güçlü bir alkol kullanma isteği,</a:t>
            </a:r>
          </a:p>
          <a:p>
            <a:r>
              <a:rPr lang="tr-TR" sz="2000" dirty="0"/>
              <a:t>Alkolün gitgide eski etkisini kaybetmesi (tolerans geliştirilmesi),</a:t>
            </a:r>
          </a:p>
          <a:p>
            <a:r>
              <a:rPr lang="tr-TR" sz="2000" dirty="0"/>
              <a:t>Çoğu kez, istendiğinden daha fazla ya da daha uzun süreli olarak alkol alınması,</a:t>
            </a:r>
          </a:p>
          <a:p>
            <a:r>
              <a:rPr lang="tr-TR" sz="2000" dirty="0"/>
              <a:t>Alkolün etkilerinin neden olduğu </a:t>
            </a:r>
            <a:r>
              <a:rPr lang="tr-TR" sz="2000" dirty="0" smtClean="0"/>
              <a:t>toplumsal </a:t>
            </a:r>
            <a:r>
              <a:rPr lang="tr-TR" sz="2000" dirty="0"/>
              <a:t>ya da kişiler arası sorunlar olmasına karşın alkol kullanımını sürdürme,</a:t>
            </a:r>
          </a:p>
          <a:p>
            <a:r>
              <a:rPr lang="tr-TR" sz="2000" dirty="0" smtClean="0"/>
              <a:t>Tekrarlayan biçimde</a:t>
            </a:r>
            <a:r>
              <a:rPr lang="tr-TR" sz="2000" dirty="0"/>
              <a:t>, tehlikeli olabilecek durumlarda alkol kullanma,</a:t>
            </a:r>
          </a:p>
          <a:p>
            <a:r>
              <a:rPr lang="tr-TR" sz="2000" dirty="0"/>
              <a:t>Alkol kullanımının kesilmesi veya azaltılması sonrasında yoksunluk belirtilerinin </a:t>
            </a:r>
            <a:r>
              <a:rPr lang="tr-TR" sz="2000" dirty="0" smtClean="0"/>
              <a:t>görülmesi</a:t>
            </a: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6981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282634"/>
            <a:ext cx="4343400" cy="704792"/>
          </a:xfrm>
        </p:spPr>
        <p:txBody>
          <a:bodyPr>
            <a:noAutofit/>
          </a:bodyPr>
          <a:lstStyle/>
          <a:p>
            <a:r>
              <a:rPr lang="tr-TR" sz="4400" b="1" dirty="0" smtClean="0"/>
              <a:t>Sıklık</a:t>
            </a:r>
            <a:endParaRPr lang="tr-TR" sz="44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760720" y="806335"/>
            <a:ext cx="6259484" cy="5536275"/>
          </a:xfrm>
        </p:spPr>
        <p:txBody>
          <a:bodyPr>
            <a:normAutofit/>
          </a:bodyPr>
          <a:lstStyle/>
          <a:p>
            <a:r>
              <a:rPr lang="tr-TR" sz="2000" dirty="0"/>
              <a:t>Yaklaşık 3 milyon </a:t>
            </a:r>
            <a:r>
              <a:rPr lang="tr-TR" sz="2000" dirty="0" smtClean="0"/>
              <a:t>ölüm, </a:t>
            </a:r>
            <a:r>
              <a:rPr lang="tr-TR" sz="2000" dirty="0"/>
              <a:t>alkolün zararlı kullanımından </a:t>
            </a:r>
            <a:r>
              <a:rPr lang="tr-TR" sz="2000" dirty="0" smtClean="0"/>
              <a:t>kaynaklanmaktadır </a:t>
            </a:r>
            <a:r>
              <a:rPr lang="tr-TR" sz="2000" dirty="0"/>
              <a:t>ve bu </a:t>
            </a:r>
            <a:r>
              <a:rPr lang="tr-TR" sz="2000" dirty="0" smtClean="0"/>
              <a:t>oran, </a:t>
            </a:r>
            <a:r>
              <a:rPr lang="tr-TR" sz="2000" dirty="0"/>
              <a:t>tüm ölümlerin </a:t>
            </a:r>
            <a:r>
              <a:rPr lang="tr-TR" sz="2000" b="1" dirty="0" smtClean="0"/>
              <a:t>% </a:t>
            </a:r>
            <a:r>
              <a:rPr lang="tr-TR" sz="2000" b="1" dirty="0"/>
              <a:t>5.3'ünü </a:t>
            </a:r>
            <a:r>
              <a:rPr lang="tr-TR" sz="2000" dirty="0"/>
              <a:t>temsil </a:t>
            </a:r>
            <a:r>
              <a:rPr lang="tr-TR" sz="2000" dirty="0" smtClean="0"/>
              <a:t>etmektedir </a:t>
            </a:r>
            <a:r>
              <a:rPr lang="tr-TR" sz="2000" baseline="30000" dirty="0" smtClean="0"/>
              <a:t>4,5</a:t>
            </a:r>
            <a:r>
              <a:rPr lang="tr-TR" sz="2000" dirty="0" smtClean="0"/>
              <a:t>.</a:t>
            </a:r>
            <a:endParaRPr lang="tr-TR" sz="2000" dirty="0"/>
          </a:p>
          <a:p>
            <a:r>
              <a:rPr lang="tr-TR" sz="2000" dirty="0"/>
              <a:t>Dünya genelindeki 69 yaş ve altındakiler arasındaki erken ölümlerin </a:t>
            </a:r>
            <a:r>
              <a:rPr lang="tr-TR" sz="2000" b="1" dirty="0" smtClean="0"/>
              <a:t>% </a:t>
            </a:r>
            <a:r>
              <a:rPr lang="tr-TR" sz="2000" b="1" dirty="0"/>
              <a:t>7.2’sinin </a:t>
            </a:r>
            <a:r>
              <a:rPr lang="tr-TR" sz="2000" dirty="0"/>
              <a:t>alkole bağlı olarak ortaya çıktığı </a:t>
            </a:r>
            <a:r>
              <a:rPr lang="tr-TR" sz="2000" dirty="0" smtClean="0"/>
              <a:t>öngörülmektedir</a:t>
            </a:r>
            <a:r>
              <a:rPr lang="tr-TR" sz="2000" baseline="30000" dirty="0"/>
              <a:t> </a:t>
            </a:r>
            <a:r>
              <a:rPr lang="tr-TR" sz="2000" baseline="30000" dirty="0" smtClean="0"/>
              <a:t>4,5</a:t>
            </a:r>
            <a:r>
              <a:rPr lang="tr-TR" sz="2000" dirty="0" smtClean="0"/>
              <a:t>. </a:t>
            </a:r>
          </a:p>
          <a:p>
            <a:r>
              <a:rPr lang="tr-TR" sz="2000" dirty="0" smtClean="0"/>
              <a:t>20-39 </a:t>
            </a:r>
            <a:r>
              <a:rPr lang="tr-TR" sz="2000" dirty="0"/>
              <a:t>yaş arasındaki ölümlerin </a:t>
            </a:r>
            <a:r>
              <a:rPr lang="tr-TR" sz="2000" b="1" dirty="0" smtClean="0"/>
              <a:t>% </a:t>
            </a:r>
            <a:r>
              <a:rPr lang="tr-TR" sz="2000" b="1" dirty="0"/>
              <a:t>13.5’inden </a:t>
            </a:r>
            <a:r>
              <a:rPr lang="tr-TR" sz="2000" dirty="0"/>
              <a:t>alkolün sorumlu olduğu </a:t>
            </a:r>
            <a:r>
              <a:rPr lang="tr-TR" sz="2000" dirty="0" smtClean="0"/>
              <a:t>düşünülmektedir </a:t>
            </a:r>
            <a:r>
              <a:rPr lang="tr-TR" sz="2000" baseline="30000" dirty="0" smtClean="0"/>
              <a:t>4,5</a:t>
            </a:r>
            <a:r>
              <a:rPr lang="tr-TR" sz="2000" dirty="0" smtClean="0"/>
              <a:t>.</a:t>
            </a:r>
            <a:endParaRPr lang="tr-TR" sz="2000" dirty="0"/>
          </a:p>
          <a:p>
            <a:r>
              <a:rPr lang="tr-TR" sz="2000" dirty="0"/>
              <a:t>Sadece yüksek düzeylerde alkol alımı değil düşük ve orta düzeyde alkol alımı da kalp hastalıkları ve felç, karaciğer sirozu ve bazı kanser türlerinin gelişimi açısından önemli bir risk </a:t>
            </a:r>
            <a:r>
              <a:rPr lang="tr-TR" sz="2000" dirty="0" smtClean="0"/>
              <a:t>faktörüdür </a:t>
            </a:r>
            <a:r>
              <a:rPr lang="tr-TR" sz="2000" baseline="30000" dirty="0" smtClean="0"/>
              <a:t>4,5</a:t>
            </a:r>
            <a:r>
              <a:rPr lang="tr-TR" sz="2000" dirty="0" smtClean="0"/>
              <a:t>. 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2757" y="1138843"/>
            <a:ext cx="5469774" cy="520376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000" dirty="0"/>
              <a:t>15 yaş üstü nüfusta tüm dünyadaki sıklık %2,6 (WHO, 2016 </a:t>
            </a:r>
            <a:r>
              <a:rPr lang="tr-TR" sz="2000" dirty="0" smtClean="0"/>
              <a:t>verileri) </a:t>
            </a:r>
            <a:r>
              <a:rPr lang="tr-TR" sz="2000" baseline="30000" dirty="0" smtClean="0"/>
              <a:t>2,3</a:t>
            </a:r>
            <a:endParaRPr lang="tr-TR" sz="2000" baseline="30000" dirty="0"/>
          </a:p>
          <a:p>
            <a:endParaRPr lang="tr-TR" sz="2000" dirty="0" smtClean="0"/>
          </a:p>
          <a:p>
            <a:r>
              <a:rPr lang="tr-TR" sz="2000" dirty="0"/>
              <a:t> </a:t>
            </a:r>
            <a:r>
              <a:rPr lang="tr-TR" sz="2000" dirty="0" smtClean="0"/>
              <a:t>                           </a:t>
            </a:r>
            <a:r>
              <a:rPr lang="tr-TR" sz="2000" b="1" dirty="0" smtClean="0"/>
              <a:t>Amerika’da </a:t>
            </a:r>
            <a:r>
              <a:rPr lang="tr-TR" sz="2000" b="1" dirty="0"/>
              <a:t>% 4,1</a:t>
            </a:r>
          </a:p>
          <a:p>
            <a:r>
              <a:rPr lang="tr-TR" sz="2000" b="1" dirty="0" smtClean="0"/>
              <a:t>                            Avrupa’da </a:t>
            </a:r>
            <a:r>
              <a:rPr lang="tr-TR" sz="2000" b="1" dirty="0"/>
              <a:t>% 3,7</a:t>
            </a:r>
          </a:p>
          <a:p>
            <a:r>
              <a:rPr lang="tr-TR" sz="2000" b="1" dirty="0" smtClean="0"/>
              <a:t>                            Türkiye’de </a:t>
            </a:r>
            <a:r>
              <a:rPr lang="tr-TR" sz="2000" b="1" dirty="0"/>
              <a:t>% </a:t>
            </a:r>
            <a:r>
              <a:rPr lang="tr-TR" sz="2000" b="1" dirty="0" smtClean="0"/>
              <a:t>1,6</a:t>
            </a:r>
          </a:p>
          <a:p>
            <a:endParaRPr lang="tr-TR" sz="2000" dirty="0"/>
          </a:p>
          <a:p>
            <a:endParaRPr lang="tr-TR" sz="2000" dirty="0" smtClean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41308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4733" y="229889"/>
            <a:ext cx="11514667" cy="1066801"/>
          </a:xfrm>
        </p:spPr>
        <p:txBody>
          <a:bodyPr>
            <a:noAutofit/>
          </a:bodyPr>
          <a:lstStyle/>
          <a:p>
            <a:r>
              <a:rPr lang="tr-TR" sz="4000" b="1" dirty="0" smtClean="0"/>
              <a:t>15 yaş üzeri kişi başı yıllık saf alkol tüketimi (litre) (WHO)</a:t>
            </a:r>
            <a:br>
              <a:rPr lang="tr-TR" sz="4000" b="1" dirty="0" smtClean="0"/>
            </a:br>
            <a:endParaRPr lang="tr-TR" sz="4000" b="1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94733" y="1296690"/>
            <a:ext cx="6002867" cy="227624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 smtClean="0"/>
              <a:t>Dünya genelinde yılda ortalama kişi başına 6.3 </a:t>
            </a:r>
            <a:r>
              <a:rPr lang="tr-TR" sz="2000" dirty="0" err="1" smtClean="0"/>
              <a:t>lt</a:t>
            </a:r>
            <a:r>
              <a:rPr lang="tr-TR" sz="2000" dirty="0" smtClean="0"/>
              <a:t> saf alkol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 smtClean="0"/>
              <a:t>Şarap %12 saf alkol içerir: 1 litre şarapta 0.12 litre saf alkol bulunur.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 smtClean="0"/>
              <a:t>6.3 </a:t>
            </a:r>
            <a:r>
              <a:rPr lang="tr-TR" sz="2000" dirty="0" err="1" smtClean="0"/>
              <a:t>lt</a:t>
            </a:r>
            <a:r>
              <a:rPr lang="tr-TR" sz="2000" dirty="0" smtClean="0"/>
              <a:t> saf alkol= yılda kişi başı 53 şişe şarap=haftada 1 litre şarap</a:t>
            </a:r>
          </a:p>
          <a:p>
            <a:endParaRPr lang="tr-TR" sz="2000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91497" y="1296690"/>
            <a:ext cx="5192540" cy="4800210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7326448" y="6096900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1000" dirty="0"/>
              <a:t>https://fherehab.com/learning/international-trends-in-alcohol-use-and-addiction/</a:t>
            </a:r>
          </a:p>
        </p:txBody>
      </p:sp>
    </p:spTree>
    <p:extLst>
      <p:ext uri="{BB962C8B-B14F-4D97-AF65-F5344CB8AC3E}">
        <p14:creationId xmlns:p14="http://schemas.microsoft.com/office/powerpoint/2010/main" val="326958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4123" y="272906"/>
            <a:ext cx="5203566" cy="706581"/>
          </a:xfrm>
        </p:spPr>
        <p:txBody>
          <a:bodyPr>
            <a:noAutofit/>
          </a:bodyPr>
          <a:lstStyle/>
          <a:p>
            <a:r>
              <a:rPr lang="tr-TR" sz="4400" b="1" dirty="0" smtClean="0"/>
              <a:t>Dünyada alkol tüketimi</a:t>
            </a:r>
            <a:endParaRPr lang="tr-TR" sz="4400" b="1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5013" y="979487"/>
            <a:ext cx="6172200" cy="4356847"/>
          </a:xfrm>
          <a:prstGeom prst="rect">
            <a:avLst/>
          </a:prstGeo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04122" y="1317568"/>
            <a:ext cx="5348779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 smtClean="0"/>
              <a:t>Kuzey Afrika ve Orta Doğu’da düşük</a:t>
            </a:r>
          </a:p>
          <a:p>
            <a:endParaRPr lang="tr-TR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 smtClean="0"/>
              <a:t>Avrupa’da en yüksek </a:t>
            </a:r>
            <a:r>
              <a:rPr lang="tr-TR" sz="2000" dirty="0" err="1" smtClean="0"/>
              <a:t>Çekya’da</a:t>
            </a:r>
            <a:r>
              <a:rPr lang="tr-TR" sz="2000" dirty="0" smtClean="0"/>
              <a:t> (yılda kişi başı 15 litre saf alkol: haftada kişi başı 2 şişe şarap)</a:t>
            </a:r>
          </a:p>
          <a:p>
            <a:endParaRPr lang="tr-TR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 smtClean="0"/>
              <a:t>Almanya, Fransa, Portekiz, İrlanda ve Belçika’da 12-14 litre arası</a:t>
            </a:r>
          </a:p>
          <a:p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7775644" y="5453352"/>
            <a:ext cx="225093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800" dirty="0"/>
              <a:t>https://ourworldindata.org/alcohol-consumption</a:t>
            </a:r>
          </a:p>
        </p:txBody>
      </p:sp>
    </p:spTree>
    <p:extLst>
      <p:ext uri="{BB962C8B-B14F-4D97-AF65-F5344CB8AC3E}">
        <p14:creationId xmlns:p14="http://schemas.microsoft.com/office/powerpoint/2010/main" val="1124697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Alkolün vücuttaki yazgısı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000" dirty="0"/>
              <a:t>Etanol biyolojik </a:t>
            </a:r>
            <a:r>
              <a:rPr lang="tr-TR" altLang="tr-TR" sz="2000" dirty="0" err="1"/>
              <a:t>membranları</a:t>
            </a:r>
            <a:r>
              <a:rPr lang="tr-TR" altLang="tr-TR" sz="2000" dirty="0"/>
              <a:t> kolayca geçer ve santral sinir sisteminde konsantrasyonu hızla artar</a:t>
            </a:r>
            <a:r>
              <a:rPr lang="tr-TR" altLang="tr-TR" sz="2000" dirty="0" smtClean="0"/>
              <a:t>.</a:t>
            </a:r>
          </a:p>
          <a:p>
            <a:r>
              <a:rPr lang="tr-TR" altLang="tr-TR" sz="2000" dirty="0"/>
              <a:t>% 98 </a:t>
            </a:r>
            <a:r>
              <a:rPr lang="tr-TR" altLang="tr-TR" sz="2000" dirty="0" smtClean="0"/>
              <a:t>karaciğerde </a:t>
            </a:r>
            <a:r>
              <a:rPr lang="tr-TR" altLang="tr-TR" sz="2000" dirty="0" err="1"/>
              <a:t>oxidasyonla</a:t>
            </a:r>
            <a:r>
              <a:rPr lang="tr-TR" altLang="tr-TR" sz="2000" dirty="0"/>
              <a:t> </a:t>
            </a:r>
            <a:r>
              <a:rPr lang="tr-TR" altLang="tr-TR" sz="2000" dirty="0" err="1"/>
              <a:t>biyotransformasyona</a:t>
            </a:r>
            <a:r>
              <a:rPr lang="tr-TR" altLang="tr-TR" sz="2000" dirty="0"/>
              <a:t> uğrar. </a:t>
            </a:r>
            <a:endParaRPr lang="tr-TR" altLang="tr-TR" sz="2000" dirty="0" smtClean="0"/>
          </a:p>
          <a:p>
            <a:r>
              <a:rPr lang="tr-TR" altLang="tr-TR" sz="2000" dirty="0"/>
              <a:t>Geri kalanı akciğer ,böbrek ve ter bezlerinden </a:t>
            </a:r>
            <a:r>
              <a:rPr lang="tr-TR" altLang="tr-TR" sz="2000" dirty="0" err="1"/>
              <a:t>itrah</a:t>
            </a:r>
            <a:r>
              <a:rPr lang="tr-TR" altLang="tr-TR" sz="2000" dirty="0"/>
              <a:t> edilir. </a:t>
            </a:r>
            <a:endParaRPr lang="tr-TR" altLang="tr-TR" sz="2000" dirty="0" smtClean="0"/>
          </a:p>
          <a:p>
            <a:r>
              <a:rPr lang="tr-TR" altLang="tr-TR" sz="2000" dirty="0" smtClean="0"/>
              <a:t>Oral olarak eşit doz alkol alındığında kadınlardaki pik konsantrasyonu erkeklerden daha fazladır, çünkü kadınlarda hem total vücut sıvı hacmi daha azdır, hem de karaciğerde ilk geçiş etkisi farklıdır.</a:t>
            </a:r>
          </a:p>
          <a:p>
            <a:r>
              <a:rPr lang="tr-TR" altLang="tr-TR" sz="2000" dirty="0" smtClean="0"/>
              <a:t>Fetüs ile anne kanı miktarları eşittir.</a:t>
            </a:r>
          </a:p>
          <a:p>
            <a:endParaRPr lang="tr-TR" altLang="tr-TR" dirty="0" smtClean="0"/>
          </a:p>
          <a:p>
            <a:endParaRPr lang="tr-TR" alt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896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Yasal sorumluluk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12916"/>
            <a:ext cx="10515600" cy="4664047"/>
          </a:xfrm>
        </p:spPr>
        <p:txBody>
          <a:bodyPr/>
          <a:lstStyle/>
          <a:p>
            <a:r>
              <a:rPr lang="tr-TR" altLang="tr-TR" sz="2000" dirty="0" smtClean="0"/>
              <a:t>Solunum havasında kandakinin 1/ 1300 kadarıdır.</a:t>
            </a:r>
          </a:p>
          <a:p>
            <a:r>
              <a:rPr lang="tr-TR" altLang="tr-TR" sz="2000" dirty="0" smtClean="0"/>
              <a:t>Akciğerlerle atılan alkol miktarı azdır, ancak nefes testlerinde (</a:t>
            </a:r>
            <a:r>
              <a:rPr lang="tr-TR" altLang="tr-TR" sz="2000" dirty="0" err="1" smtClean="0"/>
              <a:t>alkolmetre</a:t>
            </a:r>
            <a:r>
              <a:rPr lang="tr-TR" altLang="tr-TR" sz="2000" dirty="0" smtClean="0"/>
              <a:t>) alkol saptanması yasal açıdan kullanılmaktadır.</a:t>
            </a:r>
          </a:p>
          <a:p>
            <a:r>
              <a:rPr lang="tr-TR" altLang="tr-TR" sz="2000" dirty="0" smtClean="0"/>
              <a:t>Ülkemizde  ticari araç sürücüleri ve kamu hizmetinde görevli sürücülerin alkollü olarak trafiğe çıkmaları tamamen yasaktır. </a:t>
            </a:r>
          </a:p>
          <a:p>
            <a:r>
              <a:rPr lang="tr-TR" altLang="tr-TR" sz="2000" dirty="0" smtClean="0"/>
              <a:t>Diğer sürücüler için ise yasal alkol sınırı 0.50 </a:t>
            </a:r>
            <a:r>
              <a:rPr lang="tr-TR" altLang="tr-TR" sz="2000" dirty="0" err="1" smtClean="0"/>
              <a:t>promildir</a:t>
            </a:r>
            <a:r>
              <a:rPr lang="tr-TR" altLang="tr-TR" sz="2000" dirty="0" smtClean="0"/>
              <a:t>.</a:t>
            </a:r>
          </a:p>
          <a:p>
            <a:r>
              <a:rPr lang="tr-TR" altLang="tr-TR" sz="2000" dirty="0" smtClean="0"/>
              <a:t>0.50 </a:t>
            </a:r>
            <a:r>
              <a:rPr lang="tr-TR" altLang="tr-TR" sz="2000" dirty="0" err="1" smtClean="0"/>
              <a:t>promil</a:t>
            </a:r>
            <a:r>
              <a:rPr lang="tr-TR" altLang="tr-TR" sz="2000" dirty="0" smtClean="0"/>
              <a:t>= 50 mg alkol / 100 ml kan</a:t>
            </a:r>
          </a:p>
          <a:p>
            <a:r>
              <a:rPr lang="tr-TR" altLang="tr-TR" sz="2000" dirty="0"/>
              <a:t>0.2 </a:t>
            </a:r>
            <a:r>
              <a:rPr lang="tr-TR" altLang="tr-TR" sz="2000" dirty="0" err="1"/>
              <a:t>promil</a:t>
            </a:r>
            <a:r>
              <a:rPr lang="tr-TR" altLang="tr-TR" sz="2000" dirty="0"/>
              <a:t>: Ruh halinde değişiklik, vücut ısısında hafif artış, davranışlar üzerinde kontrolün azalması</a:t>
            </a:r>
          </a:p>
          <a:p>
            <a:r>
              <a:rPr lang="tr-TR" altLang="tr-TR" sz="2000" dirty="0"/>
              <a:t>0.5 </a:t>
            </a:r>
            <a:r>
              <a:rPr lang="tr-TR" altLang="tr-TR" sz="2000" dirty="0" err="1"/>
              <a:t>promil</a:t>
            </a:r>
            <a:r>
              <a:rPr lang="tr-TR" altLang="tr-TR" sz="2000" dirty="0"/>
              <a:t>: Belirgin gevşeme, dikkatin azalması, koordinasyon ve muhakeme bozukluğunun başlaması</a:t>
            </a:r>
          </a:p>
          <a:p>
            <a:endParaRPr lang="tr-TR" altLang="tr-TR" sz="2000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6319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65653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Alkol bağımlılığının bileşenleri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304405"/>
            <a:ext cx="5157787" cy="463521"/>
          </a:xfrm>
        </p:spPr>
        <p:txBody>
          <a:bodyPr/>
          <a:lstStyle/>
          <a:p>
            <a:r>
              <a:rPr lang="tr-TR" dirty="0" smtClean="0"/>
              <a:t>Fiziksel bağımlılık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041553"/>
            <a:ext cx="5157787" cy="4148110"/>
          </a:xfrm>
        </p:spPr>
        <p:txBody>
          <a:bodyPr>
            <a:normAutofit lnSpcReduction="10000"/>
          </a:bodyPr>
          <a:lstStyle/>
          <a:p>
            <a:r>
              <a:rPr lang="tr-TR" sz="2000" dirty="0"/>
              <a:t>Maddenin vücutta bulunması sonucunda, maddenin etkilediği nöronlardaki  reseptör ve sonrası olaylarda oluşturduğu </a:t>
            </a:r>
            <a:r>
              <a:rPr lang="tr-TR" sz="2000" dirty="0" err="1"/>
              <a:t>adaptif</a:t>
            </a:r>
            <a:r>
              <a:rPr lang="tr-TR" sz="2000" dirty="0"/>
              <a:t> değişikliklere bağlı gelişir</a:t>
            </a:r>
            <a:r>
              <a:rPr lang="tr-TR" sz="2000" dirty="0" smtClean="0"/>
              <a:t>.</a:t>
            </a:r>
          </a:p>
          <a:p>
            <a:r>
              <a:rPr lang="tr-TR" sz="2000" dirty="0" smtClean="0"/>
              <a:t>Madde kesilmediği sürece belirtileri ortaya çıkmaz.</a:t>
            </a:r>
          </a:p>
          <a:p>
            <a:r>
              <a:rPr lang="tr-TR" sz="2000" dirty="0" smtClean="0"/>
              <a:t>Madde kesildiğinde yoksunluk (çekilme) sendromu ortaya çıkar.</a:t>
            </a:r>
          </a:p>
          <a:p>
            <a:r>
              <a:rPr lang="tr-TR" sz="2000" dirty="0" smtClean="0"/>
              <a:t>Fiziksel bağımlılığın derecesi yoksunluk sendromunun şiddeti ile ölçülür.</a:t>
            </a:r>
          </a:p>
          <a:p>
            <a:r>
              <a:rPr lang="tr-TR" sz="2000" dirty="0" smtClean="0"/>
              <a:t>Alkole fiziksel bağımlılık oluşması yavaş (geç) olur.</a:t>
            </a:r>
          </a:p>
          <a:p>
            <a:r>
              <a:rPr lang="tr-TR" sz="2000" dirty="0" smtClean="0"/>
              <a:t>Alkole karşı gelişen fiziksel bağımlılığa tolerans da eşlik eder.</a:t>
            </a:r>
            <a:endParaRPr lang="tr-TR" sz="2000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312718"/>
            <a:ext cx="5183188" cy="455208"/>
          </a:xfrm>
        </p:spPr>
        <p:txBody>
          <a:bodyPr/>
          <a:lstStyle/>
          <a:p>
            <a:r>
              <a:rPr lang="tr-TR" dirty="0" smtClean="0"/>
              <a:t>Psikolojik bağımlılık</a:t>
            </a: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049866"/>
            <a:ext cx="5183188" cy="4139797"/>
          </a:xfrm>
        </p:spPr>
        <p:txBody>
          <a:bodyPr>
            <a:normAutofit/>
          </a:bodyPr>
          <a:lstStyle/>
          <a:p>
            <a:r>
              <a:rPr lang="tr-TR" sz="2000" dirty="0" smtClean="0"/>
              <a:t>Tüm madde bağımlılığı durumlarında bulunan temel bir bileşendir.</a:t>
            </a:r>
          </a:p>
          <a:p>
            <a:r>
              <a:rPr lang="tr-TR" sz="2000" dirty="0" smtClean="0"/>
              <a:t>Maddenin pozitif </a:t>
            </a:r>
            <a:r>
              <a:rPr lang="tr-TR" sz="2000" dirty="0" err="1" smtClean="0"/>
              <a:t>pekiştiri</a:t>
            </a:r>
            <a:r>
              <a:rPr lang="tr-TR" sz="2000" dirty="0" smtClean="0"/>
              <a:t> yapmasına bağlıdır.</a:t>
            </a:r>
          </a:p>
          <a:p>
            <a:r>
              <a:rPr lang="tr-TR" sz="2000" dirty="0" smtClean="0"/>
              <a:t>Maddeyi almaya devam etme arzusu şeklinde görülür.</a:t>
            </a:r>
          </a:p>
          <a:p>
            <a:r>
              <a:rPr lang="tr-TR" sz="2000" dirty="0" smtClean="0"/>
              <a:t>Bu arzu bazen çok şiddetlidir ve kontrol altına alınamayan bir hale döner (</a:t>
            </a:r>
            <a:r>
              <a:rPr lang="tr-TR" sz="2000" dirty="0" err="1" smtClean="0"/>
              <a:t>kompulsiyon</a:t>
            </a:r>
            <a:r>
              <a:rPr lang="tr-TR" sz="2000" dirty="0" smtClean="0"/>
              <a:t>).</a:t>
            </a:r>
          </a:p>
          <a:p>
            <a:r>
              <a:rPr lang="tr-TR" sz="2000" dirty="0" smtClean="0"/>
              <a:t>Bu arzu kişiyi madde arama davranışı içine sokar ve madde kişiyi kontrol eder hale gelir.</a:t>
            </a:r>
          </a:p>
          <a:p>
            <a:r>
              <a:rPr lang="tr-TR" sz="2000" dirty="0" smtClean="0"/>
              <a:t>Psikolojik bağımlılığın derecesi kişiler arasında değişiklik gösterebilir.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034539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0220"/>
          </a:xfrm>
        </p:spPr>
        <p:txBody>
          <a:bodyPr/>
          <a:lstStyle/>
          <a:p>
            <a:r>
              <a:rPr lang="tr-TR" b="1" dirty="0"/>
              <a:t>Alkol bağımlılığının bileşenleri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r>
              <a:rPr lang="tr-TR" sz="2000" dirty="0"/>
              <a:t>Alkolizmden kurtulan ve alkolden uzak duran insanlar, tanıdık yerler, insan grupları veya olaylar gibi geçmişte içki içmeyle ilişkilendirilen çevresel ipuçları tarafından tetiklenebilen yoğun alkol arzusu dönemleri yaşarlar.</a:t>
            </a:r>
          </a:p>
          <a:p>
            <a:r>
              <a:rPr lang="tr-TR" sz="2000" dirty="0"/>
              <a:t>Kötüye kullanılan diğer maddeler gibi, etanol de beynin </a:t>
            </a:r>
            <a:r>
              <a:rPr lang="tr-TR" sz="2000" dirty="0" err="1"/>
              <a:t>mezolimbik</a:t>
            </a:r>
            <a:r>
              <a:rPr lang="tr-TR" sz="2000" dirty="0"/>
              <a:t> </a:t>
            </a:r>
            <a:r>
              <a:rPr lang="tr-TR" sz="2000" dirty="0" err="1"/>
              <a:t>dopamin</a:t>
            </a:r>
            <a:r>
              <a:rPr lang="tr-TR" sz="2000" dirty="0"/>
              <a:t> ödül devresindeki sinirsel aktiviteyi düzenler ve </a:t>
            </a:r>
            <a:r>
              <a:rPr lang="tr-TR" sz="2000" dirty="0" err="1" smtClean="0"/>
              <a:t>nükleus</a:t>
            </a:r>
            <a:r>
              <a:rPr lang="tr-TR" sz="2000" dirty="0" smtClean="0"/>
              <a:t> </a:t>
            </a:r>
            <a:r>
              <a:rPr lang="tr-TR" sz="2000" dirty="0" err="1" smtClean="0"/>
              <a:t>akkumbenste</a:t>
            </a:r>
            <a:r>
              <a:rPr lang="tr-TR" sz="2000" dirty="0" smtClean="0"/>
              <a:t> </a:t>
            </a:r>
            <a:r>
              <a:rPr lang="tr-TR" sz="2000" dirty="0" err="1" smtClean="0"/>
              <a:t>dopamin</a:t>
            </a:r>
            <a:r>
              <a:rPr lang="tr-TR" sz="2000" dirty="0" smtClean="0"/>
              <a:t> </a:t>
            </a:r>
            <a:r>
              <a:rPr lang="tr-TR" sz="2000" dirty="0"/>
              <a:t>salıverilmesini artırır. </a:t>
            </a:r>
          </a:p>
          <a:p>
            <a:r>
              <a:rPr lang="tr-TR" sz="2000" dirty="0"/>
              <a:t>Alkol, beyin ödül sisteminde yer alan </a:t>
            </a:r>
            <a:r>
              <a:rPr lang="tr-TR" sz="2000" dirty="0" err="1"/>
              <a:t>nörotransmiterler</a:t>
            </a:r>
            <a:r>
              <a:rPr lang="tr-TR" sz="2000" dirty="0"/>
              <a:t> olan </a:t>
            </a:r>
            <a:r>
              <a:rPr lang="tr-TR" sz="2000" dirty="0" err="1"/>
              <a:t>serotonin</a:t>
            </a:r>
            <a:r>
              <a:rPr lang="tr-TR" sz="2000" dirty="0"/>
              <a:t>, </a:t>
            </a:r>
            <a:r>
              <a:rPr lang="tr-TR" sz="2000" dirty="0" err="1"/>
              <a:t>opioid</a:t>
            </a:r>
            <a:r>
              <a:rPr lang="tr-TR" sz="2000" dirty="0"/>
              <a:t> ve </a:t>
            </a:r>
            <a:r>
              <a:rPr lang="tr-TR" sz="2000" dirty="0" err="1"/>
              <a:t>dopaminin</a:t>
            </a:r>
            <a:r>
              <a:rPr lang="tr-TR" sz="2000" dirty="0"/>
              <a:t> yerel konsantrasyonlarını etkiler</a:t>
            </a:r>
            <a:r>
              <a:rPr lang="tr-TR" sz="2000" dirty="0" smtClean="0"/>
              <a:t>.</a:t>
            </a:r>
            <a:endParaRPr lang="tr-TR" sz="2000" b="1" dirty="0" smtClean="0"/>
          </a:p>
          <a:p>
            <a:r>
              <a:rPr lang="tr-TR" sz="2000" b="1" dirty="0" smtClean="0"/>
              <a:t>Tolerans:</a:t>
            </a:r>
          </a:p>
          <a:p>
            <a:pPr marL="0" indent="0">
              <a:buNone/>
            </a:pPr>
            <a:r>
              <a:rPr lang="tr-TR" sz="2000" dirty="0" smtClean="0"/>
              <a:t>            Bağımlılık yapan maddenin bir süre boyunca tekrarlayan dozlarda alınması, başlangıçtaki keyif verici etkinin giderek azalmasına neden olur.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Aynı etkiyi elde etmek için madde giderek artan dozlarda alınmak durumunda kalır.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4042520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Alkol bağımlılığının tıbbi sonuçları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smtClean="0"/>
              <a:t>1) Kronik </a:t>
            </a:r>
            <a:r>
              <a:rPr lang="tr-TR" sz="2000" dirty="0" err="1" smtClean="0"/>
              <a:t>toksisite</a:t>
            </a:r>
            <a:endParaRPr lang="tr-TR" sz="2000" dirty="0" smtClean="0"/>
          </a:p>
          <a:p>
            <a:r>
              <a:rPr lang="tr-TR" sz="2000" dirty="0" smtClean="0"/>
              <a:t>2) Akut alkol zehirlenmesi</a:t>
            </a:r>
          </a:p>
          <a:p>
            <a:r>
              <a:rPr lang="tr-TR" sz="2000" dirty="0" smtClean="0"/>
              <a:t>3) Alkol yoksunluk sendromu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107848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90946" y="457200"/>
            <a:ext cx="8237912" cy="565265"/>
          </a:xfrm>
        </p:spPr>
        <p:txBody>
          <a:bodyPr>
            <a:noAutofit/>
          </a:bodyPr>
          <a:lstStyle/>
          <a:p>
            <a:r>
              <a:rPr lang="tr-TR" sz="4400" b="1" dirty="0"/>
              <a:t>Kronik Alkol Tüketiminin Sonuçları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90945" y="1313411"/>
            <a:ext cx="5935287" cy="524533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/>
              <a:t>Kronik alkol tüketimi, başta karaciğer olmak üzere birçok hayati organ ve sinir, </a:t>
            </a:r>
            <a:r>
              <a:rPr lang="tr-TR" sz="2000" dirty="0" err="1"/>
              <a:t>gastrointestinal</a:t>
            </a:r>
            <a:r>
              <a:rPr lang="tr-TR" sz="2000" dirty="0"/>
              <a:t>, </a:t>
            </a:r>
            <a:r>
              <a:rPr lang="tr-TR" sz="2000" dirty="0" err="1"/>
              <a:t>kardiyovasküler</a:t>
            </a:r>
            <a:r>
              <a:rPr lang="tr-TR" sz="2000" dirty="0"/>
              <a:t> ve bağışıklık sistemleri fonksiyonlarını </a:t>
            </a:r>
            <a:r>
              <a:rPr lang="tr-TR" sz="2000" dirty="0" smtClean="0"/>
              <a:t>etkiler</a:t>
            </a:r>
            <a:r>
              <a:rPr lang="tr-TR" sz="2000" dirty="0"/>
              <a:t>. </a:t>
            </a:r>
            <a:endParaRPr lang="tr-TR" sz="2000" dirty="0" smtClean="0"/>
          </a:p>
          <a:p>
            <a:endParaRPr lang="tr-T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/>
              <a:t>Etanolün etkisi düşük olduğundan, sarhoş edici etkilerini oluşturmak için diğer kötüye kullanılan ilaçlardan (</a:t>
            </a:r>
            <a:r>
              <a:rPr lang="tr-TR" sz="2000" dirty="0" err="1"/>
              <a:t>örn</a:t>
            </a:r>
            <a:r>
              <a:rPr lang="tr-TR" sz="2000" dirty="0"/>
              <a:t>. kokain, </a:t>
            </a:r>
            <a:r>
              <a:rPr lang="tr-TR" sz="2000" dirty="0" err="1"/>
              <a:t>opiatlar</a:t>
            </a:r>
            <a:r>
              <a:rPr lang="tr-TR" sz="2000" dirty="0"/>
              <a:t>, amfetaminler) binlerce kat daha yüksek konsantrasyonlara ihtiyaç duyar</a:t>
            </a:r>
            <a:r>
              <a:rPr lang="tr-TR" sz="2000" dirty="0" smtClean="0"/>
              <a:t>.</a:t>
            </a:r>
          </a:p>
          <a:p>
            <a:endParaRPr lang="tr-T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/>
              <a:t>Sonuç olarak, farmakolojik olarak aktif bir ilaç için alışılmadık derecede büyük miktarlarda etanol tüketilir</a:t>
            </a:r>
            <a:r>
              <a:rPr lang="tr-TR" sz="2000" dirty="0" smtClean="0"/>
              <a:t>.</a:t>
            </a:r>
          </a:p>
          <a:p>
            <a:endParaRPr lang="tr-TR" dirty="0"/>
          </a:p>
        </p:txBody>
      </p:sp>
      <p:pic>
        <p:nvPicPr>
          <p:cNvPr id="1026" name="Picture 2" descr="Reverse Alcohol Damage - What Happens When You Drink Alcohol Everyday?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818" y="1313411"/>
            <a:ext cx="4580313" cy="359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72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-74814"/>
            <a:ext cx="6284219" cy="864524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Kronik Alkol Tüketimine bağlı doku hasarı</a:t>
            </a:r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52407" y="922713"/>
            <a:ext cx="6209607" cy="4879571"/>
          </a:xfrm>
          <a:prstGeom prst="rect">
            <a:avLst/>
          </a:prstGeo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922713"/>
            <a:ext cx="4613361" cy="494627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/>
              <a:t>Kronik alkol alımının neden olduğu doku hasarı, etanol ve </a:t>
            </a:r>
            <a:r>
              <a:rPr lang="tr-TR" sz="2000" dirty="0" err="1"/>
              <a:t>asetaldehitin</a:t>
            </a:r>
            <a:r>
              <a:rPr lang="tr-TR" sz="2000" dirty="0"/>
              <a:t> doğrudan etkileri ile </a:t>
            </a:r>
            <a:r>
              <a:rPr lang="tr-TR" sz="2000" dirty="0" err="1"/>
              <a:t>metabolik</a:t>
            </a:r>
            <a:r>
              <a:rPr lang="tr-TR" sz="2000" dirty="0"/>
              <a:t> olarak aktif bir maddenin ağır bir şekilde işlenmesinin </a:t>
            </a:r>
            <a:r>
              <a:rPr lang="tr-TR" sz="2000" dirty="0" err="1"/>
              <a:t>metabolik</a:t>
            </a:r>
            <a:r>
              <a:rPr lang="tr-TR" sz="2000" dirty="0"/>
              <a:t> sonuçlarının birleşiminden kaynaklanmaktadır</a:t>
            </a:r>
            <a:r>
              <a:rPr lang="tr-TR" sz="2000" dirty="0" smtClean="0"/>
              <a:t>.</a:t>
            </a:r>
          </a:p>
          <a:p>
            <a:endParaRPr lang="tr-T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/>
              <a:t>Doku hasarında rol oynayan spesifik mekanizmalar arasında </a:t>
            </a:r>
            <a:r>
              <a:rPr lang="tr-TR" sz="2000" dirty="0" err="1"/>
              <a:t>glutatyonun</a:t>
            </a:r>
            <a:r>
              <a:rPr lang="tr-TR" sz="2000" dirty="0"/>
              <a:t> tükenmesiyle birlikte </a:t>
            </a:r>
            <a:r>
              <a:rPr lang="tr-TR" sz="2000" b="1" dirty="0"/>
              <a:t>artan </a:t>
            </a:r>
            <a:r>
              <a:rPr lang="tr-TR" sz="2000" b="1" dirty="0" err="1"/>
              <a:t>oksidatif</a:t>
            </a:r>
            <a:r>
              <a:rPr lang="tr-TR" sz="2000" b="1" dirty="0"/>
              <a:t> stres</a:t>
            </a:r>
            <a:r>
              <a:rPr lang="tr-TR" sz="2000" dirty="0"/>
              <a:t>, </a:t>
            </a:r>
            <a:r>
              <a:rPr lang="tr-TR" sz="2000" b="1" dirty="0"/>
              <a:t>mitokondri hasarı</a:t>
            </a:r>
            <a:r>
              <a:rPr lang="tr-TR" sz="2000" dirty="0"/>
              <a:t>, </a:t>
            </a:r>
            <a:r>
              <a:rPr lang="tr-TR" sz="2000" b="1" dirty="0"/>
              <a:t>büyüme faktörü düzensizliği</a:t>
            </a:r>
            <a:r>
              <a:rPr lang="tr-TR" sz="2000" dirty="0"/>
              <a:t> ve </a:t>
            </a:r>
            <a:r>
              <a:rPr lang="tr-TR" sz="2000" b="1" dirty="0" err="1"/>
              <a:t>sitokin</a:t>
            </a:r>
            <a:r>
              <a:rPr lang="tr-TR" sz="2000" b="1" dirty="0"/>
              <a:t> kaynaklı hasarın</a:t>
            </a:r>
            <a:r>
              <a:rPr lang="tr-TR" sz="2000" dirty="0"/>
              <a:t> kuvvetlenmesi yer alır.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23705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Kronik </a:t>
            </a:r>
            <a:r>
              <a:rPr lang="tr-TR" b="1" dirty="0" err="1" smtClean="0"/>
              <a:t>toksisite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199" y="1463040"/>
            <a:ext cx="11107189" cy="4713923"/>
          </a:xfrm>
        </p:spPr>
        <p:txBody>
          <a:bodyPr/>
          <a:lstStyle/>
          <a:p>
            <a:pPr marL="0" indent="0">
              <a:buNone/>
            </a:pPr>
            <a:r>
              <a:rPr lang="tr-TR" sz="2000" b="1" dirty="0"/>
              <a:t>1) Karaciğer hastalığı</a:t>
            </a:r>
          </a:p>
          <a:p>
            <a:pPr marL="0" indent="0">
              <a:buNone/>
            </a:pPr>
            <a:r>
              <a:rPr lang="tr-TR" sz="2000" dirty="0"/>
              <a:t>   </a:t>
            </a:r>
            <a:r>
              <a:rPr lang="tr-TR" sz="2000" dirty="0" smtClean="0"/>
              <a:t>                                      Karaciğerde </a:t>
            </a:r>
            <a:r>
              <a:rPr lang="tr-TR" sz="2000" dirty="0"/>
              <a:t>yağlanma, hepatit, siroz, karaciğer </a:t>
            </a:r>
            <a:r>
              <a:rPr lang="tr-TR" sz="2000" dirty="0" smtClean="0"/>
              <a:t>yetmezliği, kanser</a:t>
            </a:r>
            <a:endParaRPr lang="tr-TR" sz="2000" dirty="0"/>
          </a:p>
          <a:p>
            <a:pPr marL="0" indent="0">
              <a:buNone/>
            </a:pPr>
            <a:r>
              <a:rPr lang="tr-TR" sz="2000" b="1" dirty="0"/>
              <a:t>2) Merkezi sinir sistemi</a:t>
            </a:r>
          </a:p>
          <a:p>
            <a:pPr marL="0" indent="0">
              <a:buNone/>
            </a:pPr>
            <a:r>
              <a:rPr lang="tr-TR" sz="2000" dirty="0"/>
              <a:t>    </a:t>
            </a:r>
            <a:r>
              <a:rPr lang="tr-TR" sz="2000" dirty="0" smtClean="0"/>
              <a:t>                                    Bağımlılık </a:t>
            </a:r>
            <a:endParaRPr lang="tr-TR" sz="2000" dirty="0"/>
          </a:p>
          <a:p>
            <a:pPr marL="0" indent="0">
              <a:buNone/>
            </a:pPr>
            <a:r>
              <a:rPr lang="tr-TR" sz="2000" dirty="0"/>
              <a:t>   </a:t>
            </a:r>
            <a:r>
              <a:rPr lang="tr-TR" sz="2000" dirty="0" smtClean="0"/>
              <a:t>                                     Yoksunluk </a:t>
            </a:r>
            <a:r>
              <a:rPr lang="tr-TR" sz="2000" dirty="0"/>
              <a:t>sendromu</a:t>
            </a:r>
          </a:p>
          <a:p>
            <a:pPr marL="0" indent="0">
              <a:buNone/>
            </a:pPr>
            <a:r>
              <a:rPr lang="tr-TR" sz="2000" dirty="0"/>
              <a:t>   </a:t>
            </a:r>
            <a:r>
              <a:rPr lang="tr-TR" sz="2000" dirty="0" smtClean="0"/>
              <a:t>                                     </a:t>
            </a:r>
            <a:r>
              <a:rPr lang="tr-TR" sz="2000" dirty="0" err="1" smtClean="0"/>
              <a:t>Nörotoksisite</a:t>
            </a:r>
            <a:r>
              <a:rPr lang="tr-TR" sz="2000" dirty="0" smtClean="0"/>
              <a:t> </a:t>
            </a:r>
            <a:r>
              <a:rPr lang="tr-TR" sz="2000" dirty="0"/>
              <a:t>(</a:t>
            </a:r>
            <a:r>
              <a:rPr lang="tr-TR" sz="1600" dirty="0"/>
              <a:t>simetrik </a:t>
            </a:r>
            <a:r>
              <a:rPr lang="tr-TR" sz="1600" dirty="0" err="1"/>
              <a:t>periferal</a:t>
            </a:r>
            <a:r>
              <a:rPr lang="tr-TR" sz="1600" dirty="0"/>
              <a:t> sinir hasarı: el ve ayaklarda his kaybı, denge </a:t>
            </a:r>
            <a:r>
              <a:rPr lang="tr-TR" sz="1600" dirty="0" smtClean="0"/>
              <a:t>bozukluğu</a:t>
            </a:r>
            <a:r>
              <a:rPr lang="tr-TR" sz="2000" dirty="0" smtClean="0"/>
              <a:t>) 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                            </a:t>
            </a:r>
            <a:r>
              <a:rPr lang="tr-TR" sz="2000" dirty="0" err="1" smtClean="0"/>
              <a:t>Demans</a:t>
            </a:r>
            <a:endParaRPr lang="tr-TR" sz="2000" dirty="0"/>
          </a:p>
          <a:p>
            <a:r>
              <a:rPr lang="tr-TR" sz="2000" dirty="0" smtClean="0"/>
              <a:t>                                    </a:t>
            </a:r>
            <a:r>
              <a:rPr lang="tr-TR" sz="2000" dirty="0" err="1" smtClean="0"/>
              <a:t>Wernike-Korsakoff</a:t>
            </a:r>
            <a:r>
              <a:rPr lang="tr-TR" sz="2000" dirty="0" smtClean="0"/>
              <a:t> sendromu (</a:t>
            </a:r>
            <a:r>
              <a:rPr lang="tr-TR" sz="1600" dirty="0" err="1"/>
              <a:t>Eksternal</a:t>
            </a:r>
            <a:r>
              <a:rPr lang="tr-TR" sz="1600" dirty="0"/>
              <a:t> göz kaslarında paralizi, denge bozukluğu, </a:t>
            </a:r>
            <a:r>
              <a:rPr lang="tr-TR" sz="1600" dirty="0" err="1"/>
              <a:t>konfüzyon</a:t>
            </a:r>
            <a:r>
              <a:rPr lang="tr-TR" sz="1600" dirty="0"/>
              <a:t>, </a:t>
            </a:r>
            <a:endParaRPr lang="tr-TR" sz="1600" dirty="0" smtClean="0"/>
          </a:p>
          <a:p>
            <a:pPr marL="0" indent="0">
              <a:buNone/>
            </a:pPr>
            <a:r>
              <a:rPr lang="tr-TR" sz="1600" dirty="0"/>
              <a:t> </a:t>
            </a:r>
            <a:r>
              <a:rPr lang="tr-TR" sz="1600" dirty="0" smtClean="0"/>
              <a:t>                                                                                                                     koma ve ölüm gelişebilir. </a:t>
            </a:r>
            <a:r>
              <a:rPr lang="tr-TR" sz="1600" b="1" dirty="0" err="1" smtClean="0"/>
              <a:t>Tiamin</a:t>
            </a:r>
            <a:r>
              <a:rPr lang="tr-TR" sz="1600" dirty="0" smtClean="0"/>
              <a:t> </a:t>
            </a:r>
            <a:r>
              <a:rPr lang="tr-TR" sz="1600" dirty="0"/>
              <a:t>eksikliği nedeniyle ortaya </a:t>
            </a:r>
            <a:r>
              <a:rPr lang="tr-TR" sz="1600" dirty="0" smtClean="0"/>
              <a:t>çıkar)</a:t>
            </a:r>
            <a:endParaRPr lang="tr-TR" sz="1600" dirty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0861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Kronik </a:t>
            </a:r>
            <a:r>
              <a:rPr lang="tr-TR" b="1" dirty="0" err="1"/>
              <a:t>toksisite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71105"/>
            <a:ext cx="10515600" cy="46058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 smtClean="0"/>
              <a:t>3) </a:t>
            </a:r>
            <a:r>
              <a:rPr lang="tr-TR" sz="2000" dirty="0" err="1" smtClean="0"/>
              <a:t>Kardiyomyopati</a:t>
            </a:r>
            <a:r>
              <a:rPr lang="tr-TR" sz="2000" dirty="0"/>
              <a:t>,</a:t>
            </a:r>
            <a:r>
              <a:rPr lang="tr-TR" sz="2000" dirty="0" smtClean="0"/>
              <a:t> </a:t>
            </a:r>
            <a:r>
              <a:rPr lang="tr-TR" sz="2000" dirty="0"/>
              <a:t>K</a:t>
            </a:r>
            <a:r>
              <a:rPr lang="tr-TR" sz="2000" dirty="0" smtClean="0"/>
              <a:t>alp yetmezliği, Aritmi, Hipertansiyon, Koroner </a:t>
            </a:r>
            <a:r>
              <a:rPr lang="tr-TR" sz="2000" dirty="0"/>
              <a:t>kalp </a:t>
            </a:r>
            <a:r>
              <a:rPr lang="tr-TR" sz="2000" dirty="0" smtClean="0"/>
              <a:t>hastalığı</a:t>
            </a:r>
          </a:p>
          <a:p>
            <a:pPr marL="0" indent="0">
              <a:buNone/>
            </a:pPr>
            <a:r>
              <a:rPr lang="tr-TR" sz="2000" dirty="0" smtClean="0"/>
              <a:t>4)</a:t>
            </a:r>
            <a:r>
              <a:rPr lang="tr-TR" sz="2000" dirty="0"/>
              <a:t> </a:t>
            </a:r>
            <a:r>
              <a:rPr lang="tr-TR" sz="2000" dirty="0" smtClean="0"/>
              <a:t>Anemi, Elektrolit </a:t>
            </a:r>
            <a:r>
              <a:rPr lang="tr-TR" sz="2000" dirty="0"/>
              <a:t>bozuklukları,</a:t>
            </a:r>
          </a:p>
          <a:p>
            <a:pPr marL="0" indent="0">
              <a:buNone/>
            </a:pPr>
            <a:r>
              <a:rPr lang="tr-TR" sz="2000" dirty="0" smtClean="0"/>
              <a:t>5) </a:t>
            </a:r>
            <a:r>
              <a:rPr lang="tr-TR" sz="2000" dirty="0" err="1" smtClean="0"/>
              <a:t>Jinekomasti</a:t>
            </a:r>
            <a:r>
              <a:rPr lang="tr-TR" sz="2000" dirty="0" smtClean="0"/>
              <a:t>, </a:t>
            </a:r>
            <a:r>
              <a:rPr lang="tr-TR" sz="2000" dirty="0" err="1" smtClean="0"/>
              <a:t>Testiküler</a:t>
            </a:r>
            <a:r>
              <a:rPr lang="tr-TR" sz="2000" dirty="0" smtClean="0"/>
              <a:t> </a:t>
            </a:r>
            <a:r>
              <a:rPr lang="tr-TR" sz="2000" dirty="0" err="1"/>
              <a:t>atrofi</a:t>
            </a: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6) Kanser </a:t>
            </a:r>
            <a:r>
              <a:rPr lang="tr-TR" sz="2000" dirty="0"/>
              <a:t>riskinde artış (ağız, </a:t>
            </a:r>
            <a:r>
              <a:rPr lang="tr-TR" sz="2000" dirty="0" err="1"/>
              <a:t>farinks</a:t>
            </a:r>
            <a:r>
              <a:rPr lang="tr-TR" sz="2000" dirty="0"/>
              <a:t>, </a:t>
            </a:r>
            <a:r>
              <a:rPr lang="tr-TR" sz="2000" dirty="0" err="1"/>
              <a:t>larinks</a:t>
            </a:r>
            <a:r>
              <a:rPr lang="tr-TR" sz="2000" dirty="0"/>
              <a:t>, </a:t>
            </a:r>
            <a:r>
              <a:rPr lang="tr-TR" sz="2000" dirty="0" err="1"/>
              <a:t>özefagus</a:t>
            </a:r>
            <a:r>
              <a:rPr lang="tr-TR" sz="2000" dirty="0"/>
              <a:t>, karaciğer, meme) </a:t>
            </a:r>
            <a:endParaRPr lang="tr-TR" sz="2000" dirty="0" smtClean="0"/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                               Alkolün </a:t>
            </a:r>
            <a:r>
              <a:rPr lang="tr-TR" sz="2000" dirty="0" err="1"/>
              <a:t>metaboliti</a:t>
            </a:r>
            <a:r>
              <a:rPr lang="tr-TR" sz="2000" dirty="0"/>
              <a:t> olan </a:t>
            </a:r>
            <a:r>
              <a:rPr lang="tr-TR" sz="2000" b="1" dirty="0" err="1" smtClean="0"/>
              <a:t>asetaldehid</a:t>
            </a:r>
            <a:r>
              <a:rPr lang="tr-TR" sz="2000" dirty="0" smtClean="0"/>
              <a:t> kanserojen</a:t>
            </a:r>
          </a:p>
          <a:p>
            <a:pPr marL="0" indent="0">
              <a:buNone/>
            </a:pPr>
            <a:r>
              <a:rPr lang="tr-TR" sz="2000" dirty="0" smtClean="0"/>
              <a:t>7) </a:t>
            </a:r>
            <a:r>
              <a:rPr lang="tr-TR" sz="2000" dirty="0" err="1" smtClean="0"/>
              <a:t>Teratojenite</a:t>
            </a:r>
            <a:endParaRPr lang="tr-TR" sz="2000" dirty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13677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Alkole bağlı </a:t>
            </a:r>
            <a:r>
              <a:rPr lang="tr-TR" b="1" dirty="0" err="1" smtClean="0"/>
              <a:t>teratojenite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/>
            <a:r>
              <a:rPr lang="tr-TR" altLang="tr-TR" sz="2000" dirty="0" smtClean="0"/>
              <a:t>Aşırı alkol tüketen gebelerde </a:t>
            </a:r>
            <a:r>
              <a:rPr lang="tr-TR" altLang="tr-TR" sz="2000" dirty="0" err="1" smtClean="0"/>
              <a:t>fetusta</a:t>
            </a:r>
            <a:r>
              <a:rPr lang="tr-TR" altLang="tr-TR" sz="2000" dirty="0" smtClean="0"/>
              <a:t> morfolojik ve </a:t>
            </a:r>
            <a:r>
              <a:rPr lang="tr-TR" altLang="tr-TR" sz="2000" dirty="0" err="1" smtClean="0"/>
              <a:t>mental</a:t>
            </a:r>
            <a:r>
              <a:rPr lang="tr-TR" altLang="tr-TR" sz="2000" dirty="0" smtClean="0"/>
              <a:t> bozukluklar olur (</a:t>
            </a:r>
            <a:r>
              <a:rPr lang="tr-TR" altLang="tr-TR" sz="2000" b="1" i="1" u="sng" dirty="0" err="1" smtClean="0"/>
              <a:t>fetal</a:t>
            </a:r>
            <a:r>
              <a:rPr lang="tr-TR" altLang="tr-TR" sz="2000" b="1" i="1" u="sng" dirty="0" smtClean="0"/>
              <a:t> alkol sendromu</a:t>
            </a:r>
            <a:r>
              <a:rPr lang="tr-TR" altLang="tr-TR" sz="2000" dirty="0" smtClean="0"/>
              <a:t>).</a:t>
            </a:r>
          </a:p>
          <a:p>
            <a:pPr marL="609600" indent="-609600"/>
            <a:r>
              <a:rPr lang="tr-TR" altLang="tr-TR" sz="2000" dirty="0" smtClean="0"/>
              <a:t>Düşük doğum ağırlığı, mikrosefali, burun basıklığı, üst dudak ve KVS anomalileri, nörolojik bozukluklar</a:t>
            </a:r>
          </a:p>
          <a:p>
            <a:pPr marL="609600" indent="-609600"/>
            <a:r>
              <a:rPr lang="tr-TR" altLang="tr-TR" sz="2000" dirty="0" smtClean="0"/>
              <a:t>Zekaları geri kalır.</a:t>
            </a:r>
          </a:p>
          <a:p>
            <a:endParaRPr lang="tr-TR" dirty="0"/>
          </a:p>
        </p:txBody>
      </p:sp>
      <p:pic>
        <p:nvPicPr>
          <p:cNvPr id="2050" name="Picture 2" descr="FAS-fa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941" y="3133611"/>
            <a:ext cx="5254047" cy="314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3707476" y="6383866"/>
            <a:ext cx="821297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000" dirty="0"/>
              <a:t>https://sites.duke.edu/fasd/chapter-1-physical-neuropsychological-and-behavioral-manifestations-of-children-with-fasd/overt-physical-symptoms-of-fas/</a:t>
            </a:r>
          </a:p>
        </p:txBody>
      </p:sp>
    </p:spTree>
    <p:extLst>
      <p:ext uri="{BB962C8B-B14F-4D97-AF65-F5344CB8AC3E}">
        <p14:creationId xmlns:p14="http://schemas.microsoft.com/office/powerpoint/2010/main" val="399561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 smtClean="0"/>
              <a:t>Akut alkol zehirlenmesi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tr-TR" altLang="tr-TR" sz="2000" dirty="0" err="1"/>
              <a:t>Hipotermi</a:t>
            </a:r>
            <a:r>
              <a:rPr lang="tr-TR" altLang="tr-TR" sz="2000" dirty="0"/>
              <a:t>, solunum yavaşlaması, kalp hızlanması, </a:t>
            </a:r>
            <a:r>
              <a:rPr lang="tr-TR" altLang="tr-TR" sz="2000" dirty="0" err="1"/>
              <a:t>pupiller</a:t>
            </a:r>
            <a:r>
              <a:rPr lang="tr-TR" altLang="tr-TR" sz="2000" dirty="0"/>
              <a:t> normal veya </a:t>
            </a:r>
            <a:r>
              <a:rPr lang="tr-TR" altLang="tr-TR" sz="2000" dirty="0" err="1"/>
              <a:t>dilatedir</a:t>
            </a:r>
            <a:r>
              <a:rPr lang="tr-TR" altLang="tr-TR" sz="2000" dirty="0"/>
              <a:t>, hipoglisemi</a:t>
            </a:r>
          </a:p>
          <a:p>
            <a:pPr>
              <a:lnSpc>
                <a:spcPct val="80000"/>
              </a:lnSpc>
              <a:buNone/>
            </a:pPr>
            <a:r>
              <a:rPr lang="tr-TR" altLang="tr-TR" sz="2000" b="1" u="sng" dirty="0"/>
              <a:t>TEDAVİ</a:t>
            </a:r>
          </a:p>
          <a:p>
            <a:pPr>
              <a:lnSpc>
                <a:spcPct val="80000"/>
              </a:lnSpc>
            </a:pPr>
            <a:r>
              <a:rPr lang="tr-TR" altLang="tr-TR" sz="2000" b="1" dirty="0"/>
              <a:t>Solunum depresyonu ve kusmuğun </a:t>
            </a:r>
            <a:r>
              <a:rPr lang="tr-TR" altLang="tr-TR" sz="2000" b="1" dirty="0" err="1"/>
              <a:t>aspirasyonu</a:t>
            </a:r>
            <a:r>
              <a:rPr lang="tr-TR" altLang="tr-TR" sz="2000" b="1" dirty="0"/>
              <a:t> önlenir.</a:t>
            </a:r>
          </a:p>
          <a:p>
            <a:pPr>
              <a:lnSpc>
                <a:spcPct val="80000"/>
              </a:lnSpc>
            </a:pPr>
            <a:r>
              <a:rPr lang="tr-TR" altLang="tr-TR" sz="2000" dirty="0"/>
              <a:t>Kafein, </a:t>
            </a:r>
            <a:r>
              <a:rPr lang="tr-TR" altLang="tr-TR" sz="2000" dirty="0" err="1"/>
              <a:t>dokzopram</a:t>
            </a:r>
            <a:r>
              <a:rPr lang="tr-TR" altLang="tr-TR" sz="2000" dirty="0"/>
              <a:t>, </a:t>
            </a:r>
            <a:r>
              <a:rPr lang="tr-TR" altLang="tr-TR" sz="2000" dirty="0" err="1"/>
              <a:t>pentilentetrazol</a:t>
            </a:r>
            <a:r>
              <a:rPr lang="tr-TR" altLang="tr-TR" sz="2000" dirty="0"/>
              <a:t> gibi </a:t>
            </a:r>
            <a:r>
              <a:rPr lang="tr-TR" altLang="tr-TR" sz="2000" dirty="0" err="1"/>
              <a:t>analeptikler</a:t>
            </a:r>
            <a:r>
              <a:rPr lang="tr-TR" altLang="tr-TR" sz="2000" dirty="0"/>
              <a:t> kullanılır.</a:t>
            </a:r>
          </a:p>
          <a:p>
            <a:pPr>
              <a:lnSpc>
                <a:spcPct val="80000"/>
              </a:lnSpc>
            </a:pPr>
            <a:r>
              <a:rPr lang="tr-TR" altLang="tr-TR" sz="2000" dirty="0" err="1"/>
              <a:t>Respiratörle</a:t>
            </a:r>
            <a:r>
              <a:rPr lang="tr-TR" altLang="tr-TR" sz="2000" dirty="0"/>
              <a:t> mekanik solunum yapılır (ağırsa).</a:t>
            </a:r>
          </a:p>
          <a:p>
            <a:pPr>
              <a:lnSpc>
                <a:spcPct val="80000"/>
              </a:lnSpc>
            </a:pPr>
            <a:r>
              <a:rPr lang="tr-TR" altLang="tr-TR" sz="2000" dirty="0" err="1"/>
              <a:t>Hipereksitasyonda</a:t>
            </a:r>
            <a:r>
              <a:rPr lang="tr-TR" altLang="tr-TR" sz="2000" dirty="0"/>
              <a:t> → </a:t>
            </a:r>
            <a:r>
              <a:rPr lang="tr-TR" altLang="tr-TR" sz="2000" dirty="0" err="1"/>
              <a:t>klorpromazin</a:t>
            </a:r>
            <a:r>
              <a:rPr lang="tr-TR" altLang="tr-TR" sz="2000" dirty="0"/>
              <a:t>, </a:t>
            </a:r>
            <a:r>
              <a:rPr lang="tr-TR" altLang="tr-TR" sz="2000" dirty="0" err="1"/>
              <a:t>diazem</a:t>
            </a:r>
            <a:r>
              <a:rPr lang="tr-TR" altLang="tr-TR" sz="2000" dirty="0"/>
              <a:t>, </a:t>
            </a:r>
          </a:p>
          <a:p>
            <a:pPr>
              <a:lnSpc>
                <a:spcPct val="80000"/>
              </a:lnSpc>
            </a:pPr>
            <a:r>
              <a:rPr lang="tr-TR" altLang="tr-TR" sz="2000" dirty="0"/>
              <a:t>I.V. </a:t>
            </a:r>
            <a:r>
              <a:rPr lang="tr-TR" altLang="tr-TR" sz="2000" dirty="0" err="1"/>
              <a:t>hipertonik</a:t>
            </a:r>
            <a:r>
              <a:rPr lang="tr-TR" altLang="tr-TR" sz="2000" dirty="0"/>
              <a:t> </a:t>
            </a:r>
            <a:r>
              <a:rPr lang="tr-TR" altLang="tr-TR" sz="2000" dirty="0" err="1"/>
              <a:t>glukoz</a:t>
            </a:r>
            <a:r>
              <a:rPr lang="tr-TR" altLang="tr-TR" sz="2000" dirty="0"/>
              <a:t> </a:t>
            </a:r>
            <a:r>
              <a:rPr lang="tr-TR" altLang="tr-TR" sz="2000" dirty="0" err="1"/>
              <a:t>solusyonu</a:t>
            </a:r>
            <a:endParaRPr lang="tr-TR" altLang="tr-TR" sz="2000" dirty="0"/>
          </a:p>
          <a:p>
            <a:pPr>
              <a:lnSpc>
                <a:spcPct val="80000"/>
              </a:lnSpc>
            </a:pPr>
            <a:endParaRPr lang="tr-TR" alt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4870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Alkol yoksunluk sendromu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46415"/>
            <a:ext cx="10515600" cy="4730548"/>
          </a:xfrm>
        </p:spPr>
        <p:txBody>
          <a:bodyPr>
            <a:normAutofit/>
          </a:bodyPr>
          <a:lstStyle/>
          <a:p>
            <a:r>
              <a:rPr lang="tr-TR" sz="2000" dirty="0"/>
              <a:t>Kronik alkol içicileri, alkolü azaltmaya veya bırakmaya zorlandıklarında, fiziksel bağımlılığın varlığına işaret eden yoksunluk sendromu yaşarlar.</a:t>
            </a:r>
          </a:p>
          <a:p>
            <a:r>
              <a:rPr lang="tr-TR" sz="2000" dirty="0"/>
              <a:t>Alkol yoksunluğu semptomları genellikle hafif vakalarda aşırı </a:t>
            </a:r>
            <a:r>
              <a:rPr lang="tr-TR" sz="2000" dirty="0" smtClean="0"/>
              <a:t>uyarılma </a:t>
            </a:r>
            <a:r>
              <a:rPr lang="tr-TR" sz="2000" dirty="0"/>
              <a:t>ve ciddi vakalarda nöbetler, </a:t>
            </a:r>
            <a:r>
              <a:rPr lang="tr-TR" sz="2000" dirty="0" err="1"/>
              <a:t>toksik</a:t>
            </a:r>
            <a:r>
              <a:rPr lang="tr-TR" sz="2000" dirty="0"/>
              <a:t> psikoz ve </a:t>
            </a:r>
            <a:r>
              <a:rPr lang="tr-TR" sz="2000" dirty="0" err="1"/>
              <a:t>deliryum</a:t>
            </a:r>
            <a:r>
              <a:rPr lang="tr-TR" sz="2000" dirty="0"/>
              <a:t> </a:t>
            </a:r>
            <a:r>
              <a:rPr lang="tr-TR" sz="2000" dirty="0" err="1"/>
              <a:t>tremensinden</a:t>
            </a:r>
            <a:r>
              <a:rPr lang="tr-TR" sz="2000" dirty="0"/>
              <a:t> oluşur. </a:t>
            </a:r>
          </a:p>
          <a:p>
            <a:r>
              <a:rPr lang="tr-TR" sz="2000" dirty="0"/>
              <a:t>Alkol tüketiminin dozu, oranı ve süresi yoksunluk sendromunun yoğunluğunu </a:t>
            </a:r>
            <a:r>
              <a:rPr lang="tr-TR" sz="2000" dirty="0" smtClean="0"/>
              <a:t>belirler.</a:t>
            </a:r>
          </a:p>
          <a:p>
            <a:r>
              <a:rPr lang="tr-TR" sz="2000" dirty="0" smtClean="0"/>
              <a:t>Kronik alkol kullananlar alkol alımını azalttığında veya tamamen bıraktığında ortaya çıkar.</a:t>
            </a:r>
          </a:p>
          <a:p>
            <a:r>
              <a:rPr lang="tr-TR" sz="2000" dirty="0" smtClean="0"/>
              <a:t>Alkole karşı gelişen fiziksel bağımlılığın bir sonucudur.</a:t>
            </a:r>
          </a:p>
        </p:txBody>
      </p:sp>
    </p:spTree>
    <p:extLst>
      <p:ext uri="{BB962C8B-B14F-4D97-AF65-F5344CB8AC3E}">
        <p14:creationId xmlns:p14="http://schemas.microsoft.com/office/powerpoint/2010/main" val="20394438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Alkol yoksunluk sendromu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Alkol yoksunluğu döneminde ilaç tedavisinin temel amacı nöbet, </a:t>
            </a:r>
            <a:r>
              <a:rPr lang="tr-TR" sz="2000" dirty="0" err="1"/>
              <a:t>deliryum</a:t>
            </a:r>
            <a:r>
              <a:rPr lang="tr-TR" sz="2000" dirty="0"/>
              <a:t> ve aritmilerin önlenmesidir. </a:t>
            </a:r>
            <a:endParaRPr lang="tr-TR" sz="2000" dirty="0" smtClean="0"/>
          </a:p>
          <a:p>
            <a:r>
              <a:rPr lang="tr-TR" sz="2000" dirty="0" smtClean="0"/>
              <a:t>Potasyum</a:t>
            </a:r>
            <a:r>
              <a:rPr lang="tr-TR" sz="2000" dirty="0"/>
              <a:t>, magnezyum ve fosfat dengesi, </a:t>
            </a:r>
            <a:r>
              <a:rPr lang="tr-TR" sz="2000" dirty="0" smtClean="0"/>
              <a:t>hızlı </a:t>
            </a:r>
            <a:r>
              <a:rPr lang="tr-TR" sz="2000" dirty="0"/>
              <a:t>bir şekilde yeniden sağlanmalıdır. </a:t>
            </a:r>
            <a:endParaRPr lang="tr-TR" sz="2000" dirty="0" smtClean="0"/>
          </a:p>
          <a:p>
            <a:r>
              <a:rPr lang="tr-TR" sz="2000" dirty="0" smtClean="0"/>
              <a:t>Tüm </a:t>
            </a:r>
            <a:r>
              <a:rPr lang="tr-TR" sz="2000" dirty="0"/>
              <a:t>vakalarda </a:t>
            </a:r>
            <a:r>
              <a:rPr lang="tr-TR" sz="2000" dirty="0" err="1"/>
              <a:t>tiamin</a:t>
            </a:r>
            <a:r>
              <a:rPr lang="tr-TR" sz="2000" dirty="0"/>
              <a:t> tedavisine başlanır. </a:t>
            </a:r>
            <a:endParaRPr lang="tr-TR" sz="2000" dirty="0" smtClean="0"/>
          </a:p>
          <a:p>
            <a:r>
              <a:rPr lang="tr-TR" sz="2000" dirty="0" smtClean="0"/>
              <a:t>Hafif </a:t>
            </a:r>
            <a:r>
              <a:rPr lang="tr-TR" sz="2000" dirty="0"/>
              <a:t>alkol yoksunluğu yaşayan bireylerin başka herhangi bir farmakolojik yardıma ihtiyacı yoktur</a:t>
            </a:r>
            <a:r>
              <a:rPr lang="tr-TR" sz="2000" dirty="0" smtClean="0"/>
              <a:t>.</a:t>
            </a:r>
          </a:p>
          <a:p>
            <a:r>
              <a:rPr lang="tr-TR" sz="2000" dirty="0"/>
              <a:t>Daha ağır vakalarda </a:t>
            </a:r>
            <a:r>
              <a:rPr lang="tr-TR" sz="2000" dirty="0" err="1"/>
              <a:t>detoksifikasyona</a:t>
            </a:r>
            <a:r>
              <a:rPr lang="tr-TR" sz="2000" dirty="0"/>
              <a:t> yönelik spesifik ilaç tedavisi iki temel prensibi içerir: </a:t>
            </a:r>
            <a:endParaRPr lang="tr-TR" sz="2000" dirty="0" smtClean="0"/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                      alkol </a:t>
            </a:r>
            <a:r>
              <a:rPr lang="tr-TR" sz="2000" dirty="0"/>
              <a:t>yerine uzun etkili bir </a:t>
            </a:r>
            <a:r>
              <a:rPr lang="tr-TR" sz="2000" dirty="0" err="1"/>
              <a:t>sedatif-hipnotik</a:t>
            </a:r>
            <a:r>
              <a:rPr lang="tr-TR" sz="2000" dirty="0"/>
              <a:t> ilacın kullanılması </a:t>
            </a:r>
            <a:endParaRPr lang="tr-TR" sz="2000" dirty="0" smtClean="0"/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                           ve </a:t>
            </a:r>
            <a:r>
              <a:rPr lang="tr-TR" sz="2000" dirty="0"/>
              <a:t>ardından uzun etkili ilacın dozunun kademeli olarak </a:t>
            </a:r>
            <a:r>
              <a:rPr lang="tr-TR" sz="2000" dirty="0" smtClean="0"/>
              <a:t>azaltılması </a:t>
            </a:r>
          </a:p>
          <a:p>
            <a:r>
              <a:rPr lang="tr-TR" sz="2000" dirty="0" err="1" smtClean="0"/>
              <a:t>Benzodiazepinler</a:t>
            </a:r>
            <a:r>
              <a:rPr lang="tr-TR" sz="2000" dirty="0" smtClean="0"/>
              <a:t> </a:t>
            </a:r>
            <a:r>
              <a:rPr lang="tr-TR" sz="2000" dirty="0"/>
              <a:t>geniş güvenlik marjları nedeniyle tercih edilmektedir. </a:t>
            </a:r>
            <a:endParaRPr lang="tr-TR" sz="2000" dirty="0" smtClean="0"/>
          </a:p>
          <a:p>
            <a:r>
              <a:rPr lang="tr-TR" sz="2000" dirty="0" err="1" smtClean="0"/>
              <a:t>Klordiazepoksit</a:t>
            </a:r>
            <a:r>
              <a:rPr lang="tr-TR" sz="2000" dirty="0" smtClean="0"/>
              <a:t> </a:t>
            </a:r>
            <a:r>
              <a:rPr lang="tr-TR" sz="2000" dirty="0"/>
              <a:t>ve </a:t>
            </a:r>
            <a:r>
              <a:rPr lang="tr-TR" sz="2000" dirty="0" err="1"/>
              <a:t>diazepam</a:t>
            </a:r>
            <a:r>
              <a:rPr lang="tr-TR" sz="2000" dirty="0"/>
              <a:t> dahil uzun etkili </a:t>
            </a:r>
            <a:r>
              <a:rPr lang="tr-TR" sz="2000" dirty="0" err="1"/>
              <a:t>benzodiazepinler</a:t>
            </a:r>
            <a:r>
              <a:rPr lang="tr-TR" sz="2000" dirty="0"/>
              <a:t>, daha az sıklıkta doz gerektirme avantajına sahiptir.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974064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Alkol yoksunluk sendromu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Alkol yoksunluk sendromu akut olarak tedavi edildikten sonra, </a:t>
            </a:r>
            <a:r>
              <a:rPr lang="tr-TR" sz="2000" dirty="0" err="1"/>
              <a:t>sedatif-hipnotik</a:t>
            </a:r>
            <a:r>
              <a:rPr lang="tr-TR" sz="2000" dirty="0"/>
              <a:t> ilaçların birkaç hafta içinde yavaş yavaş azaltılması gerekir. </a:t>
            </a:r>
            <a:endParaRPr lang="tr-TR" sz="2000" dirty="0" smtClean="0"/>
          </a:p>
          <a:p>
            <a:r>
              <a:rPr lang="tr-TR" sz="2000" dirty="0" smtClean="0"/>
              <a:t>Sadece </a:t>
            </a:r>
            <a:r>
              <a:rPr lang="tr-TR" sz="2000" dirty="0"/>
              <a:t>birkaç günlük alkolden uzak durmayla tam </a:t>
            </a:r>
            <a:r>
              <a:rPr lang="tr-TR" sz="2000" dirty="0" err="1"/>
              <a:t>detoksifikasyon</a:t>
            </a:r>
            <a:r>
              <a:rPr lang="tr-TR" sz="2000" dirty="0"/>
              <a:t> sağlanamaz</a:t>
            </a:r>
            <a:r>
              <a:rPr lang="tr-TR" sz="2000" dirty="0" smtClean="0"/>
              <a:t>.</a:t>
            </a:r>
          </a:p>
          <a:p>
            <a:r>
              <a:rPr lang="tr-TR" sz="2000" dirty="0" smtClean="0"/>
              <a:t> </a:t>
            </a:r>
            <a:r>
              <a:rPr lang="tr-TR" sz="2000" dirty="0"/>
              <a:t>Normal sinir sistemi fonksiyonunun, özellikle de uykunun yeniden sağlanması için birkaç ay gerekebilir.</a:t>
            </a:r>
          </a:p>
        </p:txBody>
      </p:sp>
    </p:spTree>
    <p:extLst>
      <p:ext uri="{BB962C8B-B14F-4D97-AF65-F5344CB8AC3E}">
        <p14:creationId xmlns:p14="http://schemas.microsoft.com/office/powerpoint/2010/main" val="210400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Alkol bağımlılığının tedavisi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err="1"/>
              <a:t>Detoksifikasyondan</a:t>
            </a:r>
            <a:r>
              <a:rPr lang="tr-TR" sz="2000" dirty="0"/>
              <a:t> sonra </a:t>
            </a:r>
            <a:r>
              <a:rPr lang="tr-TR" sz="2000" dirty="0" smtClean="0"/>
              <a:t>yatarak </a:t>
            </a:r>
            <a:r>
              <a:rPr lang="tr-TR" sz="2000" dirty="0"/>
              <a:t>veya ayakta tedavi programlarında </a:t>
            </a:r>
            <a:r>
              <a:rPr lang="tr-TR" sz="2000" b="1" dirty="0" err="1"/>
              <a:t>psikososyal</a:t>
            </a:r>
            <a:r>
              <a:rPr lang="tr-TR" sz="2000" b="1" dirty="0"/>
              <a:t> terapi</a:t>
            </a:r>
            <a:r>
              <a:rPr lang="tr-TR" sz="2000" dirty="0"/>
              <a:t>, alkol bağımlılığının birincil tedavisi olarak hizmet vermektedir. </a:t>
            </a:r>
            <a:endParaRPr lang="tr-TR" sz="2000" dirty="0" smtClean="0"/>
          </a:p>
          <a:p>
            <a:pPr marL="0" indent="0">
              <a:buNone/>
            </a:pPr>
            <a:endParaRPr lang="tr-TR" sz="2000" dirty="0" smtClean="0"/>
          </a:p>
          <a:p>
            <a:r>
              <a:rPr lang="tr-TR" sz="2000" dirty="0" smtClean="0"/>
              <a:t>Diğer </a:t>
            </a:r>
            <a:r>
              <a:rPr lang="tr-TR" sz="2000" dirty="0"/>
              <a:t>psikiyatrik sorunlar, çoğunlukla </a:t>
            </a:r>
            <a:r>
              <a:rPr lang="tr-TR" sz="2000" dirty="0" smtClean="0"/>
              <a:t>depresyon </a:t>
            </a:r>
            <a:r>
              <a:rPr lang="tr-TR" sz="2000" dirty="0"/>
              <a:t>veya </a:t>
            </a:r>
            <a:r>
              <a:rPr lang="tr-TR" sz="2000" dirty="0" err="1"/>
              <a:t>anksiyete</a:t>
            </a:r>
            <a:r>
              <a:rPr lang="tr-TR" sz="2000" dirty="0"/>
              <a:t> bozuklukları sıklıkla alkolizmle birlikte görülür ve tedavi edilmezse, </a:t>
            </a:r>
            <a:r>
              <a:rPr lang="tr-TR" sz="2000" dirty="0" smtClean="0"/>
              <a:t>arındırılmış </a:t>
            </a:r>
            <a:r>
              <a:rPr lang="tr-TR" sz="2000" dirty="0"/>
              <a:t>alkoliklerin nüksetme eğilimine katkıda bulunabilir. </a:t>
            </a:r>
            <a:endParaRPr lang="tr-TR" sz="2000" dirty="0" smtClean="0"/>
          </a:p>
          <a:p>
            <a:pPr marL="0" indent="0">
              <a:buNone/>
            </a:pPr>
            <a:endParaRPr lang="tr-TR" sz="2000" dirty="0" smtClean="0"/>
          </a:p>
          <a:p>
            <a:r>
              <a:rPr lang="tr-TR" sz="2000" dirty="0" smtClean="0"/>
              <a:t>Bu </a:t>
            </a:r>
            <a:r>
              <a:rPr lang="tr-TR" sz="2000" dirty="0"/>
              <a:t>ilişkili bozuklukların danışmanlık ve ilaçlarla tedavisi, alkolik hastalarda nüksetme oranının azaltılmasına yardımcı olabilir.</a:t>
            </a:r>
          </a:p>
        </p:txBody>
      </p:sp>
    </p:spTree>
    <p:extLst>
      <p:ext uri="{BB962C8B-B14F-4D97-AF65-F5344CB8AC3E}">
        <p14:creationId xmlns:p14="http://schemas.microsoft.com/office/powerpoint/2010/main" val="1839718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Alkol bağımlılığının </a:t>
            </a:r>
            <a:r>
              <a:rPr lang="tr-TR" b="1" dirty="0" smtClean="0"/>
              <a:t>tedavisi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Üç </a:t>
            </a:r>
            <a:r>
              <a:rPr lang="tr-TR" sz="2000" dirty="0" smtClean="0"/>
              <a:t>ilaç </a:t>
            </a:r>
            <a:r>
              <a:rPr lang="tr-TR" sz="2000" dirty="0"/>
              <a:t>alkol bağımlılığının yardımcı tedavisi için FDA onayına sahiptir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r>
              <a:rPr lang="tr-TR" sz="2000" dirty="0" smtClean="0"/>
              <a:t>                          </a:t>
            </a:r>
            <a:r>
              <a:rPr lang="tr-TR" sz="2000" b="1" dirty="0" err="1" smtClean="0"/>
              <a:t>Disülfiram</a:t>
            </a:r>
            <a:endParaRPr lang="tr-TR" sz="2000" b="1" dirty="0" smtClean="0"/>
          </a:p>
          <a:p>
            <a:pPr marL="0" indent="0">
              <a:buNone/>
            </a:pPr>
            <a:r>
              <a:rPr lang="tr-TR" sz="2000" b="1" dirty="0" smtClean="0"/>
              <a:t>                          </a:t>
            </a:r>
            <a:r>
              <a:rPr lang="tr-TR" sz="2000" b="1" dirty="0" err="1" smtClean="0"/>
              <a:t>Naltrekson</a:t>
            </a:r>
            <a:r>
              <a:rPr lang="tr-TR" sz="2000" b="1" dirty="0" smtClean="0"/>
              <a:t> </a:t>
            </a:r>
          </a:p>
          <a:p>
            <a:pPr marL="0" indent="0">
              <a:buNone/>
            </a:pPr>
            <a:r>
              <a:rPr lang="tr-TR" sz="2000" b="1" dirty="0" smtClean="0"/>
              <a:t>                          </a:t>
            </a:r>
            <a:r>
              <a:rPr lang="tr-TR" sz="2000" b="1" dirty="0" err="1" smtClean="0"/>
              <a:t>Akamprosat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12736517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548640"/>
          </a:xfrm>
        </p:spPr>
        <p:txBody>
          <a:bodyPr>
            <a:noAutofit/>
          </a:bodyPr>
          <a:lstStyle/>
          <a:p>
            <a:r>
              <a:rPr lang="tr-TR" sz="4400" b="1" dirty="0" err="1" smtClean="0"/>
              <a:t>Disülfiram</a:t>
            </a:r>
            <a:endParaRPr lang="tr-TR" sz="4400" b="1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1169" y="1005840"/>
            <a:ext cx="5104217" cy="3837355"/>
          </a:xfrm>
          <a:prstGeom prst="rect">
            <a:avLst/>
          </a:prstGeo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98764" y="1005840"/>
            <a:ext cx="5195454" cy="486314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 err="1"/>
              <a:t>Disülfiram</a:t>
            </a:r>
            <a:r>
              <a:rPr lang="tr-TR" sz="2000" dirty="0"/>
              <a:t>, </a:t>
            </a:r>
            <a:r>
              <a:rPr lang="tr-TR" sz="2000" dirty="0" err="1" smtClean="0"/>
              <a:t>aldehid</a:t>
            </a:r>
            <a:r>
              <a:rPr lang="tr-TR" sz="2000" dirty="0" smtClean="0"/>
              <a:t> </a:t>
            </a:r>
            <a:r>
              <a:rPr lang="tr-TR" sz="2000" dirty="0" err="1"/>
              <a:t>dehidrojenazı</a:t>
            </a:r>
            <a:r>
              <a:rPr lang="tr-TR" sz="2000" dirty="0"/>
              <a:t> </a:t>
            </a:r>
            <a:r>
              <a:rPr lang="tr-TR" sz="2000" dirty="0" err="1"/>
              <a:t>inhibe</a:t>
            </a:r>
            <a:r>
              <a:rPr lang="tr-TR" sz="2000" dirty="0"/>
              <a:t> ederek etki gösterir</a:t>
            </a:r>
            <a:r>
              <a:rPr lang="tr-TR" sz="20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Alkol her zamanki gibi </a:t>
            </a:r>
            <a:r>
              <a:rPr lang="tr-TR" sz="2000" dirty="0" err="1"/>
              <a:t>metabolize</a:t>
            </a:r>
            <a:r>
              <a:rPr lang="tr-TR" sz="2000" dirty="0"/>
              <a:t> edilir, ancak </a:t>
            </a:r>
            <a:r>
              <a:rPr lang="tr-TR" sz="2000" dirty="0" err="1" smtClean="0"/>
              <a:t>asetaldehid</a:t>
            </a:r>
            <a:r>
              <a:rPr lang="tr-TR" sz="2000" dirty="0" smtClean="0"/>
              <a:t> </a:t>
            </a:r>
            <a:r>
              <a:rPr lang="tr-TR" sz="2000" dirty="0"/>
              <a:t>birikir</a:t>
            </a:r>
            <a:r>
              <a:rPr lang="tr-TR" sz="20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Bu nedenle </a:t>
            </a:r>
            <a:r>
              <a:rPr lang="tr-TR" sz="2000" dirty="0" err="1"/>
              <a:t>disülfiram</a:t>
            </a:r>
            <a:r>
              <a:rPr lang="tr-TR" sz="2000" dirty="0"/>
              <a:t>, alkollü içki içen hastalarda aşırı rahatsızlığa neden olur</a:t>
            </a:r>
            <a:r>
              <a:rPr lang="tr-TR" sz="20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 err="1" smtClean="0"/>
              <a:t>Disülfiram</a:t>
            </a:r>
            <a:r>
              <a:rPr lang="tr-TR" sz="2000" dirty="0" smtClean="0"/>
              <a:t> </a:t>
            </a:r>
            <a:r>
              <a:rPr lang="tr-TR" sz="2000" dirty="0"/>
              <a:t>alan bir </a:t>
            </a:r>
            <a:r>
              <a:rPr lang="tr-TR" sz="2000" dirty="0" smtClean="0"/>
              <a:t>kişide </a:t>
            </a:r>
            <a:r>
              <a:rPr lang="tr-TR" sz="2000" dirty="0"/>
              <a:t>alkol içtikten birkaç dakika sonra kızarma, zonklayan baş ağrısı, bulantı, kusma, terleme, hipotansiyon ve kafa karışıklığı meydana gelir</a:t>
            </a:r>
            <a:r>
              <a:rPr lang="tr-TR" sz="20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 err="1"/>
              <a:t>Disülfiram</a:t>
            </a:r>
            <a:r>
              <a:rPr lang="tr-TR" sz="2000" dirty="0"/>
              <a:t> tedavisine uyum düşük olduğundan ve etkinliğine ilişkin klinik çalışmalardan elde edilen kanıtlar zayıf olduğundan, </a:t>
            </a:r>
            <a:r>
              <a:rPr lang="tr-TR" sz="2000" dirty="0" err="1"/>
              <a:t>disülfiram</a:t>
            </a:r>
            <a:r>
              <a:rPr lang="tr-TR" sz="2000" dirty="0"/>
              <a:t> artık yaygın olarak kullanılmamaktadır.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7349194" y="5039883"/>
            <a:ext cx="290816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000" dirty="0"/>
              <a:t>https://www.psychdb.com/meds/alcohol/disulfiram</a:t>
            </a:r>
          </a:p>
        </p:txBody>
      </p:sp>
    </p:spTree>
    <p:extLst>
      <p:ext uri="{BB962C8B-B14F-4D97-AF65-F5344CB8AC3E}">
        <p14:creationId xmlns:p14="http://schemas.microsoft.com/office/powerpoint/2010/main" val="18922831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Naltrekson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Nispeten uzun etkili bir </a:t>
            </a:r>
            <a:r>
              <a:rPr lang="tr-TR" sz="2000" dirty="0" err="1"/>
              <a:t>opioid</a:t>
            </a:r>
            <a:r>
              <a:rPr lang="tr-TR" sz="2000" dirty="0"/>
              <a:t> </a:t>
            </a:r>
            <a:r>
              <a:rPr lang="tr-TR" sz="2000" dirty="0" smtClean="0"/>
              <a:t>antagonistidir. </a:t>
            </a:r>
          </a:p>
          <a:p>
            <a:r>
              <a:rPr lang="el-GR" sz="2000" dirty="0" smtClean="0"/>
              <a:t>μ-</a:t>
            </a:r>
            <a:r>
              <a:rPr lang="tr-TR" sz="2000" dirty="0" err="1"/>
              <a:t>opioid</a:t>
            </a:r>
            <a:r>
              <a:rPr lang="tr-TR" sz="2000" dirty="0"/>
              <a:t> reseptörlerini bloke eder. </a:t>
            </a:r>
            <a:endParaRPr lang="tr-TR" sz="2000" dirty="0" smtClean="0"/>
          </a:p>
          <a:p>
            <a:r>
              <a:rPr lang="tr-TR" sz="2000" dirty="0" smtClean="0"/>
              <a:t>Tek </a:t>
            </a:r>
            <a:r>
              <a:rPr lang="tr-TR" sz="2000" dirty="0"/>
              <a:t>başına ve davranışsal danışmanlıkla birlikte, </a:t>
            </a:r>
            <a:r>
              <a:rPr lang="tr-TR" sz="2000" dirty="0" smtClean="0"/>
              <a:t>kısa </a:t>
            </a:r>
            <a:r>
              <a:rPr lang="tr-TR" sz="2000" dirty="0"/>
              <a:t>süreli (12 ila 16 hafta arası), </a:t>
            </a:r>
            <a:r>
              <a:rPr lang="tr-TR" sz="2000" dirty="0" err="1"/>
              <a:t>plasebo</a:t>
            </a:r>
            <a:r>
              <a:rPr lang="tr-TR" sz="2000" dirty="0"/>
              <a:t> kontrollü çalışmalarda, alkol veya alkol bağımlılığının nüksetme oranını azalttığı ve alkol arzusunu azalttığı gösterilmiştir. </a:t>
            </a:r>
            <a:endParaRPr lang="tr-TR" sz="2000" dirty="0" smtClean="0"/>
          </a:p>
          <a:p>
            <a:r>
              <a:rPr lang="tr-TR" sz="2000" dirty="0" err="1"/>
              <a:t>Naltrekson</a:t>
            </a:r>
            <a:r>
              <a:rPr lang="tr-TR" sz="2000" dirty="0"/>
              <a:t> alkol isteğini azaltır ve aşırı içiciliği azaltmada en etkili </a:t>
            </a:r>
            <a:r>
              <a:rPr lang="tr-TR" sz="2000" dirty="0" smtClean="0"/>
              <a:t>ajan olduğu </a:t>
            </a:r>
            <a:r>
              <a:rPr lang="tr-TR" sz="2000" dirty="0"/>
              <a:t>bulunmuştur.</a:t>
            </a:r>
          </a:p>
        </p:txBody>
      </p:sp>
    </p:spTree>
    <p:extLst>
      <p:ext uri="{BB962C8B-B14F-4D97-AF65-F5344CB8AC3E}">
        <p14:creationId xmlns:p14="http://schemas.microsoft.com/office/powerpoint/2010/main" val="861927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Akamprosat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2000" dirty="0" smtClean="0"/>
              <a:t>Avrupa'da </a:t>
            </a:r>
            <a:r>
              <a:rPr lang="tr-TR" sz="2000" dirty="0"/>
              <a:t>alkol bağımlılığını tedavi etmek için </a:t>
            </a:r>
            <a:r>
              <a:rPr lang="tr-TR" sz="2000" dirty="0" smtClean="0"/>
              <a:t>kullanılmaktadır </a:t>
            </a:r>
            <a:r>
              <a:rPr lang="tr-TR" sz="2000" dirty="0"/>
              <a:t>ve bu kullanım FDA tarafından onaylanmıştır</a:t>
            </a:r>
            <a:r>
              <a:rPr lang="tr-TR" sz="2000" dirty="0" smtClean="0"/>
              <a:t>.</a:t>
            </a:r>
          </a:p>
          <a:p>
            <a:r>
              <a:rPr lang="tr-TR" sz="2000" dirty="0" smtClean="0"/>
              <a:t>Etanol </a:t>
            </a:r>
            <a:r>
              <a:rPr lang="tr-TR" sz="2000" dirty="0"/>
              <a:t>gibi </a:t>
            </a:r>
            <a:r>
              <a:rPr lang="tr-TR" sz="2000" dirty="0" err="1"/>
              <a:t>akamprosatın</a:t>
            </a:r>
            <a:r>
              <a:rPr lang="tr-TR" sz="2000" dirty="0"/>
              <a:t> da GABA, </a:t>
            </a:r>
            <a:r>
              <a:rPr lang="tr-TR" sz="2000" dirty="0" err="1"/>
              <a:t>glutamat</a:t>
            </a:r>
            <a:r>
              <a:rPr lang="tr-TR" sz="2000" dirty="0"/>
              <a:t>, </a:t>
            </a:r>
            <a:r>
              <a:rPr lang="tr-TR" sz="2000" dirty="0" err="1"/>
              <a:t>serotonerjik</a:t>
            </a:r>
            <a:r>
              <a:rPr lang="tr-TR" sz="2000" dirty="0"/>
              <a:t>, </a:t>
            </a:r>
            <a:r>
              <a:rPr lang="tr-TR" sz="2000" dirty="0" err="1"/>
              <a:t>noradrenerjik</a:t>
            </a:r>
            <a:r>
              <a:rPr lang="tr-TR" sz="2000" dirty="0"/>
              <a:t> ve </a:t>
            </a:r>
            <a:r>
              <a:rPr lang="tr-TR" sz="2000" dirty="0" err="1"/>
              <a:t>dopaminerjik</a:t>
            </a:r>
            <a:r>
              <a:rPr lang="tr-TR" sz="2000" dirty="0"/>
              <a:t> reseptörler üzerindeki etkileri dahil olmak üzere birçok moleküler etkisi vardır. </a:t>
            </a:r>
            <a:endParaRPr lang="tr-TR" sz="2000" dirty="0" smtClean="0"/>
          </a:p>
          <a:p>
            <a:r>
              <a:rPr lang="tr-TR" sz="2000" dirty="0" smtClean="0"/>
              <a:t>Muhtemelen etkisi, </a:t>
            </a:r>
            <a:r>
              <a:rPr lang="tr-TR" sz="2000" dirty="0"/>
              <a:t>zayıf bir NMDA reseptörü </a:t>
            </a:r>
            <a:r>
              <a:rPr lang="tr-TR" sz="2000" dirty="0" err="1" smtClean="0"/>
              <a:t>parsiyel</a:t>
            </a:r>
            <a:r>
              <a:rPr lang="tr-TR" sz="2000" dirty="0" smtClean="0"/>
              <a:t> </a:t>
            </a:r>
            <a:r>
              <a:rPr lang="tr-TR" sz="2000" dirty="0" err="1" smtClean="0"/>
              <a:t>agonisti</a:t>
            </a:r>
            <a:r>
              <a:rPr lang="tr-TR" sz="2000" dirty="0" smtClean="0"/>
              <a:t> </a:t>
            </a:r>
            <a:r>
              <a:rPr lang="tr-TR" sz="2000" dirty="0"/>
              <a:t>ve bir GABAA reseptörü </a:t>
            </a:r>
            <a:r>
              <a:rPr lang="tr-TR" sz="2000" dirty="0" err="1" smtClean="0"/>
              <a:t>aktivatörü</a:t>
            </a:r>
            <a:r>
              <a:rPr lang="tr-TR" sz="2000" dirty="0" smtClean="0"/>
              <a:t> olmasına bağlıdır.</a:t>
            </a:r>
          </a:p>
          <a:p>
            <a:r>
              <a:rPr lang="tr-TR" sz="2000" dirty="0"/>
              <a:t>Genel olarak, </a:t>
            </a:r>
            <a:r>
              <a:rPr lang="tr-TR" sz="2000" dirty="0" err="1"/>
              <a:t>akamprosatın</a:t>
            </a:r>
            <a:r>
              <a:rPr lang="tr-TR" sz="2000" dirty="0"/>
              <a:t>, halihazırda </a:t>
            </a:r>
            <a:r>
              <a:rPr lang="tr-TR" sz="2000" dirty="0" err="1"/>
              <a:t>detoksifiye</a:t>
            </a:r>
            <a:r>
              <a:rPr lang="tr-TR" sz="2000" dirty="0"/>
              <a:t> edilmiş hastalarda alkolden uzak durmayı teşvik etmede ve nüksetmeyi önlemede, bireylerin içkiyi azaltmasına yardımcı olmaktan daha etkili olabileceğine dair kanıtlar vardır</a:t>
            </a:r>
            <a:r>
              <a:rPr lang="tr-TR" sz="2000" dirty="0" smtClean="0"/>
              <a:t>.</a:t>
            </a:r>
          </a:p>
          <a:p>
            <a:r>
              <a:rPr lang="tr-TR" sz="2000" dirty="0"/>
              <a:t>Ani alkol yoksunluğu, aşırı sayıda NMDA reseptörünün normalden daha aktif olmasına ve </a:t>
            </a:r>
            <a:r>
              <a:rPr lang="tr-TR" sz="2000" dirty="0" err="1"/>
              <a:t>deliryum</a:t>
            </a:r>
            <a:r>
              <a:rPr lang="tr-TR" sz="2000" dirty="0"/>
              <a:t> </a:t>
            </a:r>
            <a:r>
              <a:rPr lang="tr-TR" sz="2000" dirty="0" err="1"/>
              <a:t>tremens</a:t>
            </a:r>
            <a:r>
              <a:rPr lang="tr-TR" sz="2000" dirty="0"/>
              <a:t> ve nöbetler gibi akut alkol yoksunluğuyla ilişkili semptomların ve aşırı istek ve rahatsızlıklar gibi erken yoksunlukla ilişkili daha kalıcı semptomların ortaya çıkmasına neden olur</a:t>
            </a:r>
            <a:r>
              <a:rPr lang="tr-TR" sz="2000" dirty="0" smtClean="0"/>
              <a:t>.</a:t>
            </a:r>
          </a:p>
          <a:p>
            <a:r>
              <a:rPr lang="tr-TR" sz="2000" dirty="0" err="1" smtClean="0"/>
              <a:t>Akamprosat</a:t>
            </a:r>
            <a:r>
              <a:rPr lang="tr-TR" sz="2000" dirty="0"/>
              <a:t>, erken yoksunluk sırasında gözlenen </a:t>
            </a:r>
            <a:r>
              <a:rPr lang="tr-TR" sz="2000" dirty="0" err="1"/>
              <a:t>nöronal</a:t>
            </a:r>
            <a:r>
              <a:rPr lang="tr-TR" sz="2000" dirty="0"/>
              <a:t> </a:t>
            </a:r>
            <a:r>
              <a:rPr lang="tr-TR" sz="2000" dirty="0" err="1"/>
              <a:t>hipereksitabilitenin</a:t>
            </a:r>
            <a:r>
              <a:rPr lang="tr-TR" sz="2000" dirty="0"/>
              <a:t> azalmasına katkıda </a:t>
            </a:r>
            <a:r>
              <a:rPr lang="tr-TR" sz="2000" dirty="0" smtClean="0"/>
              <a:t>bulunabilir.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3388969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Avrupa'da alkol kullanım bozukluğu için onaylanmış ek farmakolojik tedaviler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Farmakolojik olarak </a:t>
            </a:r>
            <a:r>
              <a:rPr lang="tr-TR" sz="2000" dirty="0" err="1"/>
              <a:t>naltreksona</a:t>
            </a:r>
            <a:r>
              <a:rPr lang="tr-TR" sz="2000" dirty="0"/>
              <a:t> benzeyen </a:t>
            </a:r>
            <a:r>
              <a:rPr lang="tr-TR" sz="2000" b="1" dirty="0" err="1"/>
              <a:t>nalmefen</a:t>
            </a:r>
            <a:r>
              <a:rPr lang="tr-TR" sz="2000" dirty="0"/>
              <a:t>, 2013 yılında Avrupa'da alkol bağımlılığının tedavisi için de onaylanmıştır. </a:t>
            </a:r>
            <a:endParaRPr lang="tr-TR" sz="2000" dirty="0" smtClean="0"/>
          </a:p>
          <a:p>
            <a:r>
              <a:rPr lang="tr-TR" sz="2000" b="1" dirty="0" smtClean="0"/>
              <a:t>NALMEFEN</a:t>
            </a:r>
            <a:r>
              <a:rPr lang="tr-TR" sz="2000" dirty="0" smtClean="0"/>
              <a:t>, </a:t>
            </a:r>
            <a:r>
              <a:rPr lang="tr-TR" sz="2000" dirty="0"/>
              <a:t>bir m- ve d-</a:t>
            </a:r>
            <a:r>
              <a:rPr lang="tr-TR" sz="2000" dirty="0" err="1"/>
              <a:t>opioid</a:t>
            </a:r>
            <a:r>
              <a:rPr lang="tr-TR" sz="2000" dirty="0"/>
              <a:t> reseptör antagonisti ve k </a:t>
            </a:r>
            <a:r>
              <a:rPr lang="tr-TR" sz="2000" dirty="0" err="1"/>
              <a:t>opioid</a:t>
            </a:r>
            <a:r>
              <a:rPr lang="tr-TR" sz="2000" dirty="0"/>
              <a:t> reseptörünün kısmi </a:t>
            </a:r>
            <a:r>
              <a:rPr lang="tr-TR" sz="2000" dirty="0" err="1"/>
              <a:t>agonistidir</a:t>
            </a:r>
            <a:r>
              <a:rPr lang="tr-TR" sz="2000" dirty="0" smtClean="0"/>
              <a:t>.</a:t>
            </a:r>
          </a:p>
          <a:p>
            <a:r>
              <a:rPr lang="tr-TR" sz="2000" dirty="0"/>
              <a:t>Kas spazmlarını tedavi etmek için kullanılan GABA</a:t>
            </a:r>
            <a:r>
              <a:rPr lang="tr-TR" sz="2000" baseline="-25000" dirty="0"/>
              <a:t>B</a:t>
            </a:r>
            <a:r>
              <a:rPr lang="tr-TR" sz="2000" dirty="0"/>
              <a:t> reseptörü </a:t>
            </a:r>
            <a:r>
              <a:rPr lang="tr-TR" sz="2000" dirty="0" err="1"/>
              <a:t>agonisti</a:t>
            </a:r>
            <a:r>
              <a:rPr lang="tr-TR" sz="2000" dirty="0"/>
              <a:t> olan </a:t>
            </a:r>
            <a:r>
              <a:rPr lang="tr-TR" sz="2000" b="1" dirty="0" smtClean="0"/>
              <a:t>BAKLOFEN</a:t>
            </a:r>
            <a:r>
              <a:rPr lang="tr-TR" sz="2000" dirty="0" smtClean="0"/>
              <a:t>, </a:t>
            </a:r>
            <a:r>
              <a:rPr lang="tr-TR" sz="2000" dirty="0"/>
              <a:t>2018 yılında Fransa'da alkol kullanım bozukluğunun tedavisi için onaylandı ve diğer ülkelerde, özellikle diğer Avrupa ülkelerinde ve Avustralya'da on yıldan fazla bir süredir alkol kullanım bozukluğu için </a:t>
            </a:r>
            <a:r>
              <a:rPr lang="tr-TR" sz="2000" dirty="0" err="1" smtClean="0"/>
              <a:t>endikasyon</a:t>
            </a:r>
            <a:r>
              <a:rPr lang="tr-TR" sz="2000" dirty="0" smtClean="0"/>
              <a:t> </a:t>
            </a:r>
            <a:r>
              <a:rPr lang="tr-TR" sz="2000" dirty="0"/>
              <a:t>dışı kullanıldı.</a:t>
            </a:r>
          </a:p>
        </p:txBody>
      </p:sp>
    </p:spTree>
    <p:extLst>
      <p:ext uri="{BB962C8B-B14F-4D97-AF65-F5344CB8AC3E}">
        <p14:creationId xmlns:p14="http://schemas.microsoft.com/office/powerpoint/2010/main" val="32862201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Kaynaklar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600" dirty="0" smtClean="0"/>
              <a:t>1) </a:t>
            </a:r>
            <a:r>
              <a:rPr lang="tr-TR" sz="1600" dirty="0" err="1"/>
              <a:t>Hartwell</a:t>
            </a:r>
            <a:r>
              <a:rPr lang="tr-TR" sz="1600" dirty="0"/>
              <a:t> EE, </a:t>
            </a:r>
            <a:r>
              <a:rPr lang="tr-TR" sz="1600" dirty="0" err="1"/>
              <a:t>Kranzler</a:t>
            </a:r>
            <a:r>
              <a:rPr lang="tr-TR" sz="1600" dirty="0"/>
              <a:t> HR. </a:t>
            </a:r>
            <a:r>
              <a:rPr lang="tr-TR" sz="1600" dirty="0" err="1"/>
              <a:t>Pharmacogenetics</a:t>
            </a:r>
            <a:r>
              <a:rPr lang="tr-TR" sz="1600" dirty="0"/>
              <a:t> of </a:t>
            </a:r>
            <a:r>
              <a:rPr lang="tr-TR" sz="1600" dirty="0" err="1"/>
              <a:t>alcohol</a:t>
            </a:r>
            <a:r>
              <a:rPr lang="tr-TR" sz="1600" dirty="0"/>
              <a:t> </a:t>
            </a:r>
            <a:r>
              <a:rPr lang="tr-TR" sz="1600" dirty="0" err="1"/>
              <a:t>use</a:t>
            </a:r>
            <a:r>
              <a:rPr lang="tr-TR" sz="1600" dirty="0"/>
              <a:t> </a:t>
            </a:r>
            <a:r>
              <a:rPr lang="tr-TR" sz="1600" dirty="0" err="1"/>
              <a:t>disorder</a:t>
            </a:r>
            <a:r>
              <a:rPr lang="tr-TR" sz="1600" dirty="0"/>
              <a:t> </a:t>
            </a:r>
            <a:r>
              <a:rPr lang="tr-TR" sz="1600" dirty="0" err="1"/>
              <a:t>treatments</a:t>
            </a:r>
            <a:r>
              <a:rPr lang="tr-TR" sz="1600" dirty="0"/>
              <a:t>: an </a:t>
            </a:r>
            <a:r>
              <a:rPr lang="tr-TR" sz="1600" dirty="0" err="1"/>
              <a:t>update</a:t>
            </a:r>
            <a:r>
              <a:rPr lang="tr-TR" sz="1600" dirty="0"/>
              <a:t>. </a:t>
            </a:r>
            <a:r>
              <a:rPr lang="tr-TR" sz="1600" dirty="0" err="1"/>
              <a:t>Expert</a:t>
            </a:r>
            <a:r>
              <a:rPr lang="tr-TR" sz="1600" dirty="0"/>
              <a:t> </a:t>
            </a:r>
            <a:r>
              <a:rPr lang="tr-TR" sz="1600" dirty="0" err="1"/>
              <a:t>Opin</a:t>
            </a:r>
            <a:r>
              <a:rPr lang="tr-TR" sz="1600" dirty="0"/>
              <a:t> </a:t>
            </a:r>
            <a:r>
              <a:rPr lang="tr-TR" sz="1600" dirty="0" err="1"/>
              <a:t>Drug</a:t>
            </a:r>
            <a:r>
              <a:rPr lang="tr-TR" sz="1600" dirty="0"/>
              <a:t> </a:t>
            </a:r>
            <a:r>
              <a:rPr lang="tr-TR" sz="1600" dirty="0" err="1"/>
              <a:t>Metab</a:t>
            </a:r>
            <a:r>
              <a:rPr lang="tr-TR" sz="1600" dirty="0"/>
              <a:t> </a:t>
            </a:r>
            <a:r>
              <a:rPr lang="tr-TR" sz="1600" dirty="0" err="1"/>
              <a:t>Toxicol</a:t>
            </a:r>
            <a:r>
              <a:rPr lang="tr-TR" sz="1600" dirty="0"/>
              <a:t>. 2019 Jul;15(7):553-564. </a:t>
            </a:r>
            <a:r>
              <a:rPr lang="tr-TR" sz="1600" dirty="0" err="1"/>
              <a:t>doi</a:t>
            </a:r>
            <a:r>
              <a:rPr lang="tr-TR" sz="1600" dirty="0"/>
              <a:t>: 10.1080/17425255.2019.1628218. </a:t>
            </a:r>
            <a:r>
              <a:rPr lang="tr-TR" sz="1600" dirty="0" err="1"/>
              <a:t>Epub</a:t>
            </a:r>
            <a:r>
              <a:rPr lang="tr-TR" sz="1600" dirty="0"/>
              <a:t> 2019 </a:t>
            </a:r>
            <a:r>
              <a:rPr lang="tr-TR" sz="1600" dirty="0" err="1"/>
              <a:t>Jun</a:t>
            </a:r>
            <a:r>
              <a:rPr lang="tr-TR" sz="1600" dirty="0"/>
              <a:t> 11. PMID: 31162983; PMCID: PMC6614002</a:t>
            </a:r>
            <a:r>
              <a:rPr lang="tr-TR" sz="1600" dirty="0" smtClean="0"/>
              <a:t>.</a:t>
            </a:r>
          </a:p>
          <a:p>
            <a:r>
              <a:rPr lang="tr-TR" sz="1600" dirty="0" smtClean="0"/>
              <a:t>2)</a:t>
            </a:r>
            <a:r>
              <a:rPr lang="tr-TR" sz="1600" dirty="0"/>
              <a:t> </a:t>
            </a:r>
            <a:r>
              <a:rPr lang="tr-TR" sz="1600" dirty="0" err="1"/>
              <a:t>Stokłosa</a:t>
            </a:r>
            <a:r>
              <a:rPr lang="tr-TR" sz="1600" dirty="0"/>
              <a:t> I, </a:t>
            </a:r>
            <a:r>
              <a:rPr lang="tr-TR" sz="1600" dirty="0" err="1"/>
              <a:t>Więckiewicz</a:t>
            </a:r>
            <a:r>
              <a:rPr lang="tr-TR" sz="1600" dirty="0"/>
              <a:t> G, </a:t>
            </a:r>
            <a:r>
              <a:rPr lang="tr-TR" sz="1600" dirty="0" err="1"/>
              <a:t>Stokłosa</a:t>
            </a:r>
            <a:r>
              <a:rPr lang="tr-TR" sz="1600" dirty="0"/>
              <a:t> M, </a:t>
            </a:r>
            <a:r>
              <a:rPr lang="tr-TR" sz="1600" dirty="0" err="1"/>
              <a:t>Piegza</a:t>
            </a:r>
            <a:r>
              <a:rPr lang="tr-TR" sz="1600" dirty="0"/>
              <a:t> M, </a:t>
            </a:r>
            <a:r>
              <a:rPr lang="tr-TR" sz="1600" dirty="0" err="1"/>
              <a:t>Pudlo</a:t>
            </a:r>
            <a:r>
              <a:rPr lang="tr-TR" sz="1600" dirty="0"/>
              <a:t> R, </a:t>
            </a:r>
            <a:r>
              <a:rPr lang="tr-TR" sz="1600" dirty="0" err="1"/>
              <a:t>Gorczyca</a:t>
            </a:r>
            <a:r>
              <a:rPr lang="tr-TR" sz="1600" dirty="0"/>
              <a:t> P. </a:t>
            </a:r>
            <a:r>
              <a:rPr lang="tr-TR" sz="1600" dirty="0" err="1"/>
              <a:t>Medications</a:t>
            </a:r>
            <a:r>
              <a:rPr lang="tr-TR" sz="1600" dirty="0"/>
              <a:t> </a:t>
            </a:r>
            <a:r>
              <a:rPr lang="tr-TR" sz="1600" dirty="0" err="1"/>
              <a:t>for</a:t>
            </a:r>
            <a:r>
              <a:rPr lang="tr-TR" sz="1600" dirty="0"/>
              <a:t> </a:t>
            </a:r>
            <a:r>
              <a:rPr lang="tr-TR" sz="1600" dirty="0" err="1"/>
              <a:t>the</a:t>
            </a:r>
            <a:r>
              <a:rPr lang="tr-TR" sz="1600" dirty="0"/>
              <a:t> </a:t>
            </a:r>
            <a:r>
              <a:rPr lang="tr-TR" sz="1600" dirty="0" err="1"/>
              <a:t>Treatment</a:t>
            </a:r>
            <a:r>
              <a:rPr lang="tr-TR" sz="1600" dirty="0"/>
              <a:t> of </a:t>
            </a:r>
            <a:r>
              <a:rPr lang="tr-TR" sz="1600" dirty="0" err="1"/>
              <a:t>Alcohol</a:t>
            </a:r>
            <a:r>
              <a:rPr lang="tr-TR" sz="1600" dirty="0"/>
              <a:t> </a:t>
            </a:r>
            <a:r>
              <a:rPr lang="tr-TR" sz="1600" dirty="0" err="1"/>
              <a:t>Dependence-Current</a:t>
            </a:r>
            <a:r>
              <a:rPr lang="tr-TR" sz="1600" dirty="0"/>
              <a:t> </a:t>
            </a:r>
            <a:r>
              <a:rPr lang="tr-TR" sz="1600" dirty="0" err="1"/>
              <a:t>State</a:t>
            </a:r>
            <a:r>
              <a:rPr lang="tr-TR" sz="1600" dirty="0"/>
              <a:t> of Knowledge </a:t>
            </a:r>
            <a:r>
              <a:rPr lang="tr-TR" sz="1600" dirty="0" err="1"/>
              <a:t>and</a:t>
            </a:r>
            <a:r>
              <a:rPr lang="tr-TR" sz="1600" dirty="0"/>
              <a:t> </a:t>
            </a:r>
            <a:r>
              <a:rPr lang="tr-TR" sz="1600" dirty="0" err="1"/>
              <a:t>Future</a:t>
            </a:r>
            <a:r>
              <a:rPr lang="tr-TR" sz="1600" dirty="0"/>
              <a:t> </a:t>
            </a:r>
            <a:r>
              <a:rPr lang="tr-TR" sz="1600" dirty="0" err="1"/>
              <a:t>Perspectives</a:t>
            </a:r>
            <a:r>
              <a:rPr lang="tr-TR" sz="1600" dirty="0"/>
              <a:t> </a:t>
            </a:r>
            <a:r>
              <a:rPr lang="tr-TR" sz="1600" dirty="0" err="1"/>
              <a:t>from</a:t>
            </a:r>
            <a:r>
              <a:rPr lang="tr-TR" sz="1600" dirty="0"/>
              <a:t> a </a:t>
            </a:r>
            <a:r>
              <a:rPr lang="tr-TR" sz="1600" dirty="0" err="1"/>
              <a:t>Public</a:t>
            </a:r>
            <a:r>
              <a:rPr lang="tr-TR" sz="1600" dirty="0"/>
              <a:t> </a:t>
            </a:r>
            <a:r>
              <a:rPr lang="tr-TR" sz="1600" dirty="0" err="1"/>
              <a:t>Health</a:t>
            </a:r>
            <a:r>
              <a:rPr lang="tr-TR" sz="1600" dirty="0"/>
              <a:t> </a:t>
            </a:r>
            <a:r>
              <a:rPr lang="tr-TR" sz="1600" dirty="0" err="1"/>
              <a:t>Perspective</a:t>
            </a:r>
            <a:r>
              <a:rPr lang="tr-TR" sz="1600" dirty="0"/>
              <a:t>. </a:t>
            </a:r>
            <a:r>
              <a:rPr lang="tr-TR" sz="1600" dirty="0" err="1"/>
              <a:t>Int</a:t>
            </a:r>
            <a:r>
              <a:rPr lang="tr-TR" sz="1600" dirty="0"/>
              <a:t> J </a:t>
            </a:r>
            <a:r>
              <a:rPr lang="tr-TR" sz="1600" dirty="0" err="1"/>
              <a:t>Environ</a:t>
            </a:r>
            <a:r>
              <a:rPr lang="tr-TR" sz="1600" dirty="0"/>
              <a:t> </a:t>
            </a:r>
            <a:r>
              <a:rPr lang="tr-TR" sz="1600" dirty="0" err="1"/>
              <a:t>Res</a:t>
            </a:r>
            <a:r>
              <a:rPr lang="tr-TR" sz="1600" dirty="0"/>
              <a:t> </a:t>
            </a:r>
            <a:r>
              <a:rPr lang="tr-TR" sz="1600" dirty="0" err="1"/>
              <a:t>Public</a:t>
            </a:r>
            <a:r>
              <a:rPr lang="tr-TR" sz="1600" dirty="0"/>
              <a:t> </a:t>
            </a:r>
            <a:r>
              <a:rPr lang="tr-TR" sz="1600" dirty="0" err="1"/>
              <a:t>Health</a:t>
            </a:r>
            <a:r>
              <a:rPr lang="tr-TR" sz="1600" dirty="0"/>
              <a:t>. 2023 Jan 19;20(3):1870. </a:t>
            </a:r>
            <a:r>
              <a:rPr lang="tr-TR" sz="1600" dirty="0" err="1"/>
              <a:t>doi</a:t>
            </a:r>
            <a:r>
              <a:rPr lang="tr-TR" sz="1600" dirty="0"/>
              <a:t>: 10.3390/ijerph20031870. PMID: 36767234; PMCID: PMC9915396</a:t>
            </a:r>
            <a:r>
              <a:rPr lang="tr-TR" sz="1600" dirty="0" smtClean="0"/>
              <a:t>.</a:t>
            </a:r>
          </a:p>
          <a:p>
            <a:r>
              <a:rPr lang="tr-TR" sz="1600" dirty="0" smtClean="0"/>
              <a:t>3)</a:t>
            </a:r>
            <a:r>
              <a:rPr lang="tr-TR" sz="1600" u="sng" dirty="0">
                <a:hlinkClick r:id="rId2"/>
              </a:rPr>
              <a:t> https://</a:t>
            </a:r>
            <a:r>
              <a:rPr lang="tr-TR" sz="1600" u="sng" dirty="0" smtClean="0">
                <a:hlinkClick r:id="rId2"/>
              </a:rPr>
              <a:t>www.who.int/news-room/fact-sheets/detail/alcohol</a:t>
            </a:r>
            <a:endParaRPr lang="tr-TR" sz="1600" u="sng" dirty="0" smtClean="0"/>
          </a:p>
          <a:p>
            <a:r>
              <a:rPr lang="tr-TR" sz="1600" u="sng" dirty="0" smtClean="0">
                <a:hlinkClick r:id="rId3"/>
              </a:rPr>
              <a:t>4) https</a:t>
            </a:r>
            <a:r>
              <a:rPr lang="tr-TR" sz="1600" u="sng" dirty="0">
                <a:hlinkClick r:id="rId3"/>
              </a:rPr>
              <a:t>://www.niaaa.nih.gov/publications/brochures-and-fact-sheets/alcohol-facts-and-statistics</a:t>
            </a:r>
            <a:endParaRPr lang="tr-TR" sz="1600" dirty="0"/>
          </a:p>
          <a:p>
            <a:r>
              <a:rPr lang="tr-TR" sz="1600" dirty="0" smtClean="0"/>
              <a:t>5) </a:t>
            </a:r>
            <a:r>
              <a:rPr lang="en-US" sz="1600" dirty="0" err="1" smtClean="0"/>
              <a:t>Mualla</a:t>
            </a:r>
            <a:r>
              <a:rPr lang="en-US" sz="1600" dirty="0" smtClean="0"/>
              <a:t> </a:t>
            </a:r>
            <a:r>
              <a:rPr lang="en-US" sz="1600" dirty="0"/>
              <a:t>Yılmaz, </a:t>
            </a:r>
            <a:r>
              <a:rPr lang="en-US" sz="1600" dirty="0" err="1"/>
              <a:t>Seval</a:t>
            </a:r>
            <a:r>
              <a:rPr lang="en-US" sz="1600" dirty="0"/>
              <a:t> </a:t>
            </a:r>
            <a:r>
              <a:rPr lang="en-US" sz="1600" dirty="0" err="1"/>
              <a:t>Cüceler</a:t>
            </a:r>
            <a:r>
              <a:rPr lang="tr-TR" sz="1600" dirty="0"/>
              <a:t>. Alkol Bağımlığı ve Damgalanma.</a:t>
            </a:r>
            <a:r>
              <a:rPr lang="en-US" sz="1600" dirty="0"/>
              <a:t> </a:t>
            </a:r>
            <a:r>
              <a:rPr lang="en-US" sz="1600" dirty="0" err="1"/>
              <a:t>Bağımlılık</a:t>
            </a:r>
            <a:r>
              <a:rPr lang="en-US" sz="1600" dirty="0"/>
              <a:t> </a:t>
            </a:r>
            <a:r>
              <a:rPr lang="en-US" sz="1600" dirty="0" err="1"/>
              <a:t>Dergisi</a:t>
            </a:r>
            <a:r>
              <a:rPr lang="en-US" sz="1600" dirty="0"/>
              <a:t> – Journal of Dependence | 2019; 20(3):</a:t>
            </a:r>
            <a:r>
              <a:rPr lang="en-US" sz="1600" dirty="0" smtClean="0"/>
              <a:t>167-174</a:t>
            </a:r>
            <a:endParaRPr lang="tr-TR" sz="1600" dirty="0" smtClean="0"/>
          </a:p>
          <a:p>
            <a:r>
              <a:rPr lang="tr-TR" sz="1600" dirty="0" smtClean="0"/>
              <a:t>6) </a:t>
            </a:r>
            <a:r>
              <a:rPr lang="tr-TR" sz="1600" dirty="0" err="1" smtClean="0"/>
              <a:t>Bertram</a:t>
            </a:r>
            <a:r>
              <a:rPr lang="tr-TR" sz="1600" dirty="0" smtClean="0"/>
              <a:t> G. </a:t>
            </a:r>
            <a:r>
              <a:rPr lang="tr-TR" sz="1600" dirty="0" err="1" smtClean="0"/>
              <a:t>Katzung</a:t>
            </a:r>
            <a:r>
              <a:rPr lang="tr-TR" sz="1600" dirty="0" smtClean="0"/>
              <a:t>, Basic </a:t>
            </a:r>
            <a:r>
              <a:rPr lang="tr-TR" sz="1600" dirty="0" err="1" smtClean="0"/>
              <a:t>and</a:t>
            </a:r>
            <a:r>
              <a:rPr lang="tr-TR" sz="1600" dirty="0" smtClean="0"/>
              <a:t> </a:t>
            </a:r>
            <a:r>
              <a:rPr lang="tr-TR" sz="1600" dirty="0" err="1" smtClean="0"/>
              <a:t>Clinical</a:t>
            </a:r>
            <a:r>
              <a:rPr lang="tr-TR" sz="1600" dirty="0" smtClean="0"/>
              <a:t> </a:t>
            </a:r>
            <a:r>
              <a:rPr lang="tr-TR" sz="1600" dirty="0" err="1" smtClean="0"/>
              <a:t>Pharmacology</a:t>
            </a:r>
            <a:r>
              <a:rPr lang="tr-TR" sz="1600" dirty="0" smtClean="0"/>
              <a:t>, 14th </a:t>
            </a:r>
            <a:r>
              <a:rPr lang="tr-TR" sz="1600" dirty="0" err="1" smtClean="0"/>
              <a:t>edition</a:t>
            </a:r>
            <a:r>
              <a:rPr lang="tr-TR" sz="1600" dirty="0" smtClean="0"/>
              <a:t>, </a:t>
            </a:r>
            <a:r>
              <a:rPr lang="tr-TR" sz="1600" dirty="0" err="1" smtClean="0"/>
              <a:t>McGraw-Hill</a:t>
            </a:r>
            <a:r>
              <a:rPr lang="tr-TR" sz="1600" dirty="0" smtClean="0"/>
              <a:t> </a:t>
            </a:r>
            <a:r>
              <a:rPr lang="tr-TR" sz="1600" dirty="0" err="1" smtClean="0"/>
              <a:t>Education</a:t>
            </a:r>
            <a:r>
              <a:rPr lang="tr-TR" sz="1600" dirty="0" smtClean="0"/>
              <a:t>, 2018.</a:t>
            </a:r>
          </a:p>
          <a:p>
            <a:r>
              <a:rPr lang="tr-TR" sz="1600" dirty="0" smtClean="0"/>
              <a:t>7) Kayaalp. </a:t>
            </a:r>
            <a:r>
              <a:rPr lang="tr-TR" sz="1600" dirty="0" err="1" smtClean="0"/>
              <a:t>Akılcıl</a:t>
            </a:r>
            <a:r>
              <a:rPr lang="tr-TR" sz="1600" dirty="0" smtClean="0"/>
              <a:t> Tedavi Yönünden Tıbbi Farmakoloji, 13. Baskı, Pelikan Yayıncılık, 2012.</a:t>
            </a:r>
            <a:r>
              <a:rPr lang="en-US" sz="1600" dirty="0" smtClean="0"/>
              <a:t> </a:t>
            </a:r>
            <a:endParaRPr lang="tr-TR" sz="1600" dirty="0"/>
          </a:p>
          <a:p>
            <a:endParaRPr lang="tr-TR" sz="1600" u="sng" dirty="0"/>
          </a:p>
          <a:p>
            <a:endParaRPr lang="tr-TR" sz="1600" dirty="0"/>
          </a:p>
          <a:p>
            <a:endParaRPr lang="tr-TR" sz="1600" dirty="0"/>
          </a:p>
          <a:p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1553978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4400" dirty="0" smtClean="0"/>
              <a:t>İlginiz için teşekkürler</a:t>
            </a: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val="1461714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2428</Words>
  <Application>Microsoft Office PowerPoint</Application>
  <PresentationFormat>Geniş ekran</PresentationFormat>
  <Paragraphs>258</Paragraphs>
  <Slides>32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Office Teması</vt:lpstr>
      <vt:lpstr>ALKOL BAĞIMLILIĞI</vt:lpstr>
      <vt:lpstr>Sunum akışı</vt:lpstr>
      <vt:lpstr>ALKOL BAĞIMLILIĞI</vt:lpstr>
      <vt:lpstr>ETİL ALKOL</vt:lpstr>
      <vt:lpstr>Tanımlama</vt:lpstr>
      <vt:lpstr>Alkol Kullanım Bozukluğu</vt:lpstr>
      <vt:lpstr>Alkol Kullanım Bozukluğu (son 1 yıl içinde en az iki kriter)</vt:lpstr>
      <vt:lpstr>Sıklık</vt:lpstr>
      <vt:lpstr>15 yaş üzeri kişi başı yıllık saf alkol tüketimi (litre) (WHO) </vt:lpstr>
      <vt:lpstr>Dünyada alkol tüketimi</vt:lpstr>
      <vt:lpstr>Alkolün vücuttaki yazgısı</vt:lpstr>
      <vt:lpstr>Yasal sorumluluk</vt:lpstr>
      <vt:lpstr>Alkol bağımlılığının bileşenleri</vt:lpstr>
      <vt:lpstr>Alkol bağımlılığının bileşenleri</vt:lpstr>
      <vt:lpstr>Alkol bağımlılığının tıbbi sonuçları</vt:lpstr>
      <vt:lpstr>Kronik Alkol Tüketiminin Sonuçları</vt:lpstr>
      <vt:lpstr>Kronik Alkol Tüketimine bağlı doku hasarı</vt:lpstr>
      <vt:lpstr>Kronik toksisite</vt:lpstr>
      <vt:lpstr>Kronik toksisite</vt:lpstr>
      <vt:lpstr>Alkole bağlı teratojenite</vt:lpstr>
      <vt:lpstr>Akut alkol zehirlenmesi</vt:lpstr>
      <vt:lpstr>Alkol yoksunluk sendromu</vt:lpstr>
      <vt:lpstr>Alkol yoksunluk sendromu</vt:lpstr>
      <vt:lpstr>Alkol yoksunluk sendromu</vt:lpstr>
      <vt:lpstr>Alkol bağımlılığının tedavisi</vt:lpstr>
      <vt:lpstr>Alkol bağımlılığının tedavisi</vt:lpstr>
      <vt:lpstr>Disülfiram</vt:lpstr>
      <vt:lpstr>Naltrekson</vt:lpstr>
      <vt:lpstr>Akamprosat</vt:lpstr>
      <vt:lpstr>Avrupa'da alkol kullanım bozukluğu için onaylanmış ek farmakolojik tedaviler</vt:lpstr>
      <vt:lpstr>Kaynaklar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10</dc:creator>
  <cp:lastModifiedBy>WINDOWS 10</cp:lastModifiedBy>
  <cp:revision>304</cp:revision>
  <dcterms:created xsi:type="dcterms:W3CDTF">2023-11-06T06:57:44Z</dcterms:created>
  <dcterms:modified xsi:type="dcterms:W3CDTF">2023-11-22T12:01:50Z</dcterms:modified>
</cp:coreProperties>
</file>