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Merhaba. Bugün uyarıcı ve uyuşturucu madde bağımlılığının ne olduğunu, beyni nasıl etkilediğini, hangi belirtilerle fark edilebileceğini ve en önemlisi nasıl korunabileceğimizi ve nereden yardım alabileceğimizi konuşacağız.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Bağımlılık bir alışkanlıktan fazlasıdır. Üç temel işaret: kontrol kaybı, tolerans ve yoksunluk. Bunların birlikte görülmesi bağımlılığın geliştiğini gösterir.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Günlük dilde hepsine “uyuşturucu” deniyor ama etkileri farklı. Uyarıcılar vücudu hızlandırır, opioidler yavaşlatır. Sentetik kannabinoidlerin içeriği belirsiz olduğu için özellikle tehlikelidir. Hepsinin ortak noktası bağımlılık yapma ve sağlığa ciddi zarar verme riskidir.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Beynimizde yemek yemek, arkadaşlarla vakit geçirmek gibi davranışları ödüllendiren bir sistem var. Maddeler bu sistemi aşırı uyarır. Beyin buna uyum sağladıkça kişi maddesiz kendini iyi hissedemez hâle gelir. Ergenlikte prefrontal korteks henüz olgunlaşmadığı için risk daha yüksektir.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Bağımlılık genellikle birden ortaya çıkmaz; basamak basamak ilerler. Bazı maddelerde bu süreç çok hızlı olabilir. En güvenli nokta hiç başlamamaktır.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faktörleri bir kişinin kesin bağımlı olacağı anlamına gelmez; sadece olasılığı artırır. Koruyucu faktörler ise riski azaltır. Önleme çalışmalarının amacı koruyucu faktörleri güçlendirmektir.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Uyarıcılar özellikle kalp ve damar sistemini zorlar; opioidler ise solunumu baskılayarak ölüme yol açabilir. Madde kullanımı yalnızca bedeni değil, kişinin tüm hayatını etkiler: ilişkileri, eğitimi, geleceği.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işaretlerin bir kısmı ergenlikte normal olarak da görülebilir. Önemli olan değişikliklerin birlikte ve belirgin şekilde ortaya çıkmasıdır. Böyle bir durumda yargılamadan, sakin bir şekilde konuşmak ve gerekirse uzman desteği almak gerekir.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Bağımlılıkla mücadele eden kişiyi damgalamak, onun yardım istemesini zorlaştırır. Erken başlanan tedavi başarı şansını artırır.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Korunmanın en etkili yolu hiç başlamamaktır. Hayır demek için uzun açıklama yapmak gerekmez. Stres, üzüntü ya da yalnızlık hissettiğimizde sağlıklı baş etme yolları bulmak ve güvendiğimiz biriyle konuşmak çok önemlidir.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Yardım almak için kişinin kendisinin bağımlı olması gerekmez; endişelenen aile üyeleri ve arkadaşlar da bu hatları arayabilir. Madde kullanan birinde bilinç kaybı, nefes almada güçlük, nöbet ya da göğüs ağrısı varsa hiç beklemeden 112 aranmalıdır.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Dinlediğiniz için teşekkürler. Sorularınızı alabilirim.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5F2E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812800"/>
            <a:ext cx="10566400" cy="502841"/>
          </a:xfrm>
          <a:prstGeom prst="rect">
            <a:avLst/>
          </a:prstGeom>
          <a:noFill/>
          <a:ln/>
        </p:spPr>
        <p:txBody>
          <a:bodyPr wrap="square" lIns="0" tIns="0" rIns="0" bIns="0" rtlCol="0" anchor="t"/>
          <a:lstStyle>
            <a:lvl1pPr algn="l" indent="0" marL="0">
              <a:lnSpc>
                <a:spcPct val="115000"/>
              </a:lnSpc>
              <a:buNone/>
              <a:defRPr lang="en-US" sz="3600" dirty="0">
                <a:solidFill>
                  <a:srgbClr val="1C2433"/>
                </a:solidFill>
                <a:latin typeface="Georgia" pitchFamily="34" charset="0"/>
                <a:ea typeface="Georgia" pitchFamily="34" charset="-122"/>
                <a:cs typeface="Georgia"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620441"/>
            <a:ext cx="10566400" cy="4424759"/>
          </a:xfrm>
          <a:prstGeom prst="rect">
            <a:avLst/>
          </a:prstGeom>
          <a:noFill/>
          <a:ln/>
        </p:spPr>
        <p:txBody>
          <a:bodyPr wrap="square" lIns="0" tIns="0" rIns="0" bIns="0" rtlCol="0" anchor="t"/>
          <a:lstStyle>
            <a:lvl1pPr algn="l" indent="0" marL="0">
              <a:lnSpc>
                <a:spcPct val="140000"/>
              </a:lnSpc>
              <a:buNone/>
              <a:defRPr lang="en-US" sz="1600" dirty="0">
                <a:solidFill>
                  <a:srgbClr val="1C2433"/>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2E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812800"/>
            <a:ext cx="10566400" cy="502841"/>
          </a:xfrm>
          <a:prstGeom prst="rect">
            <a:avLst/>
          </a:prstGeom>
          <a:noFill/>
          <a:ln/>
        </p:spPr>
        <p:txBody>
          <a:bodyPr wrap="square" lIns="0" tIns="0" rIns="0" bIns="0" rtlCol="0" anchor="t"/>
          <a:lstStyle>
            <a:lvl1pPr algn="l" indent="0" marL="0">
              <a:lnSpc>
                <a:spcPct val="115000"/>
              </a:lnSpc>
              <a:buNone/>
              <a:defRPr lang="en-US" sz="3600" dirty="0">
                <a:solidFill>
                  <a:srgbClr val="1C2433"/>
                </a:solidFill>
                <a:latin typeface="Georgia" pitchFamily="34" charset="0"/>
                <a:ea typeface="Georgia" pitchFamily="34" charset="-122"/>
                <a:cs typeface="Georgia"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620441"/>
            <a:ext cx="10566400" cy="4424759"/>
          </a:xfrm>
          <a:prstGeom prst="rect">
            <a:avLst/>
          </a:prstGeom>
          <a:noFill/>
          <a:ln/>
        </p:spPr>
        <p:txBody>
          <a:bodyPr wrap="square" lIns="0" tIns="0" rIns="0" bIns="0" rtlCol="0" anchor="t"/>
          <a:lstStyle>
            <a:lvl1pPr algn="l" indent="0" marL="0">
              <a:lnSpc>
                <a:spcPct val="140000"/>
              </a:lnSpc>
              <a:buNone/>
              <a:defRPr lang="en-US" sz="1600" dirty="0">
                <a:solidFill>
                  <a:srgbClr val="1C2433"/>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2.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33B"/>
        </a:solidFill>
      </p:bgPr>
    </p:bg>
    <p:spTree>
      <p:nvGrpSpPr>
        <p:cNvPr id="1" name=""/>
        <p:cNvGrpSpPr/>
        <p:nvPr/>
      </p:nvGrpSpPr>
      <p:grpSpPr>
        <a:xfrm>
          <a:off x="0" y="0"/>
          <a:ext cx="0" cy="0"/>
          <a:chOff x="0" y="0"/>
          <a:chExt cx="0" cy="0"/>
        </a:xfrm>
      </p:grpSpPr>
      <p:sp>
        <p:nvSpPr>
          <p:cNvPr id="2" name="Shape 0"/>
          <p:cNvSpPr/>
          <p:nvPr/>
        </p:nvSpPr>
        <p:spPr>
          <a:xfrm>
            <a:off x="812800" y="2076450"/>
            <a:ext cx="762000" cy="50800"/>
          </a:xfrm>
          <a:prstGeom prst="roundRect">
            <a:avLst>
              <a:gd name="adj" fmla="val 50000"/>
            </a:avLst>
          </a:prstGeom>
          <a:solidFill>
            <a:srgbClr val="F08A4B"/>
          </a:solidFill>
          <a:ln/>
        </p:spPr>
      </p:sp>
      <p:sp>
        <p:nvSpPr>
          <p:cNvPr id="3" name="Text 1"/>
          <p:cNvSpPr/>
          <p:nvPr>
            <p:ph type="title"/>
          </p:nvPr>
        </p:nvSpPr>
        <p:spPr>
          <a:xfrm>
            <a:off x="812800" y="2381250"/>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0" i="0" dirty="0">
                <a:solidFill>
                  <a:srgbClr val="F5F2EC"/>
                </a:solidFill>
                <a:latin typeface="Georgia" pitchFamily="18" charset="0"/>
                <a:ea typeface="Georgia" pitchFamily="18" charset="-122"/>
                <a:cs typeface="Georgia" pitchFamily="18" charset="-120"/>
              </a:rPr>
              <a:t>Uyarıcı ve Uyuşturucu Madde Bağımlılığı</a:t>
            </a:r>
            <a:endParaRPr lang="en-US" sz="6000" dirty="0"/>
          </a:p>
        </p:txBody>
      </p:sp>
      <p:sp>
        <p:nvSpPr>
          <p:cNvPr id="4" name="Text 2"/>
          <p:cNvSpPr/>
          <p:nvPr/>
        </p:nvSpPr>
        <p:spPr>
          <a:xfrm>
            <a:off x="812800" y="4235450"/>
            <a:ext cx="10883392" cy="3683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B8C0CC"/>
                </a:solidFill>
                <a:latin typeface="Arial" pitchFamily="34" charset="0"/>
                <a:ea typeface="Arial" pitchFamily="34" charset="-122"/>
                <a:cs typeface="Arial" pitchFamily="34" charset="-120"/>
              </a:rPr>
              <a:t>Nedir, nasıl gelişir, nasıl korunuruz?</a:t>
            </a:r>
            <a:endParaRPr lang="en-US" sz="2000" dirty="0"/>
          </a:p>
        </p:txBody>
      </p:sp>
      <p:sp>
        <p:nvSpPr>
          <p:cNvPr id="5" name="Text 3"/>
          <p:cNvSpPr/>
          <p:nvPr/>
        </p:nvSpPr>
        <p:spPr>
          <a:xfrm>
            <a:off x="812800" y="6261298"/>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8C0CC"/>
                </a:solidFill>
                <a:latin typeface="Arial" pitchFamily="34" charset="0"/>
                <a:ea typeface="Arial" pitchFamily="34" charset="-122"/>
                <a:cs typeface="Arial" pitchFamily="34" charset="-120"/>
              </a:rPr>
              <a:t>Doç. Dr. Semra YİĞİTASLAN</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2EC"/>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Bağımlılık nedir?</a:t>
            </a:r>
            <a:endParaRPr lang="en-US" sz="3600" dirty="0"/>
          </a:p>
        </p:txBody>
      </p:sp>
      <p:sp>
        <p:nvSpPr>
          <p:cNvPr id="3" name="Shape 1"/>
          <p:cNvSpPr/>
          <p:nvPr/>
        </p:nvSpPr>
        <p:spPr>
          <a:xfrm>
            <a:off x="838200" y="1671241"/>
            <a:ext cx="0" cy="1028700"/>
          </a:xfrm>
          <a:prstGeom prst="line">
            <a:avLst/>
          </a:prstGeom>
          <a:noFill/>
          <a:ln w="50800">
            <a:solidFill>
              <a:srgbClr val="B5501A"/>
            </a:solidFill>
            <a:prstDash val="solid"/>
          </a:ln>
        </p:spPr>
      </p:sp>
      <p:sp>
        <p:nvSpPr>
          <p:cNvPr id="4" name="Text 2"/>
          <p:cNvSpPr/>
          <p:nvPr/>
        </p:nvSpPr>
        <p:spPr>
          <a:xfrm>
            <a:off x="1117600" y="1671241"/>
            <a:ext cx="10569448" cy="1054100"/>
          </a:xfrm>
          <a:prstGeom prst="rect">
            <a:avLst/>
          </a:prstGeom>
          <a:noFill/>
          <a:ln/>
        </p:spPr>
        <p:txBody>
          <a:bodyPr wrap="square" lIns="0" tIns="0" rIns="0" bIns="0" rtlCol="0" anchor="t">
            <a:normAutofit/>
          </a:bodyPr>
          <a:lstStyle/>
          <a:p>
            <a:pPr algn="l" indent="0" marL="0">
              <a:lnSpc>
                <a:spcPts val="2700"/>
              </a:lnSpc>
              <a:buNone/>
            </a:pPr>
            <a:r>
              <a:rPr lang="en-US" sz="2000" i="1" dirty="0">
                <a:solidFill>
                  <a:srgbClr val="1C2433"/>
                </a:solidFill>
                <a:latin typeface="Georgia" pitchFamily="18" charset="0"/>
                <a:ea typeface="Georgia" pitchFamily="18" charset="-122"/>
                <a:cs typeface="Georgia" pitchFamily="18" charset="-120"/>
              </a:rPr>
              <a:t>Kişinin, zararlarını bildiği hâlde bir maddeyi kullanma isteğini kontrol edememesi ve kullanmayı sürdürmesidir. Beyni etkileyen, tekrarlayabilen ama tedavi edilebilen bir hastalıktır.</a:t>
            </a:r>
            <a:endParaRPr lang="en-US" sz="2000" dirty="0"/>
          </a:p>
        </p:txBody>
      </p:sp>
      <p:sp>
        <p:nvSpPr>
          <p:cNvPr id="5" name="Shape 3"/>
          <p:cNvSpPr/>
          <p:nvPr/>
        </p:nvSpPr>
        <p:spPr>
          <a:xfrm>
            <a:off x="815975" y="3058716"/>
            <a:ext cx="3380284" cy="1774130"/>
          </a:xfrm>
          <a:prstGeom prst="roundRect">
            <a:avLst>
              <a:gd name="adj" fmla="val 5548"/>
            </a:avLst>
          </a:prstGeom>
          <a:solidFill>
            <a:srgbClr val="FBF9F5"/>
          </a:solidFill>
          <a:ln w="6350">
            <a:solidFill>
              <a:srgbClr val="DDD5C8"/>
            </a:solidFill>
            <a:prstDash val="solid"/>
          </a:ln>
        </p:spPr>
      </p:sp>
      <p:sp>
        <p:nvSpPr>
          <p:cNvPr id="6" name="Text 4"/>
          <p:cNvSpPr/>
          <p:nvPr/>
        </p:nvSpPr>
        <p:spPr>
          <a:xfrm>
            <a:off x="1073150" y="3315891"/>
            <a:ext cx="295191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Kontrol kaybı</a:t>
            </a:r>
            <a:endParaRPr lang="en-US" sz="2000" dirty="0"/>
          </a:p>
        </p:txBody>
      </p:sp>
      <p:sp>
        <p:nvSpPr>
          <p:cNvPr id="7" name="Text 5"/>
          <p:cNvSpPr/>
          <p:nvPr/>
        </p:nvSpPr>
        <p:spPr>
          <a:xfrm>
            <a:off x="1073150" y="3722291"/>
            <a:ext cx="2951912" cy="8787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Ne zaman, ne kadar kullanılacağına artık kişi karar veremez.</a:t>
            </a:r>
            <a:endParaRPr lang="en-US" sz="1600" dirty="0"/>
          </a:p>
        </p:txBody>
      </p:sp>
      <p:sp>
        <p:nvSpPr>
          <p:cNvPr id="8" name="Shape 6"/>
          <p:cNvSpPr/>
          <p:nvPr/>
        </p:nvSpPr>
        <p:spPr>
          <a:xfrm>
            <a:off x="4405809" y="3058716"/>
            <a:ext cx="3380383" cy="1774130"/>
          </a:xfrm>
          <a:prstGeom prst="roundRect">
            <a:avLst>
              <a:gd name="adj" fmla="val 5548"/>
            </a:avLst>
          </a:prstGeom>
          <a:solidFill>
            <a:srgbClr val="FBF9F5"/>
          </a:solidFill>
          <a:ln w="6350">
            <a:solidFill>
              <a:srgbClr val="DDD5C8"/>
            </a:solidFill>
            <a:prstDash val="solid"/>
          </a:ln>
        </p:spPr>
      </p:sp>
      <p:sp>
        <p:nvSpPr>
          <p:cNvPr id="9" name="Text 7"/>
          <p:cNvSpPr/>
          <p:nvPr/>
        </p:nvSpPr>
        <p:spPr>
          <a:xfrm>
            <a:off x="4662984" y="3315891"/>
            <a:ext cx="2952014"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Tolerans</a:t>
            </a:r>
            <a:endParaRPr lang="en-US" sz="2000" dirty="0"/>
          </a:p>
        </p:txBody>
      </p:sp>
      <p:sp>
        <p:nvSpPr>
          <p:cNvPr id="10" name="Text 8"/>
          <p:cNvSpPr/>
          <p:nvPr/>
        </p:nvSpPr>
        <p:spPr>
          <a:xfrm>
            <a:off x="4662984" y="3722291"/>
            <a:ext cx="2952014"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Aynı etkiyi almak için giderek daha fazla madde gerekir.</a:t>
            </a:r>
            <a:endParaRPr lang="en-US" sz="1600" dirty="0"/>
          </a:p>
        </p:txBody>
      </p:sp>
      <p:sp>
        <p:nvSpPr>
          <p:cNvPr id="11" name="Shape 9"/>
          <p:cNvSpPr/>
          <p:nvPr/>
        </p:nvSpPr>
        <p:spPr>
          <a:xfrm>
            <a:off x="7995741" y="3058716"/>
            <a:ext cx="3380284" cy="1774130"/>
          </a:xfrm>
          <a:prstGeom prst="roundRect">
            <a:avLst>
              <a:gd name="adj" fmla="val 5548"/>
            </a:avLst>
          </a:prstGeom>
          <a:solidFill>
            <a:srgbClr val="FBF9F5"/>
          </a:solidFill>
          <a:ln w="6350">
            <a:solidFill>
              <a:srgbClr val="DDD5C8"/>
            </a:solidFill>
            <a:prstDash val="solid"/>
          </a:ln>
        </p:spPr>
      </p:sp>
      <p:sp>
        <p:nvSpPr>
          <p:cNvPr id="12" name="Text 10"/>
          <p:cNvSpPr/>
          <p:nvPr/>
        </p:nvSpPr>
        <p:spPr>
          <a:xfrm>
            <a:off x="8252916" y="3315891"/>
            <a:ext cx="295191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Yoksunluk</a:t>
            </a:r>
            <a:endParaRPr lang="en-US" sz="2000" dirty="0"/>
          </a:p>
        </p:txBody>
      </p:sp>
      <p:sp>
        <p:nvSpPr>
          <p:cNvPr id="13" name="Text 11"/>
          <p:cNvSpPr/>
          <p:nvPr/>
        </p:nvSpPr>
        <p:spPr>
          <a:xfrm>
            <a:off x="8252916" y="3722291"/>
            <a:ext cx="2951912" cy="8787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Madde bırakıldığında bedensel ve ruhsal rahatsızlıklar ortaya çıkar.</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D6B"/>
                </a:solidFill>
                <a:latin typeface="Arial" pitchFamily="34" charset="0"/>
                <a:ea typeface="Arial" pitchFamily="34" charset="-122"/>
                <a:cs typeface="Arial" pitchFamily="34" charset="-120"/>
              </a:rPr>
              <a:t>Uyarıcı ve Uyuşturucu Madde Bağımlılığı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2EC"/>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Madde türleri</a:t>
            </a:r>
            <a:endParaRPr lang="en-US" sz="3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683941"/>
          <a:ext cx="10553700" cy="3733602"/>
        </p:xfrm>
        <a:graphic>
          <a:graphicData uri="http://schemas.openxmlformats.org/drawingml/2006/table">
            <a:tbl>
              <a:tblPr/>
              <a:tblGrid>
                <a:gridCol w="3517900"/>
                <a:gridCol w="3517900"/>
                <a:gridCol w="3517900"/>
              </a:tblGrid>
              <a:tr h="506710">
                <a:tc>
                  <a:txBody>
                    <a:bodyPr/>
                    <a:lstStyle/>
                    <a:p>
                      <a:pPr indent="0" marL="0">
                        <a:lnSpc>
                          <a:spcPts val="1960"/>
                        </a:lnSpc>
                        <a:buNone/>
                      </a:pPr>
                      <a:r>
                        <a:rPr lang="en-US" sz="1400" b="1" dirty="0">
                          <a:solidFill>
                            <a:srgbClr val="1C2433"/>
                          </a:solidFill>
                          <a:latin typeface="Arial" pitchFamily="34" charset="0"/>
                          <a:ea typeface="Arial" pitchFamily="34" charset="-122"/>
                          <a:cs typeface="Arial" pitchFamily="34" charset="-120"/>
                        </a:rPr>
                        <a:t>Grup</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B5B3AF"/>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B5B3AF"/>
                      </a:solidFill>
                      <a:prstDash val="solid"/>
                      <a:round/>
                      <a:headEnd type="none" w="med" len="med"/>
                      <a:tailEnd type="none" w="med" len="med"/>
                    </a:lnB>
                    <a:solidFill>
                      <a:srgbClr val="E3E0DB"/>
                    </a:solidFill>
                  </a:tcPr>
                </a:tc>
                <a:tc>
                  <a:txBody>
                    <a:bodyPr/>
                    <a:lstStyle/>
                    <a:p>
                      <a:pPr indent="0" marL="0">
                        <a:lnSpc>
                          <a:spcPts val="1960"/>
                        </a:lnSpc>
                        <a:buNone/>
                      </a:pPr>
                      <a:r>
                        <a:rPr lang="en-US" sz="1400" b="1" dirty="0">
                          <a:solidFill>
                            <a:srgbClr val="1C2433"/>
                          </a:solidFill>
                          <a:latin typeface="Arial" pitchFamily="34" charset="0"/>
                          <a:ea typeface="Arial" pitchFamily="34" charset="-122"/>
                          <a:cs typeface="Arial" pitchFamily="34" charset="-120"/>
                        </a:rPr>
                        <a:t>Örnekler</a:t>
                      </a:r>
                      <a:endParaRPr lang="en-US" sz="1400" dirty="0">
                        <a:latin typeface="Arial" charset="0"/>
                        <a:ea typeface="Arial" charset="0"/>
                        <a:cs typeface="Arial" charset="0"/>
                      </a:endParaRPr>
                    </a:p>
                  </a:txBody>
                  <a:tcPr marL="152400" marR="152400" marT="127000" marB="127000" anchor="t">
                    <a:lnL w="12700" cap="flat" cmpd="sng" algn="ctr">
                      <a:solidFill>
                        <a:srgbClr val="B5B3AF"/>
                      </a:solidFill>
                      <a:prstDash val="solid"/>
                      <a:round/>
                      <a:headEnd type="none" w="med" len="med"/>
                      <a:tailEnd type="none" w="med" len="med"/>
                    </a:lnL>
                    <a:lnR w="12700" cap="flat" cmpd="sng" algn="ctr">
                      <a:solidFill>
                        <a:srgbClr val="B5B3AF"/>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B5B3AF"/>
                      </a:solidFill>
                      <a:prstDash val="solid"/>
                      <a:round/>
                      <a:headEnd type="none" w="med" len="med"/>
                      <a:tailEnd type="none" w="med" len="med"/>
                    </a:lnB>
                    <a:solidFill>
                      <a:srgbClr val="E3E0DB"/>
                    </a:solidFill>
                  </a:tcPr>
                </a:tc>
                <a:tc>
                  <a:txBody>
                    <a:bodyPr/>
                    <a:lstStyle/>
                    <a:p>
                      <a:pPr indent="0" marL="0">
                        <a:lnSpc>
                          <a:spcPts val="1960"/>
                        </a:lnSpc>
                        <a:buNone/>
                      </a:pPr>
                      <a:r>
                        <a:rPr lang="en-US" sz="1400" b="1" dirty="0">
                          <a:solidFill>
                            <a:srgbClr val="1C2433"/>
                          </a:solidFill>
                          <a:latin typeface="Arial" pitchFamily="34" charset="0"/>
                          <a:ea typeface="Arial" pitchFamily="34" charset="-122"/>
                          <a:cs typeface="Arial" pitchFamily="34" charset="-120"/>
                        </a:rPr>
                        <a:t>Temel etkisi</a:t>
                      </a:r>
                      <a:endParaRPr lang="en-US" sz="1400" dirty="0">
                        <a:latin typeface="Arial" charset="0"/>
                        <a:ea typeface="Arial" charset="0"/>
                        <a:cs typeface="Arial" charset="0"/>
                      </a:endParaRPr>
                    </a:p>
                  </a:txBody>
                  <a:tcPr marL="152400" marR="152400" marT="127000" marB="127000" anchor="t">
                    <a:lnL w="12700" cap="flat" cmpd="sng" algn="ctr">
                      <a:solidFill>
                        <a:srgbClr val="B5B3AF"/>
                      </a:solidFill>
                      <a:prstDash val="solid"/>
                      <a:round/>
                      <a:headEnd type="none" w="med" len="med"/>
                      <a:tailEnd type="none" w="med" len="med"/>
                    </a:lnL>
                    <a:lnR w="12700" cap="flat" cmpd="sng" algn="ctr">
                      <a:solidFill>
                        <a:srgbClr val="B5B3AF"/>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B5B3AF"/>
                      </a:solidFill>
                      <a:prstDash val="solid"/>
                      <a:round/>
                      <a:headEnd type="none" w="med" len="med"/>
                      <a:tailEnd type="none" w="med" len="med"/>
                    </a:lnB>
                    <a:solidFill>
                      <a:srgbClr val="E3E0DB"/>
                    </a:solidFill>
                  </a:tcPr>
                </a:tc>
              </a:tr>
              <a:tr h="746720">
                <a:tc>
                  <a:txBody>
                    <a:bodyPr/>
                    <a:lstStyle/>
                    <a:p>
                      <a:pPr indent="0" marL="0">
                        <a:lnSpc>
                          <a:spcPts val="1960"/>
                        </a:lnSpc>
                        <a:buNone/>
                      </a:pPr>
                      <a:r>
                        <a:rPr lang="en-US" sz="1400" dirty="0">
                          <a:solidFill>
                            <a:srgbClr val="B5501A"/>
                          </a:solidFill>
                          <a:latin typeface="Arial" pitchFamily="34" charset="0"/>
                          <a:ea typeface="Arial" pitchFamily="34" charset="-122"/>
                          <a:cs typeface="Arial" pitchFamily="34" charset="-120"/>
                        </a:rPr>
                        <a:t>Uyarıcılar</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B5B3AF"/>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c>
                  <a:txBody>
                    <a:bodyPr/>
                    <a:lstStyle/>
                    <a:p>
                      <a:pPr indent="0" marL="0">
                        <a:lnSpc>
                          <a:spcPts val="1960"/>
                        </a:lnSpc>
                        <a:buNone/>
                      </a:pPr>
                      <a:r>
                        <a:rPr lang="en-US" sz="1400" dirty="0">
                          <a:solidFill>
                            <a:srgbClr val="1C2433"/>
                          </a:solidFill>
                          <a:latin typeface="Arial" pitchFamily="34" charset="0"/>
                          <a:ea typeface="Arial" pitchFamily="34" charset="-122"/>
                          <a:cs typeface="Arial" pitchFamily="34" charset="-120"/>
                        </a:rPr>
                        <a:t>Kokain, amfetamin, metamfetamin, ecstasy (MDMA)</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B5B3AF"/>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c>
                  <a:txBody>
                    <a:bodyPr/>
                    <a:lstStyle/>
                    <a:p>
                      <a:pPr indent="0" marL="0">
                        <a:lnSpc>
                          <a:spcPts val="1960"/>
                        </a:lnSpc>
                        <a:buNone/>
                      </a:pPr>
                      <a:r>
                        <a:rPr lang="en-US" sz="1400" dirty="0">
                          <a:solidFill>
                            <a:srgbClr val="1C2433"/>
                          </a:solidFill>
                          <a:latin typeface="Arial" pitchFamily="34" charset="0"/>
                          <a:ea typeface="Arial" pitchFamily="34" charset="-122"/>
                          <a:cs typeface="Arial" pitchFamily="34" charset="-120"/>
                        </a:rPr>
                        <a:t>Sinir sistemini hızlandırır: aşırı enerji, uykusuzluk, kalp hızında artış</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B5B3AF"/>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r>
              <a:tr h="746720">
                <a:tc>
                  <a:txBody>
                    <a:bodyPr/>
                    <a:lstStyle/>
                    <a:p>
                      <a:pPr indent="0" marL="0">
                        <a:lnSpc>
                          <a:spcPts val="1960"/>
                        </a:lnSpc>
                        <a:buNone/>
                      </a:pPr>
                      <a:r>
                        <a:rPr lang="en-US" sz="1400" dirty="0">
                          <a:solidFill>
                            <a:srgbClr val="2F5D8F"/>
                          </a:solidFill>
                          <a:latin typeface="Arial" pitchFamily="34" charset="0"/>
                          <a:ea typeface="Arial" pitchFamily="34" charset="-122"/>
                          <a:cs typeface="Arial" pitchFamily="34" charset="-120"/>
                        </a:rPr>
                        <a:t>Opioidler</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c>
                  <a:txBody>
                    <a:bodyPr/>
                    <a:lstStyle/>
                    <a:p>
                      <a:pPr indent="0" marL="0">
                        <a:lnSpc>
                          <a:spcPts val="1960"/>
                        </a:lnSpc>
                        <a:buNone/>
                      </a:pPr>
                      <a:r>
                        <a:rPr lang="en-US" sz="1400" dirty="0">
                          <a:solidFill>
                            <a:srgbClr val="1C2433"/>
                          </a:solidFill>
                          <a:latin typeface="Arial" pitchFamily="34" charset="0"/>
                          <a:ea typeface="Arial" pitchFamily="34" charset="-122"/>
                          <a:cs typeface="Arial" pitchFamily="34" charset="-120"/>
                        </a:rPr>
                        <a:t>Eroin, morfin, sentetik opioidler</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c>
                  <a:txBody>
                    <a:bodyPr/>
                    <a:lstStyle/>
                    <a:p>
                      <a:pPr indent="0" marL="0">
                        <a:lnSpc>
                          <a:spcPts val="1960"/>
                        </a:lnSpc>
                        <a:buNone/>
                      </a:pPr>
                      <a:r>
                        <a:rPr lang="en-US" sz="1400" dirty="0">
                          <a:solidFill>
                            <a:srgbClr val="1C2433"/>
                          </a:solidFill>
                          <a:latin typeface="Arial" pitchFamily="34" charset="0"/>
                          <a:ea typeface="Arial" pitchFamily="34" charset="-122"/>
                          <a:cs typeface="Arial" pitchFamily="34" charset="-120"/>
                        </a:rPr>
                        <a:t>Sinir sistemini yavaşlatır: uyuşukluk, solunumun baskılanması</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r>
              <a:tr h="986730">
                <a:tc>
                  <a:txBody>
                    <a:bodyPr/>
                    <a:lstStyle/>
                    <a:p>
                      <a:pPr indent="0" marL="0">
                        <a:lnSpc>
                          <a:spcPts val="1960"/>
                        </a:lnSpc>
                        <a:buNone/>
                      </a:pPr>
                      <a:r>
                        <a:rPr lang="en-US" sz="1400" dirty="0">
                          <a:solidFill>
                            <a:srgbClr val="2F5D8F"/>
                          </a:solidFill>
                          <a:latin typeface="Arial" pitchFamily="34" charset="0"/>
                          <a:ea typeface="Arial" pitchFamily="34" charset="-122"/>
                          <a:cs typeface="Arial" pitchFamily="34" charset="-120"/>
                        </a:rPr>
                        <a:t>Kannabinoidler</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c>
                  <a:txBody>
                    <a:bodyPr/>
                    <a:lstStyle/>
                    <a:p>
                      <a:pPr indent="0" marL="0">
                        <a:lnSpc>
                          <a:spcPts val="1960"/>
                        </a:lnSpc>
                        <a:buNone/>
                      </a:pPr>
                      <a:r>
                        <a:rPr lang="en-US" sz="1400" dirty="0">
                          <a:solidFill>
                            <a:srgbClr val="1C2433"/>
                          </a:solidFill>
                          <a:latin typeface="Arial" pitchFamily="34" charset="0"/>
                          <a:ea typeface="Arial" pitchFamily="34" charset="-122"/>
                          <a:cs typeface="Arial" pitchFamily="34" charset="-120"/>
                        </a:rPr>
                        <a:t>Esrar, sentetik kannabinoidler (“bonzai”)</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c>
                  <a:txBody>
                    <a:bodyPr/>
                    <a:lstStyle/>
                    <a:p>
                      <a:pPr indent="0" marL="0">
                        <a:lnSpc>
                          <a:spcPts val="1960"/>
                        </a:lnSpc>
                        <a:buNone/>
                      </a:pPr>
                      <a:r>
                        <a:rPr lang="en-US" sz="1400" dirty="0">
                          <a:solidFill>
                            <a:srgbClr val="1C2433"/>
                          </a:solidFill>
                          <a:latin typeface="Arial" pitchFamily="34" charset="0"/>
                          <a:ea typeface="Arial" pitchFamily="34" charset="-122"/>
                          <a:cs typeface="Arial" pitchFamily="34" charset="-120"/>
                        </a:rPr>
                        <a:t>Dikkat ve algı bozukluğu; sentetik türler öngörülemez ve ağır zehirlenmelere yol açabilir</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r>
              <a:tr h="746720">
                <a:tc>
                  <a:txBody>
                    <a:bodyPr/>
                    <a:lstStyle/>
                    <a:p>
                      <a:pPr indent="0" marL="0">
                        <a:lnSpc>
                          <a:spcPts val="1960"/>
                        </a:lnSpc>
                        <a:buNone/>
                      </a:pPr>
                      <a:r>
                        <a:rPr lang="en-US" sz="1400" dirty="0">
                          <a:solidFill>
                            <a:srgbClr val="2F5D8F"/>
                          </a:solidFill>
                          <a:latin typeface="Arial" pitchFamily="34" charset="0"/>
                          <a:ea typeface="Arial" pitchFamily="34" charset="-122"/>
                          <a:cs typeface="Arial" pitchFamily="34" charset="-120"/>
                        </a:rPr>
                        <a:t>Halüsinojenler</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c>
                  <a:txBody>
                    <a:bodyPr/>
                    <a:lstStyle/>
                    <a:p>
                      <a:pPr indent="0" marL="0">
                        <a:lnSpc>
                          <a:spcPts val="1960"/>
                        </a:lnSpc>
                        <a:buNone/>
                      </a:pPr>
                      <a:r>
                        <a:rPr lang="en-US" sz="1400" dirty="0">
                          <a:solidFill>
                            <a:srgbClr val="1C2433"/>
                          </a:solidFill>
                          <a:latin typeface="Arial" pitchFamily="34" charset="0"/>
                          <a:ea typeface="Arial" pitchFamily="34" charset="-122"/>
                          <a:cs typeface="Arial" pitchFamily="34" charset="-120"/>
                        </a:rPr>
                        <a:t>LSD, bazı mantar türleri</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c>
                  <a:txBody>
                    <a:bodyPr/>
                    <a:lstStyle/>
                    <a:p>
                      <a:pPr indent="0" marL="0">
                        <a:lnSpc>
                          <a:spcPts val="1960"/>
                        </a:lnSpc>
                        <a:buNone/>
                      </a:pPr>
                      <a:r>
                        <a:rPr lang="en-US" sz="1400" dirty="0">
                          <a:solidFill>
                            <a:srgbClr val="1C2433"/>
                          </a:solidFill>
                          <a:latin typeface="Arial" pitchFamily="34" charset="0"/>
                          <a:ea typeface="Arial" pitchFamily="34" charset="-122"/>
                          <a:cs typeface="Arial" pitchFamily="34" charset="-120"/>
                        </a:rPr>
                        <a:t>Algıda ve gerçeklik duygusunda ciddi bozulmalar</a:t>
                      </a:r>
                      <a:endParaRPr lang="en-US" sz="1400" dirty="0">
                        <a:latin typeface="Arial" charset="0"/>
                        <a:ea typeface="Arial" charset="0"/>
                        <a:cs typeface="Arial" charset="0"/>
                      </a:endParaRPr>
                    </a:p>
                  </a:txBody>
                  <a:tcPr marL="152400" marR="152400" marT="127000" marB="127000" anchor="t">
                    <a:lnL w="12700" cap="flat" cmpd="sng" algn="ctr">
                      <a:solidFill>
                        <a:srgbClr val="C4C1BC"/>
                      </a:solidFill>
                      <a:prstDash val="solid"/>
                      <a:round/>
                      <a:headEnd type="none" w="med" len="med"/>
                      <a:tailEnd type="none" w="med" len="med"/>
                    </a:lnL>
                    <a:lnR w="12700" cap="flat" cmpd="sng" algn="ctr">
                      <a:solidFill>
                        <a:srgbClr val="C4C1BC"/>
                      </a:solidFill>
                      <a:prstDash val="solid"/>
                      <a:round/>
                      <a:headEnd type="none" w="med" len="med"/>
                      <a:tailEnd type="none" w="med" len="med"/>
                    </a:lnR>
                    <a:lnT w="12700" cap="flat" cmpd="sng" algn="ctr">
                      <a:solidFill>
                        <a:srgbClr val="C4C1BC"/>
                      </a:solidFill>
                      <a:prstDash val="solid"/>
                      <a:round/>
                      <a:headEnd type="none" w="med" len="med"/>
                      <a:tailEnd type="none" w="med" len="med"/>
                    </a:lnT>
                    <a:lnB w="12700" cap="flat" cmpd="sng" algn="ctr">
                      <a:solidFill>
                        <a:srgbClr val="C4C1BC"/>
                      </a:solidFill>
                      <a:prstDash val="solid"/>
                      <a:round/>
                      <a:headEnd type="none" w="med" len="med"/>
                      <a:tailEnd type="none" w="med" len="med"/>
                    </a:lnB>
                  </a:tcPr>
                </a:tc>
              </a:tr>
            </a:tbl>
          </a:graphicData>
        </a:graphic>
      </p:graphicFrame>
      <p:sp>
        <p:nvSpPr>
          <p:cNvPr id="4" name="Text 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D6B"/>
                </a:solidFill>
                <a:latin typeface="Arial" pitchFamily="34" charset="0"/>
                <a:ea typeface="Arial" pitchFamily="34" charset="-122"/>
                <a:cs typeface="Arial" pitchFamily="34" charset="-120"/>
              </a:rPr>
              <a:t>Uyarıcı ve Uyuşturucu Madde Bağımlılığı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BE5D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Beyinde ne olur?</a:t>
            </a:r>
            <a:endParaRPr lang="en-US" sz="3600" dirty="0"/>
          </a:p>
        </p:txBody>
      </p:sp>
      <p:sp>
        <p:nvSpPr>
          <p:cNvPr id="3" name="Shape 1"/>
          <p:cNvSpPr/>
          <p:nvPr/>
        </p:nvSpPr>
        <p:spPr>
          <a:xfrm>
            <a:off x="812800" y="1671241"/>
            <a:ext cx="3386634" cy="2326580"/>
          </a:xfrm>
          <a:prstGeom prst="roundRect">
            <a:avLst>
              <a:gd name="adj" fmla="val 4367"/>
            </a:avLst>
          </a:prstGeom>
          <a:solidFill>
            <a:srgbClr val="FBF9F5"/>
          </a:solidFill>
          <a:ln/>
        </p:spPr>
      </p:sp>
      <p:sp>
        <p:nvSpPr>
          <p:cNvPr id="4" name="Text 2"/>
          <p:cNvSpPr/>
          <p:nvPr/>
        </p:nvSpPr>
        <p:spPr>
          <a:xfrm>
            <a:off x="1066800" y="1925241"/>
            <a:ext cx="2964993"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B5501A"/>
                </a:solidFill>
                <a:latin typeface="Georgia" pitchFamily="18" charset="0"/>
                <a:ea typeface="Georgia" pitchFamily="18" charset="-122"/>
                <a:cs typeface="Georgia" pitchFamily="18" charset="-120"/>
              </a:rPr>
              <a:t>1</a:t>
            </a:r>
            <a:endParaRPr lang="en-US" sz="3600" dirty="0"/>
          </a:p>
        </p:txBody>
      </p:sp>
      <p:sp>
        <p:nvSpPr>
          <p:cNvPr id="5" name="Text 3"/>
          <p:cNvSpPr/>
          <p:nvPr/>
        </p:nvSpPr>
        <p:spPr>
          <a:xfrm>
            <a:off x="1066800" y="2484041"/>
            <a:ext cx="2964993"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C2433"/>
                </a:solidFill>
                <a:latin typeface="Arial" pitchFamily="34" charset="0"/>
                <a:ea typeface="Arial" pitchFamily="34" charset="-122"/>
                <a:cs typeface="Arial" pitchFamily="34" charset="-120"/>
              </a:rPr>
              <a:t>Dopamin yükselir</a:t>
            </a:r>
            <a:endParaRPr lang="en-US" sz="2000" dirty="0"/>
          </a:p>
        </p:txBody>
      </p:sp>
      <p:sp>
        <p:nvSpPr>
          <p:cNvPr id="6" name="Text 4"/>
          <p:cNvSpPr/>
          <p:nvPr/>
        </p:nvSpPr>
        <p:spPr>
          <a:xfrm>
            <a:off x="1066800" y="2890441"/>
            <a:ext cx="2964993" cy="8787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Madde, ödül sisteminde doğal olmayan yoğunlukta haz sinyali üretir.</a:t>
            </a:r>
            <a:endParaRPr lang="en-US" sz="1600" dirty="0"/>
          </a:p>
        </p:txBody>
      </p:sp>
      <p:sp>
        <p:nvSpPr>
          <p:cNvPr id="7" name="Shape 5"/>
          <p:cNvSpPr/>
          <p:nvPr/>
        </p:nvSpPr>
        <p:spPr>
          <a:xfrm>
            <a:off x="4402634" y="1671241"/>
            <a:ext cx="3386733" cy="2326580"/>
          </a:xfrm>
          <a:prstGeom prst="roundRect">
            <a:avLst>
              <a:gd name="adj" fmla="val 4367"/>
            </a:avLst>
          </a:prstGeom>
          <a:solidFill>
            <a:srgbClr val="FBF9F5"/>
          </a:solidFill>
          <a:ln/>
        </p:spPr>
      </p:sp>
      <p:sp>
        <p:nvSpPr>
          <p:cNvPr id="8" name="Text 6"/>
          <p:cNvSpPr/>
          <p:nvPr/>
        </p:nvSpPr>
        <p:spPr>
          <a:xfrm>
            <a:off x="4656634" y="1925241"/>
            <a:ext cx="2965095"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B5501A"/>
                </a:solidFill>
                <a:latin typeface="Georgia" pitchFamily="18" charset="0"/>
                <a:ea typeface="Georgia" pitchFamily="18" charset="-122"/>
                <a:cs typeface="Georgia" pitchFamily="18" charset="-120"/>
              </a:rPr>
              <a:t>2</a:t>
            </a:r>
            <a:endParaRPr lang="en-US" sz="3600" dirty="0"/>
          </a:p>
        </p:txBody>
      </p:sp>
      <p:sp>
        <p:nvSpPr>
          <p:cNvPr id="9" name="Text 7"/>
          <p:cNvSpPr/>
          <p:nvPr/>
        </p:nvSpPr>
        <p:spPr>
          <a:xfrm>
            <a:off x="4656634" y="2484041"/>
            <a:ext cx="2965095"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C2433"/>
                </a:solidFill>
                <a:latin typeface="Arial" pitchFamily="34" charset="0"/>
                <a:ea typeface="Arial" pitchFamily="34" charset="-122"/>
                <a:cs typeface="Arial" pitchFamily="34" charset="-120"/>
              </a:rPr>
              <a:t>Beyin uyum sağlar</a:t>
            </a:r>
            <a:endParaRPr lang="en-US" sz="2000" dirty="0"/>
          </a:p>
        </p:txBody>
      </p:sp>
      <p:sp>
        <p:nvSpPr>
          <p:cNvPr id="10" name="Text 8"/>
          <p:cNvSpPr/>
          <p:nvPr/>
        </p:nvSpPr>
        <p:spPr>
          <a:xfrm>
            <a:off x="4656634" y="2890441"/>
            <a:ext cx="2965095"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Duyarlılık azalır; aynı etki için daha fazla madde gerekir.</a:t>
            </a:r>
            <a:endParaRPr lang="en-US" sz="1600" dirty="0"/>
          </a:p>
        </p:txBody>
      </p:sp>
      <p:sp>
        <p:nvSpPr>
          <p:cNvPr id="11" name="Shape 9"/>
          <p:cNvSpPr/>
          <p:nvPr/>
        </p:nvSpPr>
        <p:spPr>
          <a:xfrm>
            <a:off x="7992566" y="1671241"/>
            <a:ext cx="3386634" cy="2326580"/>
          </a:xfrm>
          <a:prstGeom prst="roundRect">
            <a:avLst>
              <a:gd name="adj" fmla="val 4367"/>
            </a:avLst>
          </a:prstGeom>
          <a:solidFill>
            <a:srgbClr val="FBF9F5"/>
          </a:solidFill>
          <a:ln/>
        </p:spPr>
      </p:sp>
      <p:sp>
        <p:nvSpPr>
          <p:cNvPr id="12" name="Text 10"/>
          <p:cNvSpPr/>
          <p:nvPr/>
        </p:nvSpPr>
        <p:spPr>
          <a:xfrm>
            <a:off x="8246566" y="1925241"/>
            <a:ext cx="2964993"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B5501A"/>
                </a:solidFill>
                <a:latin typeface="Georgia" pitchFamily="18" charset="0"/>
                <a:ea typeface="Georgia" pitchFamily="18" charset="-122"/>
                <a:cs typeface="Georgia" pitchFamily="18" charset="-120"/>
              </a:rPr>
              <a:t>3</a:t>
            </a:r>
            <a:endParaRPr lang="en-US" sz="3600" dirty="0"/>
          </a:p>
        </p:txBody>
      </p:sp>
      <p:sp>
        <p:nvSpPr>
          <p:cNvPr id="13" name="Text 11"/>
          <p:cNvSpPr/>
          <p:nvPr/>
        </p:nvSpPr>
        <p:spPr>
          <a:xfrm>
            <a:off x="8246566" y="2484041"/>
            <a:ext cx="2964993"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C2433"/>
                </a:solidFill>
                <a:latin typeface="Arial" pitchFamily="34" charset="0"/>
                <a:ea typeface="Arial" pitchFamily="34" charset="-122"/>
                <a:cs typeface="Arial" pitchFamily="34" charset="-120"/>
              </a:rPr>
              <a:t>İstek yönetir</a:t>
            </a:r>
            <a:endParaRPr lang="en-US" sz="2000" dirty="0"/>
          </a:p>
        </p:txBody>
      </p:sp>
      <p:sp>
        <p:nvSpPr>
          <p:cNvPr id="14" name="Text 12"/>
          <p:cNvSpPr/>
          <p:nvPr/>
        </p:nvSpPr>
        <p:spPr>
          <a:xfrm>
            <a:off x="8246566" y="2890441"/>
            <a:ext cx="2964993" cy="8787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Günlük hazlar sönükleşir; madde isteği kararları yönlendirmeye başlar.</a:t>
            </a:r>
            <a:endParaRPr lang="en-US" sz="1600" dirty="0"/>
          </a:p>
        </p:txBody>
      </p:sp>
      <p:sp>
        <p:nvSpPr>
          <p:cNvPr id="15" name="Text 13"/>
          <p:cNvSpPr/>
          <p:nvPr/>
        </p:nvSpPr>
        <p:spPr>
          <a:xfrm>
            <a:off x="812800" y="4353421"/>
            <a:ext cx="10883392" cy="59432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C2433"/>
                </a:solidFill>
                <a:latin typeface="Arial" pitchFamily="34" charset="0"/>
                <a:ea typeface="Arial" pitchFamily="34" charset="-122"/>
                <a:cs typeface="Arial" pitchFamily="34" charset="-120"/>
              </a:rPr>
              <a:t>Gençler neden daha savunmasız?</a:t>
            </a:r>
            <a:r>
              <a:rPr lang="en-US" sz="1600" dirty="0">
                <a:solidFill>
                  <a:srgbClr val="1C2433"/>
                </a:solidFill>
                <a:latin typeface="Arial" pitchFamily="34" charset="0"/>
                <a:ea typeface="Arial" pitchFamily="34" charset="-122"/>
                <a:cs typeface="Arial" pitchFamily="34" charset="-120"/>
              </a:rPr>
              <a:t> Karar verme ve dürtü kontrolünden sorumlu ön beyin bölgesi 20’li yaşların ortasına kadar gelişmeye devam eder.</a:t>
            </a:r>
            <a:endParaRPr lang="en-US" sz="16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D6B"/>
                </a:solidFill>
                <a:latin typeface="Arial" pitchFamily="34" charset="0"/>
                <a:ea typeface="Arial" pitchFamily="34" charset="-122"/>
                <a:cs typeface="Arial" pitchFamily="34" charset="-120"/>
              </a:rPr>
              <a:t>Uyarıcı ve Uyuşturucu Madde Bağımlılığı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2EC"/>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Bağımlılık nasıl gelişir?</a:t>
            </a:r>
            <a:endParaRPr lang="en-US" sz="3600" dirty="0"/>
          </a:p>
        </p:txBody>
      </p:sp>
      <p:sp>
        <p:nvSpPr>
          <p:cNvPr id="3" name="Text 1"/>
          <p:cNvSpPr/>
          <p:nvPr/>
        </p:nvSpPr>
        <p:spPr>
          <a:xfrm>
            <a:off x="815975" y="1816596"/>
            <a:ext cx="1743670" cy="798810"/>
          </a:xfrm>
          <a:prstGeom prst="roundRect">
            <a:avLst>
              <a:gd name="adj" fmla="val 12321"/>
            </a:avLst>
          </a:prstGeom>
          <a:solidFill>
            <a:srgbClr val="FBF9F5"/>
          </a:solidFill>
          <a:ln w="6350">
            <a:solidFill>
              <a:srgbClr val="DDD5C8"/>
            </a:solidFill>
            <a:prstDash val="solid"/>
          </a:ln>
        </p:spPr>
        <p:txBody>
          <a:bodyPr wrap="square" lIns="126747" tIns="228347" rIns="126747" bIns="202947" rtlCol="0" anchor="t">
            <a:normAutofit/>
          </a:bodyPr>
          <a:lstStyle/>
          <a:p>
            <a:pPr algn="ctr" indent="0" marL="0">
              <a:lnSpc>
                <a:spcPts val="2240"/>
              </a:lnSpc>
              <a:buNone/>
            </a:pPr>
            <a:r>
              <a:rPr lang="en-US" sz="1600" b="1" dirty="0">
                <a:solidFill>
                  <a:srgbClr val="1C2433"/>
                </a:solidFill>
                <a:latin typeface="Arial" pitchFamily="34" charset="0"/>
                <a:ea typeface="Arial" pitchFamily="34" charset="-122"/>
                <a:cs typeface="Arial" pitchFamily="34" charset="-120"/>
              </a:rPr>
              <a:t>Merak</a:t>
            </a:r>
            <a:endParaRPr lang="en-US" sz="1600" dirty="0"/>
          </a:p>
        </p:txBody>
      </p:sp>
      <p:pic>
        <p:nvPicPr>
          <p:cNvPr id="4" name="Image 0" descr="arrow-right">    </p:cNvPr>
          <p:cNvPicPr>
            <a:picLocks noChangeAspect="1"/>
          </p:cNvPicPr>
          <p:nvPr/>
        </p:nvPicPr>
        <p:blipFill>
          <a:blip r:embed="rId1"/>
          <a:srcRect l="0" r="0" t="0" b="0"/>
          <a:stretch/>
        </p:blipFill>
        <p:spPr>
          <a:xfrm>
            <a:off x="2664420" y="2114451"/>
            <a:ext cx="254000" cy="203200"/>
          </a:xfrm>
          <a:prstGeom prst="rect">
            <a:avLst/>
          </a:prstGeom>
        </p:spPr>
      </p:pic>
      <p:sp>
        <p:nvSpPr>
          <p:cNvPr id="5" name="Text 2"/>
          <p:cNvSpPr/>
          <p:nvPr/>
        </p:nvSpPr>
        <p:spPr>
          <a:xfrm>
            <a:off x="3023195" y="1816596"/>
            <a:ext cx="1743770" cy="798810"/>
          </a:xfrm>
          <a:prstGeom prst="roundRect">
            <a:avLst>
              <a:gd name="adj" fmla="val 12321"/>
            </a:avLst>
          </a:prstGeom>
          <a:solidFill>
            <a:srgbClr val="FBF9F5"/>
          </a:solidFill>
          <a:ln w="6350">
            <a:solidFill>
              <a:srgbClr val="DDD5C8"/>
            </a:solidFill>
            <a:prstDash val="solid"/>
          </a:ln>
        </p:spPr>
        <p:txBody>
          <a:bodyPr wrap="square" lIns="126747" tIns="228347" rIns="126747" bIns="202947" rtlCol="0" anchor="t">
            <a:normAutofit/>
          </a:bodyPr>
          <a:lstStyle/>
          <a:p>
            <a:pPr algn="ctr" indent="0" marL="0">
              <a:lnSpc>
                <a:spcPts val="2240"/>
              </a:lnSpc>
              <a:buNone/>
            </a:pPr>
            <a:r>
              <a:rPr lang="en-US" sz="1600" b="1" dirty="0">
                <a:solidFill>
                  <a:srgbClr val="1C2433"/>
                </a:solidFill>
                <a:latin typeface="Arial" pitchFamily="34" charset="0"/>
                <a:ea typeface="Arial" pitchFamily="34" charset="-122"/>
                <a:cs typeface="Arial" pitchFamily="34" charset="-120"/>
              </a:rPr>
              <a:t>Deneme</a:t>
            </a:r>
            <a:endParaRPr lang="en-US" sz="1600" dirty="0"/>
          </a:p>
        </p:txBody>
      </p:sp>
      <p:pic>
        <p:nvPicPr>
          <p:cNvPr id="6" name="Image 1" descr="arrow-right">    </p:cNvPr>
          <p:cNvPicPr>
            <a:picLocks noChangeAspect="1"/>
          </p:cNvPicPr>
          <p:nvPr/>
        </p:nvPicPr>
        <p:blipFill>
          <a:blip r:embed="rId2"/>
          <a:srcRect l="0" r="0" t="0" b="0"/>
          <a:stretch/>
        </p:blipFill>
        <p:spPr>
          <a:xfrm>
            <a:off x="4871740" y="2114451"/>
            <a:ext cx="254000" cy="203200"/>
          </a:xfrm>
          <a:prstGeom prst="rect">
            <a:avLst/>
          </a:prstGeom>
        </p:spPr>
      </p:pic>
      <p:sp>
        <p:nvSpPr>
          <p:cNvPr id="7" name="Text 3"/>
          <p:cNvSpPr/>
          <p:nvPr/>
        </p:nvSpPr>
        <p:spPr>
          <a:xfrm>
            <a:off x="5230515" y="1674416"/>
            <a:ext cx="1743670" cy="1083270"/>
          </a:xfrm>
          <a:prstGeom prst="roundRect">
            <a:avLst>
              <a:gd name="adj" fmla="val 9086"/>
            </a:avLst>
          </a:prstGeom>
          <a:solidFill>
            <a:srgbClr val="FBF9F5"/>
          </a:solidFill>
          <a:ln w="6350">
            <a:solidFill>
              <a:srgbClr val="DDD5C8"/>
            </a:solidFill>
            <a:prstDash val="solid"/>
          </a:ln>
        </p:spPr>
        <p:txBody>
          <a:bodyPr wrap="square" lIns="101347" tIns="228347" rIns="101347" bIns="202947" rtlCol="0" anchor="t">
            <a:normAutofit/>
          </a:bodyPr>
          <a:lstStyle/>
          <a:p>
            <a:pPr algn="ctr" indent="0" marL="0">
              <a:lnSpc>
                <a:spcPts val="2240"/>
              </a:lnSpc>
              <a:buNone/>
            </a:pPr>
            <a:r>
              <a:rPr lang="en-US" sz="1600" b="1" dirty="0">
                <a:solidFill>
                  <a:srgbClr val="1C2433"/>
                </a:solidFill>
                <a:latin typeface="Arial" pitchFamily="34" charset="0"/>
                <a:ea typeface="Arial" pitchFamily="34" charset="-122"/>
                <a:cs typeface="Arial" pitchFamily="34" charset="-120"/>
              </a:rPr>
              <a:t>Ara sıra kullanım</a:t>
            </a:r>
            <a:endParaRPr lang="en-US" sz="1600" dirty="0"/>
          </a:p>
        </p:txBody>
      </p:sp>
      <p:pic>
        <p:nvPicPr>
          <p:cNvPr id="8" name="Image 2" descr="arrow-right">    </p:cNvPr>
          <p:cNvPicPr>
            <a:picLocks noChangeAspect="1"/>
          </p:cNvPicPr>
          <p:nvPr/>
        </p:nvPicPr>
        <p:blipFill>
          <a:blip r:embed="rId3"/>
          <a:srcRect l="0" r="0" t="0" b="0"/>
          <a:stretch/>
        </p:blipFill>
        <p:spPr>
          <a:xfrm>
            <a:off x="7078960" y="2114451"/>
            <a:ext cx="254000" cy="203200"/>
          </a:xfrm>
          <a:prstGeom prst="rect">
            <a:avLst/>
          </a:prstGeom>
        </p:spPr>
      </p:pic>
      <p:sp>
        <p:nvSpPr>
          <p:cNvPr id="9" name="Text 4"/>
          <p:cNvSpPr/>
          <p:nvPr/>
        </p:nvSpPr>
        <p:spPr>
          <a:xfrm>
            <a:off x="7437735" y="1674416"/>
            <a:ext cx="1743770" cy="1083270"/>
          </a:xfrm>
          <a:prstGeom prst="roundRect">
            <a:avLst>
              <a:gd name="adj" fmla="val 9086"/>
            </a:avLst>
          </a:prstGeom>
          <a:solidFill>
            <a:srgbClr val="FBF9F5"/>
          </a:solidFill>
          <a:ln w="6350">
            <a:solidFill>
              <a:srgbClr val="DDD5C8"/>
            </a:solidFill>
            <a:prstDash val="solid"/>
          </a:ln>
        </p:spPr>
        <p:txBody>
          <a:bodyPr wrap="square" lIns="101347" tIns="228347" rIns="101347" bIns="202947" rtlCol="0" anchor="t">
            <a:normAutofit/>
          </a:bodyPr>
          <a:lstStyle/>
          <a:p>
            <a:pPr algn="ctr" indent="0" marL="0">
              <a:lnSpc>
                <a:spcPts val="2240"/>
              </a:lnSpc>
              <a:buNone/>
            </a:pPr>
            <a:r>
              <a:rPr lang="en-US" sz="1600" b="1" dirty="0">
                <a:solidFill>
                  <a:srgbClr val="1C2433"/>
                </a:solidFill>
                <a:latin typeface="Arial" pitchFamily="34" charset="0"/>
                <a:ea typeface="Arial" pitchFamily="34" charset="-122"/>
                <a:cs typeface="Arial" pitchFamily="34" charset="-120"/>
              </a:rPr>
              <a:t>Düzenli kullanım</a:t>
            </a:r>
            <a:endParaRPr lang="en-US" sz="1600" dirty="0"/>
          </a:p>
        </p:txBody>
      </p:sp>
      <p:pic>
        <p:nvPicPr>
          <p:cNvPr id="10" name="Image 3" descr="arrow-right">    </p:cNvPr>
          <p:cNvPicPr>
            <a:picLocks noChangeAspect="1"/>
          </p:cNvPicPr>
          <p:nvPr/>
        </p:nvPicPr>
        <p:blipFill>
          <a:blip r:embed="rId4"/>
          <a:srcRect l="0" r="0" t="0" b="0"/>
          <a:stretch/>
        </p:blipFill>
        <p:spPr>
          <a:xfrm>
            <a:off x="9286280" y="2114451"/>
            <a:ext cx="254000" cy="203200"/>
          </a:xfrm>
          <a:prstGeom prst="rect">
            <a:avLst/>
          </a:prstGeom>
        </p:spPr>
      </p:pic>
      <p:sp>
        <p:nvSpPr>
          <p:cNvPr id="11" name="Text 5"/>
          <p:cNvSpPr/>
          <p:nvPr/>
        </p:nvSpPr>
        <p:spPr>
          <a:xfrm>
            <a:off x="9641880" y="1819771"/>
            <a:ext cx="1737320" cy="792460"/>
          </a:xfrm>
          <a:prstGeom prst="roundRect">
            <a:avLst>
              <a:gd name="adj" fmla="val 12821"/>
            </a:avLst>
          </a:prstGeom>
          <a:solidFill>
            <a:srgbClr val="15233B"/>
          </a:solidFill>
          <a:ln/>
        </p:spPr>
        <p:txBody>
          <a:bodyPr wrap="square" lIns="122642" tIns="224242" rIns="122642" bIns="198842" rtlCol="0" anchor="t">
            <a:normAutofit/>
          </a:bodyPr>
          <a:lstStyle/>
          <a:p>
            <a:pPr algn="ctr" indent="0" marL="0">
              <a:lnSpc>
                <a:spcPts val="2240"/>
              </a:lnSpc>
              <a:buNone/>
            </a:pPr>
            <a:r>
              <a:rPr lang="en-US" sz="1600" b="1" dirty="0">
                <a:solidFill>
                  <a:srgbClr val="F08A4B"/>
                </a:solidFill>
                <a:latin typeface="Arial" pitchFamily="34" charset="0"/>
                <a:ea typeface="Arial" pitchFamily="34" charset="-122"/>
                <a:cs typeface="Arial" pitchFamily="34" charset="-120"/>
              </a:rPr>
              <a:t>Bağımlılık</a:t>
            </a:r>
            <a:endParaRPr lang="en-US" sz="1600" dirty="0"/>
          </a:p>
        </p:txBody>
      </p:sp>
      <p:sp>
        <p:nvSpPr>
          <p:cNvPr id="12" name="Shape 6"/>
          <p:cNvSpPr/>
          <p:nvPr/>
        </p:nvSpPr>
        <p:spPr>
          <a:xfrm>
            <a:off x="838200" y="3116461"/>
            <a:ext cx="0" cy="685800"/>
          </a:xfrm>
          <a:prstGeom prst="line">
            <a:avLst/>
          </a:prstGeom>
          <a:noFill/>
          <a:ln w="50800">
            <a:solidFill>
              <a:srgbClr val="B5501A"/>
            </a:solidFill>
            <a:prstDash val="solid"/>
          </a:ln>
        </p:spPr>
      </p:sp>
      <p:sp>
        <p:nvSpPr>
          <p:cNvPr id="13" name="Text 7"/>
          <p:cNvSpPr/>
          <p:nvPr/>
        </p:nvSpPr>
        <p:spPr>
          <a:xfrm>
            <a:off x="1117600" y="3116461"/>
            <a:ext cx="10569448" cy="711200"/>
          </a:xfrm>
          <a:prstGeom prst="rect">
            <a:avLst/>
          </a:prstGeom>
          <a:noFill/>
          <a:ln/>
        </p:spPr>
        <p:txBody>
          <a:bodyPr wrap="square" lIns="0" tIns="0" rIns="0" bIns="0" rtlCol="0" anchor="t">
            <a:normAutofit/>
          </a:bodyPr>
          <a:lstStyle/>
          <a:p>
            <a:pPr algn="l" indent="0" marL="0">
              <a:lnSpc>
                <a:spcPts val="2700"/>
              </a:lnSpc>
              <a:buNone/>
            </a:pPr>
            <a:r>
              <a:rPr lang="en-US" sz="2000" i="1" dirty="0">
                <a:solidFill>
                  <a:srgbClr val="1C2433"/>
                </a:solidFill>
                <a:latin typeface="Georgia" pitchFamily="18" charset="0"/>
                <a:ea typeface="Georgia" pitchFamily="18" charset="-122"/>
                <a:cs typeface="Georgia" pitchFamily="18" charset="-120"/>
              </a:rPr>
              <a:t>“Bir kereden bir şey olmaz” düşüncesi, bu sürecin en sık görülen başlangıcıdır. Kimse bağımlı olmayı planlayarak başlamaz.</a:t>
            </a:r>
            <a:endParaRPr lang="en-US" sz="2000" dirty="0"/>
          </a:p>
        </p:txBody>
      </p:sp>
      <p:sp>
        <p:nvSpPr>
          <p:cNvPr id="14"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D6B"/>
                </a:solidFill>
                <a:latin typeface="Arial" pitchFamily="34" charset="0"/>
                <a:ea typeface="Arial" pitchFamily="34" charset="-122"/>
                <a:cs typeface="Arial" pitchFamily="34" charset="-120"/>
              </a:rPr>
              <a:t>Uyarıcı ve Uyuşturucu Madde Bağımlılığı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2EC"/>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Risk faktörleri</a:t>
            </a:r>
            <a:endParaRPr lang="en-US" sz="3600" dirty="0"/>
          </a:p>
        </p:txBody>
      </p:sp>
      <p:sp>
        <p:nvSpPr>
          <p:cNvPr id="3" name="Shape 1"/>
          <p:cNvSpPr/>
          <p:nvPr/>
        </p:nvSpPr>
        <p:spPr>
          <a:xfrm>
            <a:off x="815975" y="1674416"/>
            <a:ext cx="3380284" cy="2368451"/>
          </a:xfrm>
          <a:prstGeom prst="roundRect">
            <a:avLst>
              <a:gd name="adj" fmla="val 4156"/>
            </a:avLst>
          </a:prstGeom>
          <a:solidFill>
            <a:srgbClr val="FBF9F5"/>
          </a:solidFill>
          <a:ln w="6350">
            <a:solidFill>
              <a:srgbClr val="DDD5C8"/>
            </a:solidFill>
            <a:prstDash val="solid"/>
          </a:ln>
        </p:spPr>
      </p:sp>
      <p:sp>
        <p:nvSpPr>
          <p:cNvPr id="4" name="Text 2"/>
          <p:cNvSpPr/>
          <p:nvPr/>
        </p:nvSpPr>
        <p:spPr>
          <a:xfrm>
            <a:off x="1073150" y="1931591"/>
            <a:ext cx="295191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Bireysel</a:t>
            </a:r>
            <a:endParaRPr lang="en-US" sz="2000" dirty="0"/>
          </a:p>
        </p:txBody>
      </p:sp>
      <p:sp>
        <p:nvSpPr>
          <p:cNvPr id="5" name="Text 3"/>
          <p:cNvSpPr/>
          <p:nvPr/>
        </p:nvSpPr>
        <p:spPr>
          <a:xfrm>
            <a:off x="1124458" y="2363391"/>
            <a:ext cx="2893746" cy="1447701"/>
          </a:xfrm>
          <a:prstGeom prst="rect">
            <a:avLst/>
          </a:prstGeom>
          <a:noFill/>
          <a:ln/>
        </p:spPr>
        <p:txBody>
          <a:bodyPr wrap="square" lIns="0" tIns="0" rIns="0" bIns="0" rtlCol="0" anchor="t">
            <a:normAutofit/>
          </a:bodyPr>
          <a:lstStyle/>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Merak ve heyecan arayışı</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Kaygı, depresyon, düşük özgüven</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Sorunlarla baş etmekte zorlanma</a:t>
            </a:r>
            <a:endParaRPr lang="en-US" sz="1600" dirty="0"/>
          </a:p>
        </p:txBody>
      </p:sp>
      <p:sp>
        <p:nvSpPr>
          <p:cNvPr id="6" name="Shape 4"/>
          <p:cNvSpPr/>
          <p:nvPr/>
        </p:nvSpPr>
        <p:spPr>
          <a:xfrm>
            <a:off x="4405809" y="1674416"/>
            <a:ext cx="3380383" cy="2368451"/>
          </a:xfrm>
          <a:prstGeom prst="roundRect">
            <a:avLst>
              <a:gd name="adj" fmla="val 4156"/>
            </a:avLst>
          </a:prstGeom>
          <a:solidFill>
            <a:srgbClr val="FBF9F5"/>
          </a:solidFill>
          <a:ln w="6350">
            <a:solidFill>
              <a:srgbClr val="DDD5C8"/>
            </a:solidFill>
            <a:prstDash val="solid"/>
          </a:ln>
        </p:spPr>
      </p:sp>
      <p:sp>
        <p:nvSpPr>
          <p:cNvPr id="7" name="Text 5"/>
          <p:cNvSpPr/>
          <p:nvPr/>
        </p:nvSpPr>
        <p:spPr>
          <a:xfrm>
            <a:off x="4662984" y="1931591"/>
            <a:ext cx="2952014"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Aile</a:t>
            </a:r>
            <a:endParaRPr lang="en-US" sz="2000" dirty="0"/>
          </a:p>
        </p:txBody>
      </p:sp>
      <p:sp>
        <p:nvSpPr>
          <p:cNvPr id="8" name="Text 6"/>
          <p:cNvSpPr/>
          <p:nvPr/>
        </p:nvSpPr>
        <p:spPr>
          <a:xfrm>
            <a:off x="4714292" y="2363391"/>
            <a:ext cx="2893848" cy="878780"/>
          </a:xfrm>
          <a:prstGeom prst="rect">
            <a:avLst/>
          </a:prstGeom>
          <a:noFill/>
          <a:ln/>
        </p:spPr>
        <p:txBody>
          <a:bodyPr wrap="square" lIns="0" tIns="0" rIns="0" bIns="0" rtlCol="0" anchor="t">
            <a:normAutofit/>
          </a:bodyPr>
          <a:lstStyle/>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Zayıf aile içi iletişim</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Ailede madde kullanımı</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İlgisizlik ya da aşırı baskı</a:t>
            </a:r>
            <a:endParaRPr lang="en-US" sz="1600" dirty="0"/>
          </a:p>
        </p:txBody>
      </p:sp>
      <p:sp>
        <p:nvSpPr>
          <p:cNvPr id="9" name="Shape 7"/>
          <p:cNvSpPr/>
          <p:nvPr/>
        </p:nvSpPr>
        <p:spPr>
          <a:xfrm>
            <a:off x="7995741" y="1674416"/>
            <a:ext cx="3380284" cy="2368451"/>
          </a:xfrm>
          <a:prstGeom prst="roundRect">
            <a:avLst>
              <a:gd name="adj" fmla="val 4156"/>
            </a:avLst>
          </a:prstGeom>
          <a:solidFill>
            <a:srgbClr val="FBF9F5"/>
          </a:solidFill>
          <a:ln w="6350">
            <a:solidFill>
              <a:srgbClr val="DDD5C8"/>
            </a:solidFill>
            <a:prstDash val="solid"/>
          </a:ln>
        </p:spPr>
      </p:sp>
      <p:sp>
        <p:nvSpPr>
          <p:cNvPr id="10" name="Text 8"/>
          <p:cNvSpPr/>
          <p:nvPr/>
        </p:nvSpPr>
        <p:spPr>
          <a:xfrm>
            <a:off x="8252916" y="1931591"/>
            <a:ext cx="295191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Çevre</a:t>
            </a:r>
            <a:endParaRPr lang="en-US" sz="2000" dirty="0"/>
          </a:p>
        </p:txBody>
      </p:sp>
      <p:sp>
        <p:nvSpPr>
          <p:cNvPr id="11" name="Text 9"/>
          <p:cNvSpPr/>
          <p:nvPr/>
        </p:nvSpPr>
        <p:spPr>
          <a:xfrm>
            <a:off x="8304224" y="2363391"/>
            <a:ext cx="2893746" cy="878780"/>
          </a:xfrm>
          <a:prstGeom prst="rect">
            <a:avLst/>
          </a:prstGeom>
          <a:noFill/>
          <a:ln/>
        </p:spPr>
        <p:txBody>
          <a:bodyPr wrap="square" lIns="0" tIns="0" rIns="0" bIns="0" rtlCol="0" anchor="t">
            <a:normAutofit/>
          </a:bodyPr>
          <a:lstStyle/>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Madde kullanan arkadaşlar</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Akran baskısı ve özenti</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Maddeye kolay ulaşım</a:t>
            </a:r>
            <a:endParaRPr lang="en-US" sz="1600" dirty="0"/>
          </a:p>
        </p:txBody>
      </p:sp>
      <p:sp>
        <p:nvSpPr>
          <p:cNvPr id="12" name="Text 10"/>
          <p:cNvSpPr/>
          <p:nvPr/>
        </p:nvSpPr>
        <p:spPr>
          <a:xfrm>
            <a:off x="812800" y="4401641"/>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2F5D8F"/>
                </a:solidFill>
                <a:latin typeface="Arial" pitchFamily="34" charset="0"/>
                <a:ea typeface="Arial" pitchFamily="34" charset="-122"/>
                <a:cs typeface="Arial" pitchFamily="34" charset="-120"/>
              </a:rPr>
              <a:t>Koruyucu faktörler:</a:t>
            </a:r>
            <a:r>
              <a:rPr lang="en-US" sz="1600" dirty="0">
                <a:solidFill>
                  <a:srgbClr val="1C2433"/>
                </a:solidFill>
                <a:latin typeface="Arial" pitchFamily="34" charset="0"/>
                <a:ea typeface="Arial" pitchFamily="34" charset="-122"/>
                <a:cs typeface="Arial" pitchFamily="34" charset="-120"/>
              </a:rPr>
              <a:t> güçlü aile bağı, güvenilir bir yetişkin, spor ve sanat, okula bağlılık, sağlıklı arkadaşlıklar.</a:t>
            </a:r>
            <a:endParaRPr lang="en-US" sz="1600" dirty="0"/>
          </a:p>
        </p:txBody>
      </p:sp>
      <p:sp>
        <p:nvSpPr>
          <p:cNvPr id="13"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D6B"/>
                </a:solidFill>
                <a:latin typeface="Arial" pitchFamily="34" charset="0"/>
                <a:ea typeface="Arial" pitchFamily="34" charset="-122"/>
                <a:cs typeface="Arial" pitchFamily="34" charset="-120"/>
              </a:rPr>
              <a:t>Uyarıcı ve Uyuşturucu Madde Bağımlılığı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BE5D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Zararlı etkiler</a:t>
            </a:r>
            <a:endParaRPr lang="en-US" sz="3600" dirty="0"/>
          </a:p>
        </p:txBody>
      </p:sp>
      <p:sp>
        <p:nvSpPr>
          <p:cNvPr id="3" name="Shape 1"/>
          <p:cNvSpPr/>
          <p:nvPr/>
        </p:nvSpPr>
        <p:spPr>
          <a:xfrm>
            <a:off x="812800" y="1671241"/>
            <a:ext cx="3386634" cy="2362101"/>
          </a:xfrm>
          <a:prstGeom prst="roundRect">
            <a:avLst>
              <a:gd name="adj" fmla="val 4301"/>
            </a:avLst>
          </a:prstGeom>
          <a:solidFill>
            <a:srgbClr val="FBF9F5"/>
          </a:solidFill>
          <a:ln/>
        </p:spPr>
      </p:sp>
      <p:sp>
        <p:nvSpPr>
          <p:cNvPr id="4" name="Text 2"/>
          <p:cNvSpPr/>
          <p:nvPr/>
        </p:nvSpPr>
        <p:spPr>
          <a:xfrm>
            <a:off x="1066800" y="1925241"/>
            <a:ext cx="2964993"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Bedensel</a:t>
            </a:r>
            <a:endParaRPr lang="en-US" sz="2000" dirty="0"/>
          </a:p>
        </p:txBody>
      </p:sp>
      <p:sp>
        <p:nvSpPr>
          <p:cNvPr id="5" name="Text 3"/>
          <p:cNvSpPr/>
          <p:nvPr/>
        </p:nvSpPr>
        <p:spPr>
          <a:xfrm>
            <a:off x="1118108" y="2357041"/>
            <a:ext cx="2906827" cy="1447701"/>
          </a:xfrm>
          <a:prstGeom prst="rect">
            <a:avLst/>
          </a:prstGeom>
          <a:noFill/>
          <a:ln/>
        </p:spPr>
        <p:txBody>
          <a:bodyPr wrap="square" lIns="0" tIns="0" rIns="0" bIns="0" rtlCol="0" anchor="t">
            <a:normAutofit/>
          </a:bodyPr>
          <a:lstStyle/>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Kalp krizi ve inme riski</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Uyku ve beslenme bozukluğu</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Aşırı doz ve ölüm riski</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Ortak enjektörle HIV, hepatit</a:t>
            </a:r>
            <a:endParaRPr lang="en-US" sz="1600" dirty="0"/>
          </a:p>
        </p:txBody>
      </p:sp>
      <p:sp>
        <p:nvSpPr>
          <p:cNvPr id="6" name="Shape 4"/>
          <p:cNvSpPr/>
          <p:nvPr/>
        </p:nvSpPr>
        <p:spPr>
          <a:xfrm>
            <a:off x="4402634" y="1671241"/>
            <a:ext cx="3386733" cy="2362101"/>
          </a:xfrm>
          <a:prstGeom prst="roundRect">
            <a:avLst>
              <a:gd name="adj" fmla="val 4301"/>
            </a:avLst>
          </a:prstGeom>
          <a:solidFill>
            <a:srgbClr val="FBF9F5"/>
          </a:solidFill>
          <a:ln/>
        </p:spPr>
      </p:sp>
      <p:sp>
        <p:nvSpPr>
          <p:cNvPr id="7" name="Text 5"/>
          <p:cNvSpPr/>
          <p:nvPr/>
        </p:nvSpPr>
        <p:spPr>
          <a:xfrm>
            <a:off x="4656634" y="1925241"/>
            <a:ext cx="2965095"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Ruhsal</a:t>
            </a:r>
            <a:endParaRPr lang="en-US" sz="2000" dirty="0"/>
          </a:p>
        </p:txBody>
      </p:sp>
      <p:sp>
        <p:nvSpPr>
          <p:cNvPr id="8" name="Text 6"/>
          <p:cNvSpPr/>
          <p:nvPr/>
        </p:nvSpPr>
        <p:spPr>
          <a:xfrm>
            <a:off x="4707942" y="2357041"/>
            <a:ext cx="2906929" cy="1163241"/>
          </a:xfrm>
          <a:prstGeom prst="rect">
            <a:avLst/>
          </a:prstGeom>
          <a:noFill/>
          <a:ln/>
        </p:spPr>
        <p:txBody>
          <a:bodyPr wrap="square" lIns="0" tIns="0" rIns="0" bIns="0" rtlCol="0" anchor="t">
            <a:normAutofit/>
          </a:bodyPr>
          <a:lstStyle/>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Kaygı, panik ve depresyon</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Paranoya ve psikoz</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Bellek ve dikkat sorunları</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Öfke kontrolünde zorluk</a:t>
            </a:r>
            <a:endParaRPr lang="en-US" sz="1600" dirty="0"/>
          </a:p>
        </p:txBody>
      </p:sp>
      <p:sp>
        <p:nvSpPr>
          <p:cNvPr id="9" name="Shape 7"/>
          <p:cNvSpPr/>
          <p:nvPr/>
        </p:nvSpPr>
        <p:spPr>
          <a:xfrm>
            <a:off x="7992566" y="1671241"/>
            <a:ext cx="3386634" cy="2362101"/>
          </a:xfrm>
          <a:prstGeom prst="roundRect">
            <a:avLst>
              <a:gd name="adj" fmla="val 4301"/>
            </a:avLst>
          </a:prstGeom>
          <a:solidFill>
            <a:srgbClr val="FBF9F5"/>
          </a:solidFill>
          <a:ln/>
        </p:spPr>
      </p:sp>
      <p:sp>
        <p:nvSpPr>
          <p:cNvPr id="10" name="Text 8"/>
          <p:cNvSpPr/>
          <p:nvPr/>
        </p:nvSpPr>
        <p:spPr>
          <a:xfrm>
            <a:off x="8246566" y="1925241"/>
            <a:ext cx="2964993"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Sosyal</a:t>
            </a:r>
            <a:endParaRPr lang="en-US" sz="2000" dirty="0"/>
          </a:p>
        </p:txBody>
      </p:sp>
      <p:sp>
        <p:nvSpPr>
          <p:cNvPr id="11" name="Text 9"/>
          <p:cNvSpPr/>
          <p:nvPr/>
        </p:nvSpPr>
        <p:spPr>
          <a:xfrm>
            <a:off x="8297874" y="2357041"/>
            <a:ext cx="2906827" cy="1163241"/>
          </a:xfrm>
          <a:prstGeom prst="rect">
            <a:avLst/>
          </a:prstGeom>
          <a:noFill/>
          <a:ln/>
        </p:spPr>
        <p:txBody>
          <a:bodyPr wrap="square" lIns="0" tIns="0" rIns="0" bIns="0" rtlCol="0" anchor="t">
            <a:normAutofit/>
          </a:bodyPr>
          <a:lstStyle/>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Okul ve iş başarısında düşüş</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Aile ve arkadaşlardan kopma</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Maddi sıkıntılar</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Yasal sorunlar</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D6B"/>
                </a:solidFill>
                <a:latin typeface="Arial" pitchFamily="34" charset="0"/>
                <a:ea typeface="Arial" pitchFamily="34" charset="-122"/>
                <a:cs typeface="Arial" pitchFamily="34" charset="-120"/>
              </a:rPr>
              <a:t>Uyarıcı ve Uyuşturucu Madde Bağımlılığı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2EC"/>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Uyarı işaretleri</a:t>
            </a:r>
            <a:endParaRPr lang="en-US" sz="3600" dirty="0"/>
          </a:p>
        </p:txBody>
      </p:sp>
      <p:sp>
        <p:nvSpPr>
          <p:cNvPr id="3" name="Shape 1"/>
          <p:cNvSpPr/>
          <p:nvPr/>
        </p:nvSpPr>
        <p:spPr>
          <a:xfrm>
            <a:off x="815975" y="1674416"/>
            <a:ext cx="5175250" cy="2368451"/>
          </a:xfrm>
          <a:prstGeom prst="roundRect">
            <a:avLst>
              <a:gd name="adj" fmla="val 4156"/>
            </a:avLst>
          </a:prstGeom>
          <a:solidFill>
            <a:srgbClr val="FBF9F5"/>
          </a:solidFill>
          <a:ln w="6350">
            <a:solidFill>
              <a:srgbClr val="DDD5C8"/>
            </a:solidFill>
            <a:prstDash val="solid"/>
          </a:ln>
        </p:spPr>
      </p:sp>
      <p:sp>
        <p:nvSpPr>
          <p:cNvPr id="4" name="Text 2"/>
          <p:cNvSpPr/>
          <p:nvPr/>
        </p:nvSpPr>
        <p:spPr>
          <a:xfrm>
            <a:off x="1073150" y="19315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Davranışta</a:t>
            </a:r>
            <a:endParaRPr lang="en-US" sz="2000" dirty="0"/>
          </a:p>
        </p:txBody>
      </p:sp>
      <p:sp>
        <p:nvSpPr>
          <p:cNvPr id="5" name="Text 3"/>
          <p:cNvSpPr/>
          <p:nvPr/>
        </p:nvSpPr>
        <p:spPr>
          <a:xfrm>
            <a:off x="1124458" y="2363391"/>
            <a:ext cx="4742561" cy="1447701"/>
          </a:xfrm>
          <a:prstGeom prst="rect">
            <a:avLst/>
          </a:prstGeom>
          <a:noFill/>
          <a:ln/>
        </p:spPr>
        <p:txBody>
          <a:bodyPr wrap="square" lIns="0" tIns="0" rIns="0" bIns="0" rtlCol="0" anchor="t">
            <a:normAutofit/>
          </a:bodyPr>
          <a:lstStyle/>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Ani ruh hâli değişiklikleri</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Arkadaş çevresinin değişmesi</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Derslerde düşüş, devamsızlık</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Gizlilik, açıklanamayan para ihtiyacı</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Eski ilgi alanlarından vazgeçme</a:t>
            </a:r>
            <a:endParaRPr lang="en-US" sz="1600" dirty="0"/>
          </a:p>
        </p:txBody>
      </p:sp>
      <p:sp>
        <p:nvSpPr>
          <p:cNvPr id="6" name="Shape 4"/>
          <p:cNvSpPr/>
          <p:nvPr/>
        </p:nvSpPr>
        <p:spPr>
          <a:xfrm>
            <a:off x="6200775" y="1674416"/>
            <a:ext cx="5175250" cy="2368451"/>
          </a:xfrm>
          <a:prstGeom prst="roundRect">
            <a:avLst>
              <a:gd name="adj" fmla="val 4156"/>
            </a:avLst>
          </a:prstGeom>
          <a:solidFill>
            <a:srgbClr val="FBF9F5"/>
          </a:solidFill>
          <a:ln w="6350">
            <a:solidFill>
              <a:srgbClr val="DDD5C8"/>
            </a:solidFill>
            <a:prstDash val="solid"/>
          </a:ln>
        </p:spPr>
      </p:sp>
      <p:sp>
        <p:nvSpPr>
          <p:cNvPr id="7" name="Text 5"/>
          <p:cNvSpPr/>
          <p:nvPr/>
        </p:nvSpPr>
        <p:spPr>
          <a:xfrm>
            <a:off x="6457950" y="19315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Bedende</a:t>
            </a:r>
            <a:endParaRPr lang="en-US" sz="2000" dirty="0"/>
          </a:p>
        </p:txBody>
      </p:sp>
      <p:sp>
        <p:nvSpPr>
          <p:cNvPr id="8" name="Text 6"/>
          <p:cNvSpPr/>
          <p:nvPr/>
        </p:nvSpPr>
        <p:spPr>
          <a:xfrm>
            <a:off x="6509258" y="2363391"/>
            <a:ext cx="4742561" cy="1163241"/>
          </a:xfrm>
          <a:prstGeom prst="rect">
            <a:avLst/>
          </a:prstGeom>
          <a:noFill/>
          <a:ln/>
        </p:spPr>
        <p:txBody>
          <a:bodyPr wrap="square" lIns="0" tIns="0" rIns="0" bIns="0" rtlCol="0" anchor="t">
            <a:normAutofit/>
          </a:bodyPr>
          <a:lstStyle/>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Uyku düzeninde belirgin değişim</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İştah ve kiloda ani değişim</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Göz bebeklerinde büyüme ya da küçülme</a:t>
            </a:r>
            <a:endParaRPr lang="en-US" sz="1600" dirty="0"/>
          </a:p>
          <a:p>
            <a:pPr algn="l" marL="177292" indent="-177292">
              <a:lnSpc>
                <a:spcPts val="2240"/>
              </a:lnSpc>
              <a:buSzPct val="100000"/>
              <a:buChar char="•"/>
            </a:pPr>
            <a:r>
              <a:rPr lang="en-US" sz="1600" dirty="0">
                <a:solidFill>
                  <a:srgbClr val="1C2433"/>
                </a:solidFill>
                <a:latin typeface="Arial" pitchFamily="34" charset="0"/>
                <a:ea typeface="Arial" pitchFamily="34" charset="-122"/>
                <a:cs typeface="Arial" pitchFamily="34" charset="-120"/>
              </a:rPr>
              <a:t>Kendine bakımda azalma</a:t>
            </a:r>
            <a:endParaRPr lang="en-US" sz="1600" dirty="0"/>
          </a:p>
        </p:txBody>
      </p:sp>
      <p:sp>
        <p:nvSpPr>
          <p:cNvPr id="9" name="Text 7"/>
          <p:cNvSpPr/>
          <p:nvPr/>
        </p:nvSpPr>
        <p:spPr>
          <a:xfrm>
            <a:off x="812800" y="4401641"/>
            <a:ext cx="1137920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Tek bir işaret bağımlılık anlamına gelmez. Birkaç değişiklik bir arada görülüyorsa </a:t>
            </a:r>
            <a:r>
              <a:rPr lang="en-US" sz="1600" b="1" dirty="0">
                <a:solidFill>
                  <a:srgbClr val="1C2433"/>
                </a:solidFill>
                <a:latin typeface="Arial" pitchFamily="34" charset="0"/>
                <a:ea typeface="Arial" pitchFamily="34" charset="-122"/>
                <a:cs typeface="Arial" pitchFamily="34" charset="-120"/>
              </a:rPr>
              <a:t>suçlamadan konuşmak</a:t>
            </a:r>
            <a:r>
              <a:rPr lang="en-US" sz="1600" dirty="0">
                <a:solidFill>
                  <a:srgbClr val="1C2433"/>
                </a:solidFill>
                <a:latin typeface="Arial" pitchFamily="34" charset="0"/>
                <a:ea typeface="Arial" pitchFamily="34" charset="-122"/>
                <a:cs typeface="Arial" pitchFamily="34" charset="-120"/>
              </a:rPr>
              <a:t> ilk adımdır.</a:t>
            </a:r>
            <a:endParaRPr lang="en-US" sz="16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D6B"/>
                </a:solidFill>
                <a:latin typeface="Arial" pitchFamily="34" charset="0"/>
                <a:ea typeface="Arial" pitchFamily="34" charset="-122"/>
                <a:cs typeface="Arial" pitchFamily="34" charset="-120"/>
              </a:rPr>
              <a:t>Uyarıcı ve Uyuşturucu Madde Bağımlılığı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5233B"/>
        </a:solidFill>
      </p:bgPr>
    </p:bg>
    <p:spTree>
      <p:nvGrpSpPr>
        <p:cNvPr id="1" name=""/>
        <p:cNvGrpSpPr/>
        <p:nvPr/>
      </p:nvGrpSpPr>
      <p:grpSpPr>
        <a:xfrm>
          <a:off x="0" y="0"/>
          <a:ext cx="0" cy="0"/>
          <a:chOff x="0" y="0"/>
          <a:chExt cx="0" cy="0"/>
        </a:xfrm>
      </p:grpSpPr>
      <p:sp>
        <p:nvSpPr>
          <p:cNvPr id="2" name="Shape 0"/>
          <p:cNvSpPr/>
          <p:nvPr/>
        </p:nvSpPr>
        <p:spPr>
          <a:xfrm>
            <a:off x="812800" y="2214959"/>
            <a:ext cx="762000" cy="50800"/>
          </a:xfrm>
          <a:prstGeom prst="roundRect">
            <a:avLst>
              <a:gd name="adj" fmla="val 50000"/>
            </a:avLst>
          </a:prstGeom>
          <a:solidFill>
            <a:srgbClr val="F08A4B"/>
          </a:solidFill>
          <a:ln/>
        </p:spPr>
      </p:sp>
      <p:sp>
        <p:nvSpPr>
          <p:cNvPr id="3" name="Text 1"/>
          <p:cNvSpPr/>
          <p:nvPr>
            <p:ph type="title"/>
          </p:nvPr>
        </p:nvSpPr>
        <p:spPr>
          <a:xfrm>
            <a:off x="812800" y="2570559"/>
            <a:ext cx="10883392" cy="1366441"/>
          </a:xfrm>
          <a:prstGeom prst="rect">
            <a:avLst/>
          </a:prstGeom>
          <a:noFill/>
          <a:ln/>
        </p:spPr>
        <p:txBody>
          <a:bodyPr wrap="square" lIns="0" tIns="0" rIns="0" bIns="0" rtlCol="0" anchor="t">
            <a:normAutofit/>
          </a:bodyPr>
          <a:lstStyle/>
          <a:p>
            <a:pPr algn="l" indent="0" marL="0">
              <a:lnSpc>
                <a:spcPts val="5280"/>
              </a:lnSpc>
              <a:buNone/>
            </a:pPr>
            <a:r>
              <a:rPr lang="en-US" sz="4800" b="0" i="0" dirty="0">
                <a:solidFill>
                  <a:srgbClr val="F5F2EC"/>
                </a:solidFill>
                <a:latin typeface="Georgia" pitchFamily="18" charset="0"/>
                <a:ea typeface="Georgia" pitchFamily="18" charset="-122"/>
                <a:cs typeface="Georgia" pitchFamily="18" charset="-120"/>
              </a:rPr>
              <a:t>Bağımlılık tedavi edilebilir bir hastalıktır.</a:t>
            </a:r>
            <a:endParaRPr lang="en-US" sz="4800" dirty="0"/>
          </a:p>
        </p:txBody>
      </p:sp>
      <p:sp>
        <p:nvSpPr>
          <p:cNvPr id="4" name="Text 2"/>
          <p:cNvSpPr/>
          <p:nvPr/>
        </p:nvSpPr>
        <p:spPr>
          <a:xfrm>
            <a:off x="812800" y="4216400"/>
            <a:ext cx="10883392" cy="452041"/>
          </a:xfrm>
          <a:prstGeom prst="rect">
            <a:avLst/>
          </a:prstGeom>
          <a:noFill/>
          <a:ln/>
        </p:spPr>
        <p:txBody>
          <a:bodyPr wrap="square" lIns="0" tIns="0" rIns="0" bIns="0" rtlCol="0" anchor="t">
            <a:normAutofit/>
          </a:bodyPr>
          <a:lstStyle/>
          <a:p>
            <a:pPr algn="l" indent="0" marL="0">
              <a:lnSpc>
                <a:spcPts val="3360"/>
              </a:lnSpc>
              <a:buNone/>
            </a:pPr>
            <a:r>
              <a:rPr lang="en-US" sz="2800" i="1" dirty="0">
                <a:solidFill>
                  <a:srgbClr val="F08A4B"/>
                </a:solidFill>
                <a:latin typeface="Georgia" pitchFamily="18" charset="0"/>
                <a:ea typeface="Georgia" pitchFamily="18" charset="-122"/>
                <a:cs typeface="Georgia" pitchFamily="18" charset="-120"/>
              </a:rPr>
              <a:t>Yardım istemek güçlü olmaktır.</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2EC"/>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Nasıl korunuruz?</a:t>
            </a:r>
            <a:endParaRPr lang="en-US" sz="3600" dirty="0"/>
          </a:p>
        </p:txBody>
      </p:sp>
      <p:sp>
        <p:nvSpPr>
          <p:cNvPr id="3" name="Shape 1"/>
          <p:cNvSpPr/>
          <p:nvPr/>
        </p:nvSpPr>
        <p:spPr>
          <a:xfrm>
            <a:off x="815975" y="1674416"/>
            <a:ext cx="5175250" cy="1489670"/>
          </a:xfrm>
          <a:prstGeom prst="roundRect">
            <a:avLst>
              <a:gd name="adj" fmla="val 6607"/>
            </a:avLst>
          </a:prstGeom>
          <a:solidFill>
            <a:srgbClr val="FBF9F5"/>
          </a:solidFill>
          <a:ln w="6350">
            <a:solidFill>
              <a:srgbClr val="DDD5C8"/>
            </a:solidFill>
            <a:prstDash val="solid"/>
          </a:ln>
        </p:spPr>
      </p:sp>
      <p:sp>
        <p:nvSpPr>
          <p:cNvPr id="4" name="Text 2"/>
          <p:cNvSpPr/>
          <p:nvPr/>
        </p:nvSpPr>
        <p:spPr>
          <a:xfrm>
            <a:off x="1073150" y="19315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Hayır diyebilmek</a:t>
            </a:r>
            <a:endParaRPr lang="en-US" sz="2000" dirty="0"/>
          </a:p>
        </p:txBody>
      </p:sp>
      <p:sp>
        <p:nvSpPr>
          <p:cNvPr id="5" name="Text 3"/>
          <p:cNvSpPr/>
          <p:nvPr/>
        </p:nvSpPr>
        <p:spPr>
          <a:xfrm>
            <a:off x="1073150" y="2337991"/>
            <a:ext cx="4800727"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Teklife kısa ve net cevap vermek, gerekirse ortamdan uzaklaşmak.</a:t>
            </a:r>
            <a:endParaRPr lang="en-US" sz="1600" dirty="0"/>
          </a:p>
        </p:txBody>
      </p:sp>
      <p:sp>
        <p:nvSpPr>
          <p:cNvPr id="6" name="Shape 4"/>
          <p:cNvSpPr/>
          <p:nvPr/>
        </p:nvSpPr>
        <p:spPr>
          <a:xfrm>
            <a:off x="6200775" y="1674416"/>
            <a:ext cx="5175250" cy="1489670"/>
          </a:xfrm>
          <a:prstGeom prst="roundRect">
            <a:avLst>
              <a:gd name="adj" fmla="val 6607"/>
            </a:avLst>
          </a:prstGeom>
          <a:solidFill>
            <a:srgbClr val="FBF9F5"/>
          </a:solidFill>
          <a:ln w="6350">
            <a:solidFill>
              <a:srgbClr val="DDD5C8"/>
            </a:solidFill>
            <a:prstDash val="solid"/>
          </a:ln>
        </p:spPr>
      </p:sp>
      <p:sp>
        <p:nvSpPr>
          <p:cNvPr id="7" name="Text 5"/>
          <p:cNvSpPr/>
          <p:nvPr/>
        </p:nvSpPr>
        <p:spPr>
          <a:xfrm>
            <a:off x="6457950" y="19315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Doğru bilgi</a:t>
            </a:r>
            <a:endParaRPr lang="en-US" sz="2000" dirty="0"/>
          </a:p>
        </p:txBody>
      </p:sp>
      <p:sp>
        <p:nvSpPr>
          <p:cNvPr id="8" name="Text 6"/>
          <p:cNvSpPr/>
          <p:nvPr/>
        </p:nvSpPr>
        <p:spPr>
          <a:xfrm>
            <a:off x="6457950" y="2337991"/>
            <a:ext cx="4800727"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“Zararsız”, “bir kere denemekten bir şey olmaz” gibi efsanelere inanmamak.</a:t>
            </a:r>
            <a:endParaRPr lang="en-US" sz="1600" dirty="0"/>
          </a:p>
        </p:txBody>
      </p:sp>
      <p:sp>
        <p:nvSpPr>
          <p:cNvPr id="9" name="Shape 7"/>
          <p:cNvSpPr/>
          <p:nvPr/>
        </p:nvSpPr>
        <p:spPr>
          <a:xfrm>
            <a:off x="815975" y="3373636"/>
            <a:ext cx="5175250" cy="1489670"/>
          </a:xfrm>
          <a:prstGeom prst="roundRect">
            <a:avLst>
              <a:gd name="adj" fmla="val 6607"/>
            </a:avLst>
          </a:prstGeom>
          <a:solidFill>
            <a:srgbClr val="FBF9F5"/>
          </a:solidFill>
          <a:ln w="6350">
            <a:solidFill>
              <a:srgbClr val="DDD5C8"/>
            </a:solidFill>
            <a:prstDash val="solid"/>
          </a:ln>
        </p:spPr>
      </p:sp>
      <p:sp>
        <p:nvSpPr>
          <p:cNvPr id="10" name="Text 8"/>
          <p:cNvSpPr/>
          <p:nvPr/>
        </p:nvSpPr>
        <p:spPr>
          <a:xfrm>
            <a:off x="1073150" y="363081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Sağlıklı alanlar</a:t>
            </a:r>
            <a:endParaRPr lang="en-US" sz="2000" dirty="0"/>
          </a:p>
        </p:txBody>
      </p:sp>
      <p:sp>
        <p:nvSpPr>
          <p:cNvPr id="11" name="Text 9"/>
          <p:cNvSpPr/>
          <p:nvPr/>
        </p:nvSpPr>
        <p:spPr>
          <a:xfrm>
            <a:off x="1073150" y="4037211"/>
            <a:ext cx="4800727"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Spor, sanat, müzik, gönüllülük ve hobilerle zamanı anlamlı kılmak.</a:t>
            </a:r>
            <a:endParaRPr lang="en-US" sz="1600" dirty="0"/>
          </a:p>
        </p:txBody>
      </p:sp>
      <p:sp>
        <p:nvSpPr>
          <p:cNvPr id="12" name="Shape 10"/>
          <p:cNvSpPr/>
          <p:nvPr/>
        </p:nvSpPr>
        <p:spPr>
          <a:xfrm>
            <a:off x="6200775" y="3373636"/>
            <a:ext cx="5175250" cy="1489670"/>
          </a:xfrm>
          <a:prstGeom prst="roundRect">
            <a:avLst>
              <a:gd name="adj" fmla="val 6607"/>
            </a:avLst>
          </a:prstGeom>
          <a:solidFill>
            <a:srgbClr val="FBF9F5"/>
          </a:solidFill>
          <a:ln w="6350">
            <a:solidFill>
              <a:srgbClr val="DDD5C8"/>
            </a:solidFill>
            <a:prstDash val="solid"/>
          </a:ln>
        </p:spPr>
      </p:sp>
      <p:sp>
        <p:nvSpPr>
          <p:cNvPr id="13" name="Text 11"/>
          <p:cNvSpPr/>
          <p:nvPr/>
        </p:nvSpPr>
        <p:spPr>
          <a:xfrm>
            <a:off x="6457950" y="363081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B5501A"/>
                </a:solidFill>
                <a:latin typeface="Arial" pitchFamily="34" charset="0"/>
                <a:ea typeface="Arial" pitchFamily="34" charset="-122"/>
                <a:cs typeface="Arial" pitchFamily="34" charset="-120"/>
              </a:rPr>
              <a:t>Konuşmak</a:t>
            </a:r>
            <a:endParaRPr lang="en-US" sz="2000" dirty="0"/>
          </a:p>
        </p:txBody>
      </p:sp>
      <p:sp>
        <p:nvSpPr>
          <p:cNvPr id="14" name="Text 12"/>
          <p:cNvSpPr/>
          <p:nvPr/>
        </p:nvSpPr>
        <p:spPr>
          <a:xfrm>
            <a:off x="6457950" y="4037211"/>
            <a:ext cx="4800727"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C2433"/>
                </a:solidFill>
                <a:latin typeface="Arial" pitchFamily="34" charset="0"/>
                <a:ea typeface="Arial" pitchFamily="34" charset="-122"/>
                <a:cs typeface="Arial" pitchFamily="34" charset="-120"/>
              </a:rPr>
              <a:t>Zorlandığında aile, öğretmen ya da rehber öğretmenle paylaşmak.</a:t>
            </a:r>
            <a:endParaRPr lang="en-US" sz="1600" dirty="0"/>
          </a:p>
        </p:txBody>
      </p:sp>
      <p:sp>
        <p:nvSpPr>
          <p:cNvPr id="15" name="Text 1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55D6B"/>
                </a:solidFill>
                <a:latin typeface="Arial" pitchFamily="34" charset="0"/>
                <a:ea typeface="Arial" pitchFamily="34" charset="-122"/>
                <a:cs typeface="Arial" pitchFamily="34" charset="-120"/>
              </a:rPr>
              <a:t>Uyarıcı ve Uyuşturucu Madde Bağımlılığı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BE5DA"/>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C2433"/>
                </a:solidFill>
                <a:latin typeface="Georgia" pitchFamily="18" charset="0"/>
                <a:ea typeface="Georgia" pitchFamily="18" charset="-122"/>
                <a:cs typeface="Georgia" pitchFamily="18" charset="-120"/>
              </a:rPr>
              <a:t>Nereden yardım alınır?</a:t>
            </a:r>
            <a:endParaRPr lang="en-US" sz="3600" dirty="0"/>
          </a:p>
        </p:txBody>
      </p:sp>
      <p:sp>
        <p:nvSpPr>
          <p:cNvPr id="3" name="Shape 1"/>
          <p:cNvSpPr/>
          <p:nvPr/>
        </p:nvSpPr>
        <p:spPr>
          <a:xfrm>
            <a:off x="812800" y="1623616"/>
            <a:ext cx="10566400" cy="0"/>
          </a:xfrm>
          <a:prstGeom prst="line">
            <a:avLst/>
          </a:prstGeom>
          <a:noFill/>
          <a:ln w="6350">
            <a:solidFill>
              <a:srgbClr val="C9BFB0"/>
            </a:solidFill>
            <a:prstDash val="solid"/>
          </a:ln>
        </p:spPr>
      </p:sp>
      <p:sp>
        <p:nvSpPr>
          <p:cNvPr id="4" name="Text 2"/>
          <p:cNvSpPr/>
          <p:nvPr/>
        </p:nvSpPr>
        <p:spPr>
          <a:xfrm>
            <a:off x="812800" y="1779191"/>
            <a:ext cx="2354580" cy="416520"/>
          </a:xfrm>
          <a:prstGeom prst="rect">
            <a:avLst/>
          </a:prstGeom>
          <a:noFill/>
          <a:ln/>
        </p:spPr>
        <p:txBody>
          <a:bodyPr wrap="square" lIns="0" tIns="0" rIns="0" bIns="0" rtlCol="0" anchor="t">
            <a:normAutofit/>
          </a:bodyPr>
          <a:lstStyle/>
          <a:p>
            <a:pPr algn="l" indent="0" marL="0">
              <a:lnSpc>
                <a:spcPts val="3080"/>
              </a:lnSpc>
              <a:buNone/>
            </a:pPr>
            <a:r>
              <a:rPr lang="en-US" sz="2800" b="1" dirty="0">
                <a:solidFill>
                  <a:srgbClr val="B5501A"/>
                </a:solidFill>
                <a:latin typeface="Georgia" pitchFamily="18" charset="0"/>
                <a:ea typeface="Georgia" pitchFamily="18" charset="-122"/>
                <a:cs typeface="Georgia" pitchFamily="18" charset="-120"/>
              </a:rPr>
              <a:t>ALO 191</a:t>
            </a:r>
            <a:endParaRPr lang="en-US" sz="2800" dirty="0"/>
          </a:p>
        </p:txBody>
      </p:sp>
      <p:sp>
        <p:nvSpPr>
          <p:cNvPr id="5" name="Text 3"/>
          <p:cNvSpPr/>
          <p:nvPr/>
        </p:nvSpPr>
        <p:spPr>
          <a:xfrm>
            <a:off x="3403600" y="1832471"/>
            <a:ext cx="8214868"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C2433"/>
                </a:solidFill>
                <a:latin typeface="Arial" pitchFamily="34" charset="0"/>
                <a:ea typeface="Arial" pitchFamily="34" charset="-122"/>
                <a:cs typeface="Arial" pitchFamily="34" charset="-120"/>
              </a:rPr>
              <a:t>Uyuşturucu ile Mücadele Danışma ve Destek Hattı</a:t>
            </a:r>
            <a:r>
              <a:rPr lang="en-US" sz="1600" dirty="0">
                <a:solidFill>
                  <a:srgbClr val="1C2433"/>
                </a:solidFill>
                <a:latin typeface="Arial" pitchFamily="34" charset="0"/>
                <a:ea typeface="Arial" pitchFamily="34" charset="-122"/>
                <a:cs typeface="Arial" pitchFamily="34" charset="-120"/>
              </a:rPr>
              <a:t> — ücretsiz, gizli danışmanlık</a:t>
            </a:r>
            <a:endParaRPr lang="en-US" sz="1600" dirty="0"/>
          </a:p>
        </p:txBody>
      </p:sp>
      <p:sp>
        <p:nvSpPr>
          <p:cNvPr id="6" name="Shape 4"/>
          <p:cNvSpPr/>
          <p:nvPr/>
        </p:nvSpPr>
        <p:spPr>
          <a:xfrm>
            <a:off x="812800" y="2325886"/>
            <a:ext cx="10566400" cy="0"/>
          </a:xfrm>
          <a:prstGeom prst="line">
            <a:avLst/>
          </a:prstGeom>
          <a:noFill/>
          <a:ln w="6350">
            <a:solidFill>
              <a:srgbClr val="C9BFB0"/>
            </a:solidFill>
            <a:prstDash val="solid"/>
          </a:ln>
        </p:spPr>
      </p:sp>
      <p:sp>
        <p:nvSpPr>
          <p:cNvPr id="7" name="Text 5"/>
          <p:cNvSpPr/>
          <p:nvPr/>
        </p:nvSpPr>
        <p:spPr>
          <a:xfrm>
            <a:off x="812800" y="2481461"/>
            <a:ext cx="2354580" cy="416520"/>
          </a:xfrm>
          <a:prstGeom prst="rect">
            <a:avLst/>
          </a:prstGeom>
          <a:noFill/>
          <a:ln/>
        </p:spPr>
        <p:txBody>
          <a:bodyPr wrap="square" lIns="0" tIns="0" rIns="0" bIns="0" rtlCol="0" anchor="t">
            <a:normAutofit/>
          </a:bodyPr>
          <a:lstStyle/>
          <a:p>
            <a:pPr algn="l" indent="0" marL="0">
              <a:lnSpc>
                <a:spcPts val="3080"/>
              </a:lnSpc>
              <a:buNone/>
            </a:pPr>
            <a:r>
              <a:rPr lang="en-US" sz="2800" b="1" dirty="0">
                <a:solidFill>
                  <a:srgbClr val="B5501A"/>
                </a:solidFill>
                <a:latin typeface="Georgia" pitchFamily="18" charset="0"/>
                <a:ea typeface="Georgia" pitchFamily="18" charset="-122"/>
                <a:cs typeface="Georgia" pitchFamily="18" charset="-120"/>
              </a:rPr>
              <a:t>115</a:t>
            </a:r>
            <a:endParaRPr lang="en-US" sz="2800" dirty="0"/>
          </a:p>
        </p:txBody>
      </p:sp>
      <p:sp>
        <p:nvSpPr>
          <p:cNvPr id="8" name="Text 6"/>
          <p:cNvSpPr/>
          <p:nvPr/>
        </p:nvSpPr>
        <p:spPr>
          <a:xfrm>
            <a:off x="3403600" y="2534741"/>
            <a:ext cx="8214868"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C2433"/>
                </a:solidFill>
                <a:latin typeface="Arial" pitchFamily="34" charset="0"/>
                <a:ea typeface="Arial" pitchFamily="34" charset="-122"/>
                <a:cs typeface="Arial" pitchFamily="34" charset="-120"/>
              </a:rPr>
              <a:t>Yeşilay Danışmanlık Merkezi (YEDAM)</a:t>
            </a:r>
            <a:r>
              <a:rPr lang="en-US" sz="1600" dirty="0">
                <a:solidFill>
                  <a:srgbClr val="1C2433"/>
                </a:solidFill>
                <a:latin typeface="Arial" pitchFamily="34" charset="0"/>
                <a:ea typeface="Arial" pitchFamily="34" charset="-122"/>
                <a:cs typeface="Arial" pitchFamily="34" charset="-120"/>
              </a:rPr>
              <a:t> — bağımlılar ve aileleri için ücretsiz destek</a:t>
            </a:r>
            <a:endParaRPr lang="en-US" sz="1600" dirty="0"/>
          </a:p>
        </p:txBody>
      </p:sp>
      <p:sp>
        <p:nvSpPr>
          <p:cNvPr id="9" name="Shape 7"/>
          <p:cNvSpPr/>
          <p:nvPr/>
        </p:nvSpPr>
        <p:spPr>
          <a:xfrm>
            <a:off x="812800" y="3028156"/>
            <a:ext cx="10566400" cy="0"/>
          </a:xfrm>
          <a:prstGeom prst="line">
            <a:avLst/>
          </a:prstGeom>
          <a:noFill/>
          <a:ln w="6350">
            <a:solidFill>
              <a:srgbClr val="C9BFB0"/>
            </a:solidFill>
            <a:prstDash val="solid"/>
          </a:ln>
        </p:spPr>
      </p:sp>
      <p:sp>
        <p:nvSpPr>
          <p:cNvPr id="10" name="Text 8"/>
          <p:cNvSpPr/>
          <p:nvPr/>
        </p:nvSpPr>
        <p:spPr>
          <a:xfrm>
            <a:off x="812800" y="3183731"/>
            <a:ext cx="2354580" cy="416520"/>
          </a:xfrm>
          <a:prstGeom prst="rect">
            <a:avLst/>
          </a:prstGeom>
          <a:noFill/>
          <a:ln/>
        </p:spPr>
        <p:txBody>
          <a:bodyPr wrap="square" lIns="0" tIns="0" rIns="0" bIns="0" rtlCol="0" anchor="t">
            <a:normAutofit/>
          </a:bodyPr>
          <a:lstStyle/>
          <a:p>
            <a:pPr algn="l" indent="0" marL="0">
              <a:lnSpc>
                <a:spcPts val="3080"/>
              </a:lnSpc>
              <a:buNone/>
            </a:pPr>
            <a:r>
              <a:rPr lang="en-US" sz="2800" b="1" dirty="0">
                <a:solidFill>
                  <a:srgbClr val="2F5D8F"/>
                </a:solidFill>
                <a:latin typeface="Georgia" pitchFamily="18" charset="0"/>
                <a:ea typeface="Georgia" pitchFamily="18" charset="-122"/>
                <a:cs typeface="Georgia" pitchFamily="18" charset="-120"/>
              </a:rPr>
              <a:t>AMATEM</a:t>
            </a:r>
            <a:endParaRPr lang="en-US" sz="2800" dirty="0"/>
          </a:p>
        </p:txBody>
      </p:sp>
      <p:sp>
        <p:nvSpPr>
          <p:cNvPr id="11" name="Text 9"/>
          <p:cNvSpPr/>
          <p:nvPr/>
        </p:nvSpPr>
        <p:spPr>
          <a:xfrm>
            <a:off x="3403600" y="3237012"/>
            <a:ext cx="8214868"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C2433"/>
                </a:solidFill>
                <a:latin typeface="Arial" pitchFamily="34" charset="0"/>
                <a:ea typeface="Arial" pitchFamily="34" charset="-122"/>
                <a:cs typeface="Arial" pitchFamily="34" charset="-120"/>
              </a:rPr>
              <a:t>Bağımlılık tedavi merkezleri</a:t>
            </a:r>
            <a:r>
              <a:rPr lang="en-US" sz="1600" dirty="0">
                <a:solidFill>
                  <a:srgbClr val="1C2433"/>
                </a:solidFill>
                <a:latin typeface="Arial" pitchFamily="34" charset="0"/>
                <a:ea typeface="Arial" pitchFamily="34" charset="-122"/>
                <a:cs typeface="Arial" pitchFamily="34" charset="-120"/>
              </a:rPr>
              <a:t> — çocuk ve ergenler için ÇEMATEM</a:t>
            </a:r>
            <a:endParaRPr lang="en-US" sz="1600" dirty="0"/>
          </a:p>
        </p:txBody>
      </p:sp>
      <p:sp>
        <p:nvSpPr>
          <p:cNvPr id="12" name="Shape 10"/>
          <p:cNvSpPr/>
          <p:nvPr/>
        </p:nvSpPr>
        <p:spPr>
          <a:xfrm>
            <a:off x="812800" y="3730427"/>
            <a:ext cx="10566400" cy="0"/>
          </a:xfrm>
          <a:prstGeom prst="line">
            <a:avLst/>
          </a:prstGeom>
          <a:noFill/>
          <a:ln w="6350">
            <a:solidFill>
              <a:srgbClr val="C9BFB0"/>
            </a:solidFill>
            <a:prstDash val="solid"/>
          </a:ln>
        </p:spPr>
      </p:sp>
      <p:sp>
        <p:nvSpPr>
          <p:cNvPr id="13" name="Shape 11"/>
          <p:cNvSpPr/>
          <p:nvPr/>
        </p:nvSpPr>
        <p:spPr>
          <a:xfrm>
            <a:off x="812800" y="4432697"/>
            <a:ext cx="10566400" cy="0"/>
          </a:xfrm>
          <a:prstGeom prst="line">
            <a:avLst/>
          </a:prstGeom>
          <a:noFill/>
          <a:ln w="6350">
            <a:solidFill>
              <a:srgbClr val="C9BFB0"/>
            </a:solidFill>
            <a:prstDash val="solid"/>
          </a:ln>
        </p:spPr>
      </p:sp>
      <p:sp>
        <p:nvSpPr>
          <p:cNvPr id="14" name="Text 12"/>
          <p:cNvSpPr/>
          <p:nvPr/>
        </p:nvSpPr>
        <p:spPr>
          <a:xfrm>
            <a:off x="812800" y="3886002"/>
            <a:ext cx="2354580" cy="416520"/>
          </a:xfrm>
          <a:prstGeom prst="rect">
            <a:avLst/>
          </a:prstGeom>
          <a:noFill/>
          <a:ln/>
        </p:spPr>
        <p:txBody>
          <a:bodyPr wrap="square" lIns="0" tIns="0" rIns="0" bIns="0" rtlCol="0" anchor="t">
            <a:normAutofit/>
          </a:bodyPr>
          <a:lstStyle/>
          <a:p>
            <a:pPr algn="l" indent="0" marL="0">
              <a:lnSpc>
                <a:spcPts val="3080"/>
              </a:lnSpc>
              <a:buNone/>
            </a:pPr>
            <a:r>
              <a:rPr lang="en-US" sz="2800" b="1" dirty="0">
                <a:solidFill>
                  <a:srgbClr val="2F5D8F"/>
                </a:solidFill>
                <a:latin typeface="Georgia" pitchFamily="18" charset="0"/>
                <a:ea typeface="Georgia" pitchFamily="18" charset="-122"/>
                <a:cs typeface="Georgia" pitchFamily="18" charset="-120"/>
              </a:rPr>
              <a:t>112</a:t>
            </a:r>
            <a:endParaRPr lang="en-US" sz="2800" dirty="0"/>
          </a:p>
        </p:txBody>
      </p:sp>
      <p:sp>
        <p:nvSpPr>
          <p:cNvPr id="15" name="Text 13"/>
          <p:cNvSpPr/>
          <p:nvPr/>
        </p:nvSpPr>
        <p:spPr>
          <a:xfrm>
            <a:off x="3403600" y="3939282"/>
            <a:ext cx="8214868"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C2433"/>
                </a:solidFill>
                <a:latin typeface="Arial" pitchFamily="34" charset="0"/>
                <a:ea typeface="Arial" pitchFamily="34" charset="-122"/>
                <a:cs typeface="Arial" pitchFamily="34" charset="-120"/>
              </a:rPr>
              <a:t>Acil durumlar</a:t>
            </a:r>
            <a:r>
              <a:rPr lang="en-US" sz="1600" dirty="0">
                <a:solidFill>
                  <a:srgbClr val="1C2433"/>
                </a:solidFill>
                <a:latin typeface="Arial" pitchFamily="34" charset="0"/>
                <a:ea typeface="Arial" pitchFamily="34" charset="-122"/>
                <a:cs typeface="Arial" pitchFamily="34" charset="-120"/>
              </a:rPr>
              <a:t> — bilinç kaybı, nefes darlığı, göğüs ağrısı</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5233B"/>
        </a:solidFill>
      </p:bgPr>
    </p:bg>
    <p:spTree>
      <p:nvGrpSpPr>
        <p:cNvPr id="1" name=""/>
        <p:cNvGrpSpPr/>
        <p:nvPr/>
      </p:nvGrpSpPr>
      <p:grpSpPr>
        <a:xfrm>
          <a:off x="0" y="0"/>
          <a:ext cx="0" cy="0"/>
          <a:chOff x="0" y="0"/>
          <a:chExt cx="0" cy="0"/>
        </a:xfrm>
      </p:grpSpPr>
      <p:sp>
        <p:nvSpPr>
          <p:cNvPr id="2" name="Shape 0"/>
          <p:cNvSpPr/>
          <p:nvPr/>
        </p:nvSpPr>
        <p:spPr>
          <a:xfrm>
            <a:off x="812800" y="2476500"/>
            <a:ext cx="762000" cy="50800"/>
          </a:xfrm>
          <a:prstGeom prst="roundRect">
            <a:avLst>
              <a:gd name="adj" fmla="val 50000"/>
            </a:avLst>
          </a:prstGeom>
          <a:solidFill>
            <a:srgbClr val="F08A4B"/>
          </a:solidFill>
          <a:ln/>
        </p:spPr>
      </p:sp>
      <p:sp>
        <p:nvSpPr>
          <p:cNvPr id="3" name="Text 1"/>
          <p:cNvSpPr/>
          <p:nvPr>
            <p:ph type="title"/>
          </p:nvPr>
        </p:nvSpPr>
        <p:spPr>
          <a:xfrm>
            <a:off x="812800" y="278130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0" i="0" dirty="0">
                <a:solidFill>
                  <a:srgbClr val="F5F2EC"/>
                </a:solidFill>
                <a:latin typeface="Georgia" pitchFamily="18" charset="0"/>
                <a:ea typeface="Georgia" pitchFamily="18" charset="-122"/>
                <a:cs typeface="Georgia" pitchFamily="18" charset="-120"/>
              </a:rPr>
              <a:t>Teşekkürler</a:t>
            </a:r>
            <a:endParaRPr lang="en-US" sz="6000" dirty="0"/>
          </a:p>
        </p:txBody>
      </p:sp>
      <p:sp>
        <p:nvSpPr>
          <p:cNvPr id="4" name="Text 2"/>
          <p:cNvSpPr/>
          <p:nvPr/>
        </p:nvSpPr>
        <p:spPr>
          <a:xfrm>
            <a:off x="812800" y="3835400"/>
            <a:ext cx="10883392" cy="3683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B8C0CC"/>
                </a:solidFill>
                <a:latin typeface="Arial" pitchFamily="34" charset="0"/>
                <a:ea typeface="Arial" pitchFamily="34" charset="-122"/>
                <a:cs typeface="Arial" pitchFamily="34" charset="-120"/>
              </a:rPr>
              <a:t>Sorularınız?</a:t>
            </a:r>
            <a:endParaRPr lang="en-US" sz="2000" dirty="0"/>
          </a:p>
        </p:txBody>
      </p:sp>
    </p:spTree>
  </p:cSld>
  <p:clrMapOvr>
    <a:masterClrMapping/>
  </p:clrMapOvr>
</p:sld>
</file>

<file path=ppt/theme/theme1.xml><?xml version="1.0" encoding="utf-8"?>
<a:theme xmlns:a="http://schemas.openxmlformats.org/drawingml/2006/main" name="Uyarıcı ve Uyuşturucu Madde Bağımlılığı">
  <a:themeElements>
    <a:clrScheme name="Uyarıcı ve Uyuşturucu Madde Bağımlılığı">
      <a:dk1>
        <a:srgbClr val="1C2433"/>
      </a:dk1>
      <a:lt1>
        <a:srgbClr val="F5F2EC"/>
      </a:lt1>
      <a:dk2>
        <a:srgbClr val="525861"/>
      </a:dk2>
      <a:lt2>
        <a:srgbClr val="DFDDDA"/>
      </a:lt2>
      <a:accent1>
        <a:srgbClr val="B5501A"/>
      </a:accent1>
      <a:accent2>
        <a:srgbClr val="F08A4B"/>
      </a:accent2>
      <a:accent3>
        <a:srgbClr val="2F5D8F"/>
      </a:accent3>
      <a:accent4>
        <a:srgbClr val="555D6B"/>
      </a:accent4>
      <a:accent5>
        <a:srgbClr val="B8C0CC"/>
      </a:accent5>
      <a:accent6>
        <a:srgbClr val="9AA0A6"/>
      </a:accent6>
      <a:hlink>
        <a:srgbClr val="0563C1"/>
      </a:hlink>
      <a:folHlink>
        <a:srgbClr val="954F72"/>
      </a:folHlink>
    </a:clrScheme>
    <a:fontScheme name="Uyarıcı ve Uyuşturucu Madde Bağımlılığı">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Uyarıcı ve Uyuşturucu Madde Bağımlılığı</dc:title>
  <dc:subject/>
  <dc:creator/>
  <cp:lastModifiedBy/>
  <cp:revision>1</cp:revision>
  <dcterms:created xsi:type="dcterms:W3CDTF">2026-10-21T10:38:37Z</dcterms:created>
  <dcterms:modified xsi:type="dcterms:W3CDTF">2026-10-21T10:38:37Z</dcterms:modified>
</cp:coreProperties>
</file>