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87" r:id="rId23"/>
    <p:sldId id="288" r:id="rId24"/>
    <p:sldId id="289" r:id="rId25"/>
    <p:sldId id="290" r:id="rId26"/>
    <p:sldId id="291" r:id="rId27"/>
    <p:sldId id="292" r:id="rId28"/>
    <p:sldId id="293" r:id="rId29"/>
    <p:sldId id="294" r:id="rId30"/>
    <p:sldId id="296" r:id="rId31"/>
    <p:sldId id="297" r:id="rId32"/>
    <p:sldId id="295" r:id="rId33"/>
    <p:sldId id="299" r:id="rId34"/>
    <p:sldId id="298" r:id="rId35"/>
    <p:sldId id="300" r:id="rId36"/>
    <p:sldId id="302" r:id="rId37"/>
    <p:sldId id="303" r:id="rId38"/>
    <p:sldId id="304" r:id="rId39"/>
    <p:sldId id="305" r:id="rId40"/>
    <p:sldId id="278" r:id="rId41"/>
    <p:sldId id="279" r:id="rId42"/>
    <p:sldId id="280" r:id="rId43"/>
    <p:sldId id="281" r:id="rId44"/>
    <p:sldId id="282" r:id="rId45"/>
    <p:sldId id="316" r:id="rId46"/>
    <p:sldId id="317" r:id="rId47"/>
    <p:sldId id="318" r:id="rId48"/>
    <p:sldId id="283" r:id="rId49"/>
    <p:sldId id="284" r:id="rId50"/>
    <p:sldId id="309" r:id="rId51"/>
    <p:sldId id="310" r:id="rId52"/>
    <p:sldId id="314" r:id="rId53"/>
    <p:sldId id="315" r:id="rId54"/>
    <p:sldId id="313" r:id="rId55"/>
    <p:sldId id="365" r:id="rId56"/>
    <p:sldId id="311" r:id="rId57"/>
    <p:sldId id="367" r:id="rId58"/>
    <p:sldId id="285" r:id="rId59"/>
    <p:sldId id="286" r:id="rId60"/>
    <p:sldId id="306" r:id="rId61"/>
    <p:sldId id="307" r:id="rId62"/>
    <p:sldId id="308" r:id="rId63"/>
    <p:sldId id="320" r:id="rId64"/>
    <p:sldId id="366" r:id="rId65"/>
    <p:sldId id="368" r:id="rId66"/>
    <p:sldId id="321" r:id="rId67"/>
    <p:sldId id="322" r:id="rId68"/>
    <p:sldId id="323" r:id="rId69"/>
    <p:sldId id="343" r:id="rId70"/>
    <p:sldId id="324" r:id="rId71"/>
    <p:sldId id="344" r:id="rId72"/>
    <p:sldId id="345" r:id="rId73"/>
    <p:sldId id="346" r:id="rId74"/>
    <p:sldId id="347" r:id="rId75"/>
    <p:sldId id="348" r:id="rId76"/>
    <p:sldId id="349" r:id="rId77"/>
    <p:sldId id="325" r:id="rId78"/>
    <p:sldId id="326" r:id="rId79"/>
    <p:sldId id="327" r:id="rId80"/>
    <p:sldId id="328" r:id="rId81"/>
    <p:sldId id="372" r:id="rId82"/>
    <p:sldId id="373" r:id="rId83"/>
    <p:sldId id="374" r:id="rId84"/>
    <p:sldId id="375" r:id="rId85"/>
    <p:sldId id="376" r:id="rId86"/>
    <p:sldId id="356" r:id="rId87"/>
    <p:sldId id="369" r:id="rId88"/>
    <p:sldId id="329" r:id="rId89"/>
    <p:sldId id="330" r:id="rId90"/>
    <p:sldId id="331" r:id="rId91"/>
    <p:sldId id="332" r:id="rId92"/>
    <p:sldId id="333" r:id="rId93"/>
    <p:sldId id="334" r:id="rId94"/>
    <p:sldId id="363" r:id="rId95"/>
    <p:sldId id="335" r:id="rId96"/>
    <p:sldId id="336" r:id="rId97"/>
    <p:sldId id="337" r:id="rId98"/>
    <p:sldId id="338" r:id="rId99"/>
    <p:sldId id="339" r:id="rId100"/>
    <p:sldId id="340" r:id="rId101"/>
    <p:sldId id="341" r:id="rId102"/>
    <p:sldId id="342" r:id="rId103"/>
    <p:sldId id="377" r:id="rId104"/>
    <p:sldId id="355" r:id="rId105"/>
    <p:sldId id="364" r:id="rId106"/>
    <p:sldId id="358" r:id="rId107"/>
    <p:sldId id="352" r:id="rId108"/>
    <p:sldId id="353" r:id="rId109"/>
    <p:sldId id="357" r:id="rId110"/>
    <p:sldId id="359" r:id="rId111"/>
    <p:sldId id="378" r:id="rId112"/>
    <p:sldId id="360" r:id="rId113"/>
    <p:sldId id="371" r:id="rId114"/>
    <p:sldId id="361" r:id="rId115"/>
    <p:sldId id="362" r:id="rId116"/>
    <p:sldId id="379" r:id="rId117"/>
    <p:sldId id="370" r:id="rId118"/>
  </p:sldIdLst>
  <p:sldSz cx="9144000" cy="6858000" type="screen4x3"/>
  <p:notesSz cx="6669088" cy="9802813"/>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Orta Stil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Orta Stil 1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Koyu Stil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202B0CA-FC54-4496-8BCA-5EF66A818D29}" styleName="Koyu Stil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889250" cy="490538"/>
          </a:xfrm>
          <a:prstGeom prst="rect">
            <a:avLst/>
          </a:prstGeom>
        </p:spPr>
        <p:txBody>
          <a:bodyPr vert="horz" lIns="94115" tIns="47058" rIns="94115" bIns="47058" rtlCol="0"/>
          <a:lstStyle>
            <a:lvl1pPr algn="l">
              <a:defRPr sz="1200">
                <a:latin typeface="Arial" charset="0"/>
              </a:defRPr>
            </a:lvl1pPr>
          </a:lstStyle>
          <a:p>
            <a:pPr>
              <a:defRPr/>
            </a:pPr>
            <a:endParaRPr lang="en-US"/>
          </a:p>
        </p:txBody>
      </p:sp>
      <p:sp>
        <p:nvSpPr>
          <p:cNvPr id="3" name="2 Veri Yer Tutucusu"/>
          <p:cNvSpPr>
            <a:spLocks noGrp="1"/>
          </p:cNvSpPr>
          <p:nvPr>
            <p:ph type="dt" idx="1"/>
          </p:nvPr>
        </p:nvSpPr>
        <p:spPr>
          <a:xfrm>
            <a:off x="3778250" y="0"/>
            <a:ext cx="2889250" cy="490538"/>
          </a:xfrm>
          <a:prstGeom prst="rect">
            <a:avLst/>
          </a:prstGeom>
        </p:spPr>
        <p:txBody>
          <a:bodyPr vert="horz" lIns="94115" tIns="47058" rIns="94115" bIns="47058" rtlCol="0"/>
          <a:lstStyle>
            <a:lvl1pPr algn="r">
              <a:defRPr sz="1200">
                <a:latin typeface="Arial" charset="0"/>
              </a:defRPr>
            </a:lvl1pPr>
          </a:lstStyle>
          <a:p>
            <a:pPr>
              <a:defRPr/>
            </a:pPr>
            <a:fld id="{E7849D20-ECE1-4721-A507-4242F2A2E639}" type="datetimeFigureOut">
              <a:rPr lang="tr-TR"/>
              <a:pPr>
                <a:defRPr/>
              </a:pPr>
              <a:t>1.10.2024</a:t>
            </a:fld>
            <a:endParaRPr lang="en-US" dirty="0"/>
          </a:p>
        </p:txBody>
      </p:sp>
      <p:sp>
        <p:nvSpPr>
          <p:cNvPr id="4" name="3 Slayt Görüntüsü Yer Tutucusu"/>
          <p:cNvSpPr>
            <a:spLocks noGrp="1" noRot="1" noChangeAspect="1"/>
          </p:cNvSpPr>
          <p:nvPr>
            <p:ph type="sldImg" idx="2"/>
          </p:nvPr>
        </p:nvSpPr>
        <p:spPr>
          <a:xfrm>
            <a:off x="885825" y="736600"/>
            <a:ext cx="4897438" cy="3675063"/>
          </a:xfrm>
          <a:prstGeom prst="rect">
            <a:avLst/>
          </a:prstGeom>
          <a:noFill/>
          <a:ln w="12700">
            <a:solidFill>
              <a:prstClr val="black"/>
            </a:solidFill>
          </a:ln>
        </p:spPr>
        <p:txBody>
          <a:bodyPr vert="horz" lIns="94115" tIns="47058" rIns="94115" bIns="47058" rtlCol="0" anchor="ctr"/>
          <a:lstStyle/>
          <a:p>
            <a:pPr lvl="0"/>
            <a:endParaRPr lang="en-US" noProof="0" dirty="0"/>
          </a:p>
        </p:txBody>
      </p:sp>
      <p:sp>
        <p:nvSpPr>
          <p:cNvPr id="5" name="4 Not Yer Tutucusu"/>
          <p:cNvSpPr>
            <a:spLocks noGrp="1"/>
          </p:cNvSpPr>
          <p:nvPr>
            <p:ph type="body" sz="quarter" idx="3"/>
          </p:nvPr>
        </p:nvSpPr>
        <p:spPr>
          <a:xfrm>
            <a:off x="666750" y="4656138"/>
            <a:ext cx="5335588" cy="4411662"/>
          </a:xfrm>
          <a:prstGeom prst="rect">
            <a:avLst/>
          </a:prstGeom>
        </p:spPr>
        <p:txBody>
          <a:bodyPr vert="horz" lIns="94115" tIns="47058" rIns="94115" bIns="47058"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en-US" noProof="0"/>
          </a:p>
        </p:txBody>
      </p:sp>
      <p:sp>
        <p:nvSpPr>
          <p:cNvPr id="6" name="5 Altbilgi Yer Tutucusu"/>
          <p:cNvSpPr>
            <a:spLocks noGrp="1"/>
          </p:cNvSpPr>
          <p:nvPr>
            <p:ph type="ftr" sz="quarter" idx="4"/>
          </p:nvPr>
        </p:nvSpPr>
        <p:spPr>
          <a:xfrm>
            <a:off x="0" y="9310688"/>
            <a:ext cx="2889250" cy="490537"/>
          </a:xfrm>
          <a:prstGeom prst="rect">
            <a:avLst/>
          </a:prstGeom>
        </p:spPr>
        <p:txBody>
          <a:bodyPr vert="horz" lIns="94115" tIns="47058" rIns="94115" bIns="47058" rtlCol="0" anchor="b"/>
          <a:lstStyle>
            <a:lvl1pPr algn="l">
              <a:defRPr sz="1200">
                <a:latin typeface="Arial" charset="0"/>
              </a:defRPr>
            </a:lvl1pPr>
          </a:lstStyle>
          <a:p>
            <a:pPr>
              <a:defRPr/>
            </a:pPr>
            <a:endParaRPr lang="en-US"/>
          </a:p>
        </p:txBody>
      </p:sp>
      <p:sp>
        <p:nvSpPr>
          <p:cNvPr id="7" name="6 Slayt Numarası Yer Tutucusu"/>
          <p:cNvSpPr>
            <a:spLocks noGrp="1"/>
          </p:cNvSpPr>
          <p:nvPr>
            <p:ph type="sldNum" sz="quarter" idx="5"/>
          </p:nvPr>
        </p:nvSpPr>
        <p:spPr>
          <a:xfrm>
            <a:off x="3778250" y="9310688"/>
            <a:ext cx="2889250" cy="490537"/>
          </a:xfrm>
          <a:prstGeom prst="rect">
            <a:avLst/>
          </a:prstGeom>
        </p:spPr>
        <p:txBody>
          <a:bodyPr vert="horz" lIns="94115" tIns="47058" rIns="94115" bIns="47058" rtlCol="0" anchor="b"/>
          <a:lstStyle>
            <a:lvl1pPr algn="r">
              <a:defRPr sz="1200">
                <a:latin typeface="Arial" charset="0"/>
              </a:defRPr>
            </a:lvl1pPr>
          </a:lstStyle>
          <a:p>
            <a:pPr>
              <a:defRPr/>
            </a:pPr>
            <a:fld id="{F5A64F6F-B569-4328-AEE4-3BEFEC5B847C}" type="slidenum">
              <a:rPr lang="en-US"/>
              <a:pPr>
                <a:defRPr/>
              </a:pPr>
              <a:t>‹#›</a:t>
            </a:fld>
            <a:endParaRPr lang="en-US" dirty="0"/>
          </a:p>
        </p:txBody>
      </p:sp>
    </p:spTree>
    <p:extLst>
      <p:ext uri="{BB962C8B-B14F-4D97-AF65-F5344CB8AC3E}">
        <p14:creationId xmlns:p14="http://schemas.microsoft.com/office/powerpoint/2010/main" val="13940270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53251"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4829AAF-52B5-4320-8D01-ADDB113FCEB5}" type="slidenum">
              <a:rPr lang="en-US" smtClean="0"/>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Başlık 13"/>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Alt Başlık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Veri Yer Tutucusu 6"/>
          <p:cNvSpPr>
            <a:spLocks noGrp="1"/>
          </p:cNvSpPr>
          <p:nvPr>
            <p:ph type="dt" sz="half" idx="10"/>
          </p:nvPr>
        </p:nvSpPr>
        <p:spPr/>
        <p:txBody>
          <a:bodyPr/>
          <a:lstStyle/>
          <a:p>
            <a:pPr>
              <a:defRPr/>
            </a:pPr>
            <a:fld id="{BFD3A7F9-ED7E-4B54-A76E-8D93AD2D923F}" type="datetime1">
              <a:rPr lang="tr-TR" smtClean="0"/>
              <a:pPr>
                <a:defRPr/>
              </a:pPr>
              <a:t>1.10.2024</a:t>
            </a:fld>
            <a:endParaRPr lang="tr-TR" dirty="0"/>
          </a:p>
        </p:txBody>
      </p:sp>
      <p:sp>
        <p:nvSpPr>
          <p:cNvPr id="20" name="Altbilgi Yer Tutucusu 19"/>
          <p:cNvSpPr>
            <a:spLocks noGrp="1"/>
          </p:cNvSpPr>
          <p:nvPr>
            <p:ph type="ftr" sz="quarter" idx="11"/>
          </p:nvPr>
        </p:nvSpPr>
        <p:spPr/>
        <p:txBody>
          <a:bodyPr/>
          <a:lstStyle/>
          <a:p>
            <a:pPr>
              <a:defRPr/>
            </a:pPr>
            <a:r>
              <a:rPr lang="tr-TR" smtClean="0"/>
              <a:t>Dr. Ertuğrul Çolak</a:t>
            </a:r>
            <a:endParaRPr lang="tr-TR"/>
          </a:p>
        </p:txBody>
      </p:sp>
      <p:sp>
        <p:nvSpPr>
          <p:cNvPr id="10" name="Slayt Numarası Yer Tutucusu 9"/>
          <p:cNvSpPr>
            <a:spLocks noGrp="1"/>
          </p:cNvSpPr>
          <p:nvPr>
            <p:ph type="sldNum" sz="quarter" idx="12"/>
          </p:nvPr>
        </p:nvSpPr>
        <p:spPr/>
        <p:txBody>
          <a:bodyPr/>
          <a:lstStyle/>
          <a:p>
            <a:pPr>
              <a:defRPr/>
            </a:pPr>
            <a:fld id="{534B66EA-0CC6-4F65-BA1E-57960F8A954C}" type="slidenum">
              <a:rPr lang="tr-TR" smtClean="0"/>
              <a:pPr>
                <a:defRPr/>
              </a:pPr>
              <a:t>‹#›</a:t>
            </a:fld>
            <a:endParaRPr lang="tr-TR"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pPr>
              <a:defRPr/>
            </a:pPr>
            <a:fld id="{A7220963-4358-485C-A0FF-718D37DF9297}" type="datetime1">
              <a:rPr lang="tr-TR" smtClean="0"/>
              <a:pPr>
                <a:defRPr/>
              </a:pPr>
              <a:t>1.10.2024</a:t>
            </a:fld>
            <a:endParaRPr lang="tr-TR" dirty="0"/>
          </a:p>
        </p:txBody>
      </p:sp>
      <p:sp>
        <p:nvSpPr>
          <p:cNvPr id="5" name="Altbilgi Yer Tutucusu 4"/>
          <p:cNvSpPr>
            <a:spLocks noGrp="1"/>
          </p:cNvSpPr>
          <p:nvPr>
            <p:ph type="ftr" sz="quarter" idx="11"/>
          </p:nvPr>
        </p:nvSpPr>
        <p:spPr/>
        <p:txBody>
          <a:bodyPr/>
          <a:lstStyle/>
          <a:p>
            <a:pPr>
              <a:defRPr/>
            </a:pPr>
            <a:r>
              <a:rPr lang="tr-TR" smtClean="0"/>
              <a:t>Dr. Ertuğrul Çolak</a:t>
            </a:r>
            <a:endParaRPr lang="tr-TR"/>
          </a:p>
        </p:txBody>
      </p:sp>
      <p:sp>
        <p:nvSpPr>
          <p:cNvPr id="6" name="Slayt Numarası Yer Tutucusu 5"/>
          <p:cNvSpPr>
            <a:spLocks noGrp="1"/>
          </p:cNvSpPr>
          <p:nvPr>
            <p:ph type="sldNum" sz="quarter" idx="12"/>
          </p:nvPr>
        </p:nvSpPr>
        <p:spPr/>
        <p:txBody>
          <a:bodyPr/>
          <a:lstStyle/>
          <a:p>
            <a:pPr>
              <a:defRPr/>
            </a:pPr>
            <a:fld id="{EC5D0417-04B0-481A-9090-7057C5D5C72B}" type="slidenum">
              <a:rPr lang="tr-TR" smtClean="0"/>
              <a:pPr>
                <a:defRPr/>
              </a:pPr>
              <a:t>‹#›</a:t>
            </a:fld>
            <a:endParaRPr lang="tr-TR" dirty="0"/>
          </a:p>
        </p:txBody>
      </p:sp>
    </p:spTree>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Başlık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pPr>
              <a:defRPr/>
            </a:pPr>
            <a:fld id="{9A435393-2949-462E-AC9B-36A3C10FCE74}" type="datetime1">
              <a:rPr lang="tr-TR" smtClean="0"/>
              <a:pPr>
                <a:defRPr/>
              </a:pPr>
              <a:t>1.10.2024</a:t>
            </a:fld>
            <a:endParaRPr lang="tr-TR" dirty="0"/>
          </a:p>
        </p:txBody>
      </p:sp>
      <p:sp>
        <p:nvSpPr>
          <p:cNvPr id="5" name="Altbilgi Yer Tutucusu 4"/>
          <p:cNvSpPr>
            <a:spLocks noGrp="1"/>
          </p:cNvSpPr>
          <p:nvPr>
            <p:ph type="ftr" sz="quarter" idx="11"/>
          </p:nvPr>
        </p:nvSpPr>
        <p:spPr/>
        <p:txBody>
          <a:bodyPr/>
          <a:lstStyle/>
          <a:p>
            <a:pPr>
              <a:defRPr/>
            </a:pPr>
            <a:r>
              <a:rPr lang="tr-TR" smtClean="0"/>
              <a:t>Dr. Ertuğrul Çolak</a:t>
            </a:r>
            <a:endParaRPr lang="tr-TR"/>
          </a:p>
        </p:txBody>
      </p:sp>
      <p:sp>
        <p:nvSpPr>
          <p:cNvPr id="6" name="Slayt Numarası Yer Tutucusu 5"/>
          <p:cNvSpPr>
            <a:spLocks noGrp="1"/>
          </p:cNvSpPr>
          <p:nvPr>
            <p:ph type="sldNum" sz="quarter" idx="12"/>
          </p:nvPr>
        </p:nvSpPr>
        <p:spPr/>
        <p:txBody>
          <a:bodyPr/>
          <a:lstStyle/>
          <a:p>
            <a:pPr>
              <a:defRPr/>
            </a:pPr>
            <a:fld id="{D551F7FE-55D4-4DC6-B272-C9448B2A1335}" type="slidenum">
              <a:rPr lang="tr-TR" smtClean="0"/>
              <a:pPr>
                <a:defRPr/>
              </a:pPr>
              <a:t>‹#›</a:t>
            </a:fld>
            <a:endParaRPr lang="tr-TR" dirty="0"/>
          </a:p>
        </p:txBody>
      </p:sp>
      <p:sp>
        <p:nvSpPr>
          <p:cNvPr id="10" name="Dikdörtgen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pPr>
              <a:defRPr/>
            </a:pPr>
            <a:fld id="{64B77F37-B3E1-4AD0-9975-F1A1D67684E0}" type="datetime1">
              <a:rPr lang="tr-TR" smtClean="0"/>
              <a:pPr>
                <a:defRPr/>
              </a:pPr>
              <a:t>1.10.2024</a:t>
            </a:fld>
            <a:endParaRPr lang="tr-TR" dirty="0"/>
          </a:p>
        </p:txBody>
      </p:sp>
      <p:sp>
        <p:nvSpPr>
          <p:cNvPr id="6" name="Altbilgi Yer Tutucusu 5"/>
          <p:cNvSpPr>
            <a:spLocks noGrp="1"/>
          </p:cNvSpPr>
          <p:nvPr>
            <p:ph type="ftr" sz="quarter" idx="11"/>
          </p:nvPr>
        </p:nvSpPr>
        <p:spPr/>
        <p:txBody>
          <a:bodyPr/>
          <a:lstStyle/>
          <a:p>
            <a:pPr>
              <a:defRPr/>
            </a:pPr>
            <a:r>
              <a:rPr lang="tr-TR" smtClean="0"/>
              <a:t>Dr. Ertuğrul Çolak</a:t>
            </a:r>
            <a:endParaRPr lang="tr-TR"/>
          </a:p>
        </p:txBody>
      </p:sp>
      <p:sp>
        <p:nvSpPr>
          <p:cNvPr id="7" name="Slayt Numarası Yer Tutucusu 6"/>
          <p:cNvSpPr>
            <a:spLocks noGrp="1"/>
          </p:cNvSpPr>
          <p:nvPr>
            <p:ph type="sldNum" sz="quarter" idx="12"/>
          </p:nvPr>
        </p:nvSpPr>
        <p:spPr/>
        <p:txBody>
          <a:bodyPr/>
          <a:lstStyle/>
          <a:p>
            <a:pPr>
              <a:defRPr/>
            </a:pPr>
            <a:fld id="{FA187699-1490-4184-91D7-EE285D7CD179}" type="slidenum">
              <a:rPr lang="tr-TR" smtClean="0"/>
              <a:pPr>
                <a:defRPr/>
              </a:pPr>
              <a:t>‹#›</a:t>
            </a:fld>
            <a:endParaRPr lang="tr-TR" dirty="0"/>
          </a:p>
        </p:txBody>
      </p:sp>
    </p:spTree>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p>
            <a:pPr>
              <a:defRPr/>
            </a:pPr>
            <a:fld id="{BC1DCDA3-C7D1-42A8-A3F5-B620EFFE7C4E}" type="datetime1">
              <a:rPr lang="tr-TR" smtClean="0"/>
              <a:pPr>
                <a:defRPr/>
              </a:pPr>
              <a:t>1.10.2024</a:t>
            </a:fld>
            <a:endParaRPr lang="tr-TR" dirty="0"/>
          </a:p>
        </p:txBody>
      </p:sp>
      <p:sp>
        <p:nvSpPr>
          <p:cNvPr id="8" name="Altbilgi Yer Tutucusu 7"/>
          <p:cNvSpPr>
            <a:spLocks noGrp="1"/>
          </p:cNvSpPr>
          <p:nvPr>
            <p:ph type="ftr" sz="quarter" idx="11"/>
          </p:nvPr>
        </p:nvSpPr>
        <p:spPr/>
        <p:txBody>
          <a:bodyPr/>
          <a:lstStyle/>
          <a:p>
            <a:pPr>
              <a:defRPr/>
            </a:pPr>
            <a:r>
              <a:rPr lang="tr-TR" smtClean="0"/>
              <a:t>Dr. Ertuğrul Çolak</a:t>
            </a:r>
            <a:endParaRPr lang="tr-TR"/>
          </a:p>
        </p:txBody>
      </p:sp>
      <p:sp>
        <p:nvSpPr>
          <p:cNvPr id="9" name="Slayt Numarası Yer Tutucusu 8"/>
          <p:cNvSpPr>
            <a:spLocks noGrp="1"/>
          </p:cNvSpPr>
          <p:nvPr>
            <p:ph type="sldNum" sz="quarter" idx="12"/>
          </p:nvPr>
        </p:nvSpPr>
        <p:spPr/>
        <p:txBody>
          <a:bodyPr/>
          <a:lstStyle/>
          <a:p>
            <a:pPr>
              <a:defRPr/>
            </a:pPr>
            <a:fld id="{9C6DBD6B-9079-4C8F-BB56-5E615018C4DC}" type="slidenum">
              <a:rPr lang="tr-TR" smtClean="0"/>
              <a:pPr>
                <a:defRPr/>
              </a:pPr>
              <a:t>‹#›</a:t>
            </a:fld>
            <a:endParaRPr lang="tr-TR" dirty="0"/>
          </a:p>
        </p:txBody>
      </p:sp>
    </p:spTree>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320"/>
            <a:ext cx="7498080" cy="1143000"/>
          </a:xfrm>
        </p:spPr>
        <p:txBody>
          <a:bodyPr anchor="ct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pPr>
              <a:defRPr/>
            </a:pPr>
            <a:fld id="{CAD14633-FABD-4F8D-BE62-21CF78291C13}" type="datetime1">
              <a:rPr lang="tr-TR" smtClean="0"/>
              <a:pPr>
                <a:defRPr/>
              </a:pPr>
              <a:t>1.10.2024</a:t>
            </a:fld>
            <a:endParaRPr lang="tr-TR" dirty="0"/>
          </a:p>
        </p:txBody>
      </p:sp>
      <p:sp>
        <p:nvSpPr>
          <p:cNvPr id="4" name="Altbilgi Yer Tutucusu 3"/>
          <p:cNvSpPr>
            <a:spLocks noGrp="1"/>
          </p:cNvSpPr>
          <p:nvPr>
            <p:ph type="ftr" sz="quarter" idx="11"/>
          </p:nvPr>
        </p:nvSpPr>
        <p:spPr/>
        <p:txBody>
          <a:bodyPr/>
          <a:lstStyle/>
          <a:p>
            <a:pPr>
              <a:defRPr/>
            </a:pPr>
            <a:r>
              <a:rPr lang="tr-TR" smtClean="0"/>
              <a:t>Dr. Ertuğrul Çolak</a:t>
            </a:r>
            <a:endParaRPr lang="tr-TR"/>
          </a:p>
        </p:txBody>
      </p:sp>
      <p:sp>
        <p:nvSpPr>
          <p:cNvPr id="5" name="Slayt Numarası Yer Tutucusu 4"/>
          <p:cNvSpPr>
            <a:spLocks noGrp="1"/>
          </p:cNvSpPr>
          <p:nvPr>
            <p:ph type="sldNum" sz="quarter" idx="12"/>
          </p:nvPr>
        </p:nvSpPr>
        <p:spPr/>
        <p:txBody>
          <a:bodyPr/>
          <a:lstStyle/>
          <a:p>
            <a:pPr>
              <a:defRPr/>
            </a:pPr>
            <a:fld id="{B81929F6-EE36-493D-ABAA-73F2DC6C0C6E}" type="slidenum">
              <a:rPr lang="tr-TR" smtClean="0"/>
              <a:pPr>
                <a:defRPr/>
              </a:pPr>
              <a:t>‹#›</a:t>
            </a:fld>
            <a:endParaRPr lang="tr-TR" dirty="0"/>
          </a:p>
        </p:txBody>
      </p:sp>
    </p:spTree>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Dikdörtgen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Veri Yer Tutucusu 1"/>
          <p:cNvSpPr>
            <a:spLocks noGrp="1"/>
          </p:cNvSpPr>
          <p:nvPr>
            <p:ph type="dt" sz="half" idx="10"/>
          </p:nvPr>
        </p:nvSpPr>
        <p:spPr/>
        <p:txBody>
          <a:bodyPr/>
          <a:lstStyle/>
          <a:p>
            <a:pPr>
              <a:defRPr/>
            </a:pPr>
            <a:fld id="{E317FA3C-F44C-4541-A3C7-8456FCF16264}" type="datetime1">
              <a:rPr lang="tr-TR" smtClean="0"/>
              <a:pPr>
                <a:defRPr/>
              </a:pPr>
              <a:t>1.10.2024</a:t>
            </a:fld>
            <a:endParaRPr lang="tr-TR" dirty="0"/>
          </a:p>
        </p:txBody>
      </p:sp>
      <p:sp>
        <p:nvSpPr>
          <p:cNvPr id="3" name="Altbilgi Yer Tutucusu 2"/>
          <p:cNvSpPr>
            <a:spLocks noGrp="1"/>
          </p:cNvSpPr>
          <p:nvPr>
            <p:ph type="ftr" sz="quarter" idx="11"/>
          </p:nvPr>
        </p:nvSpPr>
        <p:spPr/>
        <p:txBody>
          <a:bodyPr/>
          <a:lstStyle/>
          <a:p>
            <a:pPr>
              <a:defRPr/>
            </a:pPr>
            <a:r>
              <a:rPr lang="tr-TR" smtClean="0"/>
              <a:t>Dr. Ertuğrul Çolak</a:t>
            </a:r>
            <a:endParaRPr lang="tr-TR"/>
          </a:p>
        </p:txBody>
      </p:sp>
      <p:sp>
        <p:nvSpPr>
          <p:cNvPr id="4" name="Slayt Numarası Yer Tutucusu 3"/>
          <p:cNvSpPr>
            <a:spLocks noGrp="1"/>
          </p:cNvSpPr>
          <p:nvPr>
            <p:ph type="sldNum" sz="quarter" idx="12"/>
          </p:nvPr>
        </p:nvSpPr>
        <p:spPr/>
        <p:txBody>
          <a:bodyPr/>
          <a:lstStyle/>
          <a:p>
            <a:pPr>
              <a:defRPr/>
            </a:pPr>
            <a:fld id="{08B84F33-B26D-40D6-96D0-A5107DF0FE95}" type="slidenum">
              <a:rPr lang="tr-TR" smtClean="0"/>
              <a:pPr>
                <a:defRPr/>
              </a:pPr>
              <a:t>‹#›</a:t>
            </a:fld>
            <a:endParaRPr lang="tr-TR" dirty="0"/>
          </a:p>
        </p:txBody>
      </p:sp>
      <p:sp>
        <p:nvSpPr>
          <p:cNvPr id="6" name="Dikdörtgen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pPr>
              <a:defRPr/>
            </a:pPr>
            <a:fld id="{F9A52BA1-B70A-472D-9F4F-121E6B8987C5}" type="datetime1">
              <a:rPr lang="tr-TR" smtClean="0"/>
              <a:pPr>
                <a:defRPr/>
              </a:pPr>
              <a:t>1.10.2024</a:t>
            </a:fld>
            <a:endParaRPr lang="tr-TR" dirty="0"/>
          </a:p>
        </p:txBody>
      </p:sp>
      <p:sp>
        <p:nvSpPr>
          <p:cNvPr id="6" name="Altbilgi Yer Tutucusu 5"/>
          <p:cNvSpPr>
            <a:spLocks noGrp="1"/>
          </p:cNvSpPr>
          <p:nvPr>
            <p:ph type="ftr" sz="quarter" idx="11"/>
          </p:nvPr>
        </p:nvSpPr>
        <p:spPr/>
        <p:txBody>
          <a:bodyPr/>
          <a:lstStyle/>
          <a:p>
            <a:pPr>
              <a:defRPr/>
            </a:pPr>
            <a:r>
              <a:rPr lang="tr-TR" smtClean="0"/>
              <a:t>Dr. Ertuğrul Çolak</a:t>
            </a:r>
            <a:endParaRPr lang="tr-TR"/>
          </a:p>
        </p:txBody>
      </p:sp>
      <p:sp>
        <p:nvSpPr>
          <p:cNvPr id="7" name="Slayt Numarası Yer Tutucusu 6"/>
          <p:cNvSpPr>
            <a:spLocks noGrp="1"/>
          </p:cNvSpPr>
          <p:nvPr>
            <p:ph type="sldNum" sz="quarter" idx="12"/>
          </p:nvPr>
        </p:nvSpPr>
        <p:spPr/>
        <p:txBody>
          <a:bodyPr/>
          <a:lstStyle/>
          <a:p>
            <a:pPr>
              <a:defRPr/>
            </a:pPr>
            <a:fld id="{8D216C09-940B-418B-BA00-E73C4A7B3CD2}" type="slidenum">
              <a:rPr lang="tr-TR" smtClean="0"/>
              <a:pPr>
                <a:defRPr/>
              </a:pPr>
              <a:t>‹#›</a:t>
            </a:fld>
            <a:endParaRPr lang="tr-TR" dirty="0"/>
          </a:p>
        </p:txBody>
      </p:sp>
    </p:spTree>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pPr>
              <a:defRPr/>
            </a:pPr>
            <a:fld id="{468D8C3A-7410-445E-8CD9-57D16AE0216B}" type="datetime1">
              <a:rPr lang="tr-TR" smtClean="0"/>
              <a:pPr>
                <a:defRPr/>
              </a:pPr>
              <a:t>1.10.2024</a:t>
            </a:fld>
            <a:endParaRPr lang="tr-TR" dirty="0"/>
          </a:p>
        </p:txBody>
      </p:sp>
      <p:sp>
        <p:nvSpPr>
          <p:cNvPr id="6" name="Altbilgi Yer Tutucusu 5"/>
          <p:cNvSpPr>
            <a:spLocks noGrp="1"/>
          </p:cNvSpPr>
          <p:nvPr>
            <p:ph type="ftr" sz="quarter" idx="11"/>
          </p:nvPr>
        </p:nvSpPr>
        <p:spPr/>
        <p:txBody>
          <a:bodyPr/>
          <a:lstStyle/>
          <a:p>
            <a:pPr>
              <a:defRPr/>
            </a:pPr>
            <a:r>
              <a:rPr lang="tr-TR" smtClean="0"/>
              <a:t>Dr. Ertuğrul Çolak</a:t>
            </a:r>
            <a:endParaRPr lang="tr-TR"/>
          </a:p>
        </p:txBody>
      </p:sp>
      <p:sp>
        <p:nvSpPr>
          <p:cNvPr id="7" name="Slayt Numarası Yer Tutucusu 6"/>
          <p:cNvSpPr>
            <a:spLocks noGrp="1"/>
          </p:cNvSpPr>
          <p:nvPr>
            <p:ph type="sldNum" sz="quarter" idx="12"/>
          </p:nvPr>
        </p:nvSpPr>
        <p:spPr/>
        <p:txBody>
          <a:bodyPr/>
          <a:lstStyle/>
          <a:p>
            <a:pPr>
              <a:defRPr/>
            </a:pPr>
            <a:fld id="{8070FD40-A8DF-463D-87F5-DF436806DF31}" type="slidenum">
              <a:rPr lang="tr-TR" smtClean="0"/>
              <a:pPr>
                <a:defRPr/>
              </a:pPr>
              <a:t>‹#›</a:t>
            </a:fld>
            <a:endParaRPr lang="tr-TR" dirty="0"/>
          </a:p>
        </p:txBody>
      </p:sp>
      <p:sp>
        <p:nvSpPr>
          <p:cNvPr id="8" name="Dikdörtgen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Resim Yer Tutucusu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Akış Çizelgesi: İşlem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Akış Çizelgesi: İşlem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Metin Yer Tutucusu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pPr>
              <a:defRPr/>
            </a:pPr>
            <a:fld id="{2C678161-3AA2-4DF2-98C3-0DF0B75586B7}" type="datetime1">
              <a:rPr lang="tr-TR" smtClean="0"/>
              <a:pPr>
                <a:defRPr/>
              </a:pPr>
              <a:t>1.10.2024</a:t>
            </a:fld>
            <a:endParaRPr lang="tr-TR" dirty="0"/>
          </a:p>
        </p:txBody>
      </p:sp>
      <p:sp>
        <p:nvSpPr>
          <p:cNvPr id="5" name="Altbilgi Yer Tutucusu 4"/>
          <p:cNvSpPr>
            <a:spLocks noGrp="1"/>
          </p:cNvSpPr>
          <p:nvPr>
            <p:ph type="ftr" sz="quarter" idx="11"/>
          </p:nvPr>
        </p:nvSpPr>
        <p:spPr/>
        <p:txBody>
          <a:bodyPr/>
          <a:lstStyle/>
          <a:p>
            <a:pPr>
              <a:defRPr/>
            </a:pPr>
            <a:r>
              <a:rPr lang="tr-TR" smtClean="0"/>
              <a:t>Dr. Ertuğrul Çolak</a:t>
            </a:r>
            <a:endParaRPr lang="tr-TR"/>
          </a:p>
        </p:txBody>
      </p:sp>
      <p:sp>
        <p:nvSpPr>
          <p:cNvPr id="6" name="Slayt Numarası Yer Tutucusu 5"/>
          <p:cNvSpPr>
            <a:spLocks noGrp="1"/>
          </p:cNvSpPr>
          <p:nvPr>
            <p:ph type="sldNum" sz="quarter" idx="12"/>
          </p:nvPr>
        </p:nvSpPr>
        <p:spPr/>
        <p:txBody>
          <a:bodyPr/>
          <a:lstStyle/>
          <a:p>
            <a:pPr>
              <a:defRPr/>
            </a:pPr>
            <a:fld id="{13982E50-51D1-4A0C-801D-4CAEF42374ED}" type="slidenum">
              <a:rPr lang="tr-TR" smtClean="0"/>
              <a:pPr>
                <a:defRPr/>
              </a:pPr>
              <a:t>‹#›</a:t>
            </a:fld>
            <a:endParaRPr lang="tr-TR" dirty="0"/>
          </a:p>
        </p:txBody>
      </p:sp>
    </p:spTree>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58000" y="274639"/>
            <a:ext cx="18288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11430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pPr>
              <a:defRPr/>
            </a:pPr>
            <a:fld id="{960E76C6-537D-4476-BB1C-61295543E07B}" type="datetime1">
              <a:rPr lang="tr-TR" smtClean="0"/>
              <a:pPr>
                <a:defRPr/>
              </a:pPr>
              <a:t>1.10.2024</a:t>
            </a:fld>
            <a:endParaRPr lang="tr-TR" dirty="0"/>
          </a:p>
        </p:txBody>
      </p:sp>
      <p:sp>
        <p:nvSpPr>
          <p:cNvPr id="5" name="Altbilgi Yer Tutucusu 4"/>
          <p:cNvSpPr>
            <a:spLocks noGrp="1"/>
          </p:cNvSpPr>
          <p:nvPr>
            <p:ph type="ftr" sz="quarter" idx="11"/>
          </p:nvPr>
        </p:nvSpPr>
        <p:spPr/>
        <p:txBody>
          <a:bodyPr/>
          <a:lstStyle/>
          <a:p>
            <a:pPr>
              <a:defRPr/>
            </a:pPr>
            <a:r>
              <a:rPr lang="tr-TR" smtClean="0"/>
              <a:t>Dr. Ertuğrul Çolak</a:t>
            </a:r>
            <a:endParaRPr lang="tr-TR"/>
          </a:p>
        </p:txBody>
      </p:sp>
      <p:sp>
        <p:nvSpPr>
          <p:cNvPr id="6" name="Slayt Numarası Yer Tutucusu 5"/>
          <p:cNvSpPr>
            <a:spLocks noGrp="1"/>
          </p:cNvSpPr>
          <p:nvPr>
            <p:ph type="sldNum" sz="quarter" idx="12"/>
          </p:nvPr>
        </p:nvSpPr>
        <p:spPr/>
        <p:txBody>
          <a:bodyPr/>
          <a:lstStyle/>
          <a:p>
            <a:pPr>
              <a:defRPr/>
            </a:pPr>
            <a:fld id="{8C4C9B64-1AC9-499F-BF96-F658AED25565}" type="slidenum">
              <a:rPr lang="tr-TR" smtClean="0"/>
              <a:pPr>
                <a:defRPr/>
              </a:pPr>
              <a:t>‹#›</a:t>
            </a:fld>
            <a:endParaRPr lang="tr-TR" dirty="0"/>
          </a:p>
        </p:txBody>
      </p:sp>
    </p:spTree>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as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Halka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Başlık Yer Tutucusu 4"/>
          <p:cNvSpPr>
            <a:spLocks noGrp="1"/>
          </p:cNvSpPr>
          <p:nvPr>
            <p:ph type="title"/>
          </p:nvPr>
        </p:nvSpPr>
        <p:spPr>
          <a:xfrm>
            <a:off x="1435608" y="274638"/>
            <a:ext cx="7498080" cy="1143000"/>
          </a:xfrm>
          <a:prstGeom prst="rect">
            <a:avLst/>
          </a:prstGeom>
        </p:spPr>
        <p:txBody>
          <a:bodyPr anchor="ctr">
            <a:normAutofit/>
          </a:bodyPr>
          <a:lstStyle/>
          <a:p>
            <a:r>
              <a:rPr kumimoji="0" lang="tr-TR" smtClean="0"/>
              <a:t>Asıl başlık stili için tıklatın</a:t>
            </a:r>
            <a:endParaRPr kumimoji="0" lang="en-US"/>
          </a:p>
        </p:txBody>
      </p:sp>
      <p:sp>
        <p:nvSpPr>
          <p:cNvPr id="9" name="Metin Yer Tutucusu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Veri Yer Tutucusu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92FCB88C-2158-4B7E-B124-992B6664EC48}" type="datetime1">
              <a:rPr lang="tr-TR" smtClean="0"/>
              <a:pPr>
                <a:defRPr/>
              </a:pPr>
              <a:t>1.10.2024</a:t>
            </a:fld>
            <a:endParaRPr lang="tr-TR" dirty="0"/>
          </a:p>
        </p:txBody>
      </p:sp>
      <p:sp>
        <p:nvSpPr>
          <p:cNvPr id="10" name="Altbilgi Yer Tutucusu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r>
              <a:rPr lang="tr-TR" smtClean="0"/>
              <a:t>Dr. Ertuğrul Çolak</a:t>
            </a:r>
            <a:endParaRPr lang="tr-TR"/>
          </a:p>
        </p:txBody>
      </p:sp>
      <p:sp>
        <p:nvSpPr>
          <p:cNvPr id="22" name="Slayt Numarası Yer Tutucus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3BC41B51-1BC9-422E-90B9-6A92E30E142F}" type="slidenum">
              <a:rPr lang="tr-TR" smtClean="0"/>
              <a:pPr>
                <a:defRPr/>
              </a:pPr>
              <a:t>‹#›</a:t>
            </a:fld>
            <a:endParaRPr lang="tr-TR" dirty="0"/>
          </a:p>
        </p:txBody>
      </p:sp>
      <p:sp>
        <p:nvSpPr>
          <p:cNvPr id="15" name="Dikdörtgen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push dir="u"/>
  </p:transition>
  <p:timing>
    <p:tnLst>
      <p:par>
        <p:cTn id="1" dur="indefinite" restart="never" nodeType="tmRoot"/>
      </p:par>
    </p:tnLst>
  </p:timing>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22.wmf"/><Relationship Id="rId5" Type="http://schemas.openxmlformats.org/officeDocument/2006/relationships/oleObject" Target="../embeddings/oleObject3.bin"/><Relationship Id="rId4" Type="http://schemas.openxmlformats.org/officeDocument/2006/relationships/image" Target="../media/image21.wmf"/></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7.png"/><Relationship Id="rId4" Type="http://schemas.openxmlformats.org/officeDocument/2006/relationships/image" Target="../media/image46.wmf"/></Relationships>
</file>

<file path=ppt/slides/_rels/slide8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0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Metin kutusu"/>
          <p:cNvSpPr txBox="1"/>
          <p:nvPr/>
        </p:nvSpPr>
        <p:spPr>
          <a:xfrm>
            <a:off x="1403648" y="2852936"/>
            <a:ext cx="7272808" cy="1323439"/>
          </a:xfrm>
          <a:prstGeom prst="rect">
            <a:avLst/>
          </a:prstGeom>
          <a:noFill/>
        </p:spPr>
        <p:txBody>
          <a:bodyPr wrap="square">
            <a:spAutoFit/>
          </a:bodyPr>
          <a:lstStyle/>
          <a:p>
            <a:pPr algn="r">
              <a:defRPr/>
            </a:pPr>
            <a:r>
              <a:rPr lang="tr-TR" sz="8000" b="1" dirty="0" smtClean="0">
                <a:solidFill>
                  <a:schemeClr val="bg2">
                    <a:lumMod val="50000"/>
                  </a:schemeClr>
                </a:solidFill>
                <a:effectLst>
                  <a:outerShdw blurRad="38100" dist="38100" dir="2700000" algn="tl">
                    <a:srgbClr val="000000">
                      <a:alpha val="43137"/>
                    </a:srgbClr>
                  </a:outerShdw>
                </a:effectLst>
                <a:latin typeface="Cambria Math" pitchFamily="18" charset="0"/>
                <a:ea typeface="Cambria Math" pitchFamily="18" charset="0"/>
              </a:rPr>
              <a:t>A</a:t>
            </a:r>
            <a:r>
              <a:rPr lang="tr-TR" sz="6000" b="1" dirty="0" smtClean="0">
                <a:solidFill>
                  <a:schemeClr val="bg2">
                    <a:lumMod val="50000"/>
                  </a:schemeClr>
                </a:solidFill>
                <a:effectLst>
                  <a:outerShdw blurRad="38100" dist="38100" dir="2700000" algn="tl">
                    <a:srgbClr val="000000">
                      <a:alpha val="43137"/>
                    </a:srgbClr>
                  </a:outerShdw>
                </a:effectLst>
                <a:latin typeface="Cambria Math" pitchFamily="18" charset="0"/>
                <a:ea typeface="Cambria Math" pitchFamily="18" charset="0"/>
              </a:rPr>
              <a:t>nalitik İstatistikler</a:t>
            </a:r>
            <a:endParaRPr lang="en-US" sz="6000" b="1" dirty="0">
              <a:solidFill>
                <a:schemeClr val="bg2">
                  <a:lumMod val="50000"/>
                </a:schemeClr>
              </a:solidFill>
              <a:effectLst>
                <a:outerShdw blurRad="38100" dist="38100" dir="2700000" algn="tl">
                  <a:srgbClr val="000000">
                    <a:alpha val="43137"/>
                  </a:srgbClr>
                </a:outerShdw>
              </a:effectLst>
              <a:latin typeface="Cambria Math" pitchFamily="18" charset="0"/>
              <a:ea typeface="Cambria Math" pitchFamily="18" charset="0"/>
            </a:endParaRPr>
          </a:p>
        </p:txBody>
      </p:sp>
      <p:sp>
        <p:nvSpPr>
          <p:cNvPr id="7" name="Rectangle 2"/>
          <p:cNvSpPr>
            <a:spLocks noChangeArrowheads="1"/>
          </p:cNvSpPr>
          <p:nvPr/>
        </p:nvSpPr>
        <p:spPr bwMode="auto">
          <a:xfrm>
            <a:off x="187325" y="105568"/>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defRPr/>
            </a:pPr>
            <a:endParaRPr lang="tr-TR">
              <a:solidFill>
                <a:schemeClr val="accent2">
                  <a:lumMod val="50000"/>
                </a:schemeClr>
              </a:solidFill>
            </a:endParaRPr>
          </a:p>
        </p:txBody>
      </p:sp>
      <p:sp>
        <p:nvSpPr>
          <p:cNvPr id="8" name="Rectangle 4"/>
          <p:cNvSpPr>
            <a:spLocks noChangeArrowheads="1"/>
          </p:cNvSpPr>
          <p:nvPr/>
        </p:nvSpPr>
        <p:spPr bwMode="auto">
          <a:xfrm>
            <a:off x="187325" y="105568"/>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defRPr/>
            </a:pPr>
            <a:endParaRPr lang="tr-TR">
              <a:solidFill>
                <a:schemeClr val="accent2">
                  <a:lumMod val="50000"/>
                </a:schemeClr>
              </a:solidFill>
            </a:endParaRPr>
          </a:p>
        </p:txBody>
      </p:sp>
      <p:sp>
        <p:nvSpPr>
          <p:cNvPr id="10" name="Dikdörtgen 9"/>
          <p:cNvSpPr>
            <a:spLocks noChangeArrowheads="1"/>
          </p:cNvSpPr>
          <p:nvPr/>
        </p:nvSpPr>
        <p:spPr bwMode="auto">
          <a:xfrm>
            <a:off x="1014413" y="477043"/>
            <a:ext cx="7561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lgn="ctr">
              <a:lnSpc>
                <a:spcPct val="90000"/>
              </a:lnSpc>
              <a:defRPr/>
            </a:pP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SOGÜ </a:t>
            </a:r>
          </a:p>
          <a:p>
            <a:pPr algn="ctr">
              <a:lnSpc>
                <a:spcPct val="90000"/>
              </a:lnSpc>
              <a:defRPr/>
            </a:pPr>
            <a:r>
              <a:rPr lang="tr-TR" sz="2000" b="1" dirty="0" smtClean="0">
                <a:solidFill>
                  <a:schemeClr val="accent2">
                    <a:lumMod val="50000"/>
                  </a:schemeClr>
                </a:solidFill>
                <a:latin typeface="Calibri" pitchFamily="34" charset="0"/>
              </a:rPr>
              <a:t>S</a:t>
            </a:r>
            <a:r>
              <a:rPr lang="tr-TR" sz="1600" b="1" dirty="0" smtClean="0">
                <a:solidFill>
                  <a:schemeClr val="accent2">
                    <a:lumMod val="50000"/>
                  </a:schemeClr>
                </a:solidFill>
                <a:latin typeface="Calibri" pitchFamily="34" charset="0"/>
              </a:rPr>
              <a:t>AĞLIK </a:t>
            </a:r>
            <a:r>
              <a:rPr lang="tr-TR" sz="2000" b="1" dirty="0" smtClean="0">
                <a:solidFill>
                  <a:schemeClr val="accent2">
                    <a:lumMod val="50000"/>
                  </a:schemeClr>
                </a:solidFill>
                <a:latin typeface="Calibri" pitchFamily="34" charset="0"/>
              </a:rPr>
              <a:t>B</a:t>
            </a:r>
            <a:r>
              <a:rPr lang="tr-TR" sz="1600" b="1" dirty="0" smtClean="0">
                <a:solidFill>
                  <a:schemeClr val="accent2">
                    <a:lumMod val="50000"/>
                  </a:schemeClr>
                </a:solidFill>
                <a:latin typeface="Calibri" pitchFamily="34" charset="0"/>
              </a:rPr>
              <a:t>İLİMLERİ </a:t>
            </a:r>
            <a:r>
              <a:rPr lang="tr-TR" sz="2000" b="1" dirty="0" smtClean="0">
                <a:solidFill>
                  <a:schemeClr val="accent2">
                    <a:lumMod val="50000"/>
                  </a:schemeClr>
                </a:solidFill>
                <a:latin typeface="Calibri" pitchFamily="34" charset="0"/>
              </a:rPr>
              <a:t>E</a:t>
            </a:r>
            <a:r>
              <a:rPr lang="tr-TR" sz="1600" b="1" dirty="0" smtClean="0">
                <a:solidFill>
                  <a:schemeClr val="accent2">
                    <a:lumMod val="50000"/>
                  </a:schemeClr>
                </a:solidFill>
                <a:latin typeface="Calibri" pitchFamily="34" charset="0"/>
              </a:rPr>
              <a:t>NSTİTÜSÜ</a:t>
            </a:r>
            <a:endParaRPr lang="tr-TR" sz="2000" b="1" dirty="0">
              <a:solidFill>
                <a:schemeClr val="accent2">
                  <a:lumMod val="50000"/>
                </a:schemeClr>
              </a:solidFill>
              <a:latin typeface="Calibri" pitchFamily="34" charset="0"/>
            </a:endParaRPr>
          </a:p>
          <a:p>
            <a:pPr algn="ctr">
              <a:lnSpc>
                <a:spcPct val="90000"/>
              </a:lnSpc>
              <a:defRPr/>
            </a:pPr>
            <a:endParaRPr lang="tr-TR" sz="2000" b="1" dirty="0">
              <a:solidFill>
                <a:schemeClr val="accent2">
                  <a:lumMod val="50000"/>
                </a:schemeClr>
              </a:solidFill>
              <a:latin typeface="Calibri" pitchFamily="34" charset="0"/>
            </a:endParaRPr>
          </a:p>
          <a:p>
            <a:pPr algn="ctr">
              <a:lnSpc>
                <a:spcPct val="90000"/>
              </a:lnSpc>
              <a:defRPr/>
            </a:pPr>
            <a:r>
              <a:rPr lang="tr-TR" sz="2000" b="1" dirty="0">
                <a:solidFill>
                  <a:schemeClr val="accent2">
                    <a:lumMod val="50000"/>
                  </a:schemeClr>
                </a:solidFill>
                <a:latin typeface="Calibri" pitchFamily="34" charset="0"/>
              </a:rPr>
              <a:t>B</a:t>
            </a:r>
            <a:r>
              <a:rPr lang="tr-TR" sz="1600" b="1" dirty="0">
                <a:solidFill>
                  <a:schemeClr val="accent2">
                    <a:lumMod val="50000"/>
                  </a:schemeClr>
                </a:solidFill>
                <a:latin typeface="Calibri" pitchFamily="34" charset="0"/>
              </a:rPr>
              <a:t>İLİMSEL </a:t>
            </a:r>
            <a:r>
              <a:rPr lang="tr-TR" sz="2000" b="1" dirty="0">
                <a:solidFill>
                  <a:schemeClr val="accent2">
                    <a:lumMod val="50000"/>
                  </a:schemeClr>
                </a:solidFill>
                <a:latin typeface="Calibri" pitchFamily="34" charset="0"/>
              </a:rPr>
              <a:t>A</a:t>
            </a:r>
            <a:r>
              <a:rPr lang="tr-TR" sz="1600" b="1" dirty="0">
                <a:solidFill>
                  <a:schemeClr val="accent2">
                    <a:lumMod val="50000"/>
                  </a:schemeClr>
                </a:solidFill>
                <a:latin typeface="Calibri" pitchFamily="34" charset="0"/>
              </a:rPr>
              <a:t>RAŞTIRMA VE </a:t>
            </a: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ĞİTİM </a:t>
            </a:r>
            <a:r>
              <a:rPr lang="tr-TR" sz="2000" b="1" dirty="0" smtClean="0">
                <a:solidFill>
                  <a:schemeClr val="accent2">
                    <a:lumMod val="50000"/>
                  </a:schemeClr>
                </a:solidFill>
                <a:latin typeface="Calibri" pitchFamily="34" charset="0"/>
              </a:rPr>
              <a:t>P</a:t>
            </a:r>
            <a:r>
              <a:rPr lang="tr-TR" sz="1600" b="1" dirty="0" smtClean="0">
                <a:solidFill>
                  <a:schemeClr val="accent2">
                    <a:lumMod val="50000"/>
                  </a:schemeClr>
                </a:solidFill>
                <a:latin typeface="Calibri" pitchFamily="34" charset="0"/>
              </a:rPr>
              <a:t>ROGRAMI</a:t>
            </a:r>
            <a:endParaRPr lang="tr-TR" sz="1600" b="1" dirty="0">
              <a:solidFill>
                <a:schemeClr val="accent2">
                  <a:lumMod val="50000"/>
                </a:schemeClr>
              </a:solidFill>
              <a:latin typeface="Calibri" pitchFamily="34" charset="0"/>
            </a:endParaRPr>
          </a:p>
        </p:txBody>
      </p:sp>
      <p:sp>
        <p:nvSpPr>
          <p:cNvPr id="11" name="Dikdörtgen 10"/>
          <p:cNvSpPr>
            <a:spLocks noChangeArrowheads="1"/>
          </p:cNvSpPr>
          <p:nvPr/>
        </p:nvSpPr>
        <p:spPr bwMode="auto">
          <a:xfrm>
            <a:off x="1014413" y="6022181"/>
            <a:ext cx="75612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lgn="ctr">
              <a:lnSpc>
                <a:spcPct val="90000"/>
              </a:lnSpc>
              <a:defRPr/>
            </a:pPr>
            <a:r>
              <a:rPr lang="tr-TR" sz="1600" b="1" dirty="0" smtClean="0">
                <a:solidFill>
                  <a:schemeClr val="accent2">
                    <a:lumMod val="50000"/>
                  </a:schemeClr>
                </a:solidFill>
                <a:latin typeface="Calibri" pitchFamily="34" charset="0"/>
              </a:rPr>
              <a:t>Prof. </a:t>
            </a:r>
            <a:r>
              <a:rPr lang="tr-TR" sz="1600" b="1" dirty="0">
                <a:solidFill>
                  <a:schemeClr val="accent2">
                    <a:lumMod val="50000"/>
                  </a:schemeClr>
                </a:solidFill>
                <a:latin typeface="Calibri" pitchFamily="34" charset="0"/>
              </a:rPr>
              <a:t>Dr. Cengiz BAL</a:t>
            </a:r>
          </a:p>
          <a:p>
            <a:pPr algn="ctr">
              <a:lnSpc>
                <a:spcPct val="90000"/>
              </a:lnSpc>
              <a:defRPr/>
            </a:pPr>
            <a:endParaRPr lang="tr-TR" sz="1600" b="1" dirty="0">
              <a:solidFill>
                <a:schemeClr val="accent2">
                  <a:lumMod val="50000"/>
                </a:schemeClr>
              </a:solidFill>
              <a:latin typeface="Calibri" pitchFamily="34" charset="0"/>
            </a:endParaRPr>
          </a:p>
          <a:p>
            <a:pPr algn="ctr">
              <a:lnSpc>
                <a:spcPct val="90000"/>
              </a:lnSpc>
              <a:defRPr/>
            </a:pPr>
            <a:r>
              <a:rPr lang="tr-TR" sz="1400" dirty="0" smtClean="0">
                <a:solidFill>
                  <a:schemeClr val="accent2">
                    <a:lumMod val="50000"/>
                  </a:schemeClr>
                </a:solidFill>
                <a:latin typeface="Calibri" pitchFamily="34" charset="0"/>
              </a:rPr>
              <a:t>10 Ekim 2024</a:t>
            </a:r>
            <a:endParaRPr lang="tr-TR" sz="1100" dirty="0">
              <a:solidFill>
                <a:schemeClr val="accent2">
                  <a:lumMod val="50000"/>
                </a:schemeClr>
              </a:solidFill>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Hipotez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357313"/>
            <a:ext cx="7671767" cy="461664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a:t>
            </a:r>
            <a:r>
              <a:rPr lang="tr-TR" sz="2800" dirty="0" err="1" smtClean="0">
                <a:latin typeface="Trebuchet MS" pitchFamily="34" charset="0"/>
              </a:rPr>
              <a:t>Biyoistatistiksel</a:t>
            </a:r>
            <a:r>
              <a:rPr lang="tr-TR" sz="2800" dirty="0" smtClean="0">
                <a:latin typeface="Trebuchet MS" pitchFamily="34" charset="0"/>
              </a:rPr>
              <a:t> </a:t>
            </a:r>
            <a:r>
              <a:rPr lang="tr-TR" sz="2800" dirty="0">
                <a:latin typeface="Trebuchet MS" pitchFamily="34" charset="0"/>
              </a:rPr>
              <a:t>yöntemlerin temel amaçlarından </a:t>
            </a:r>
            <a:r>
              <a:rPr lang="tr-TR" sz="2800" dirty="0" smtClean="0">
                <a:latin typeface="Trebuchet MS" pitchFamily="34" charset="0"/>
              </a:rPr>
              <a:t>biri </a:t>
            </a:r>
            <a:r>
              <a:rPr lang="tr-TR" sz="2800" dirty="0">
                <a:latin typeface="Trebuchet MS" pitchFamily="34" charset="0"/>
              </a:rPr>
              <a:t>de n sayıdaki örneklerden elde edilmiş istatistikleri kullanarak topluma ilişkin parametre tahminleri yapmak, bu parametrelere ilişkin kurulan hipotezleri (varsayımları) test ederek doğru kararlara ulaşmaktır. </a:t>
            </a: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Hipotez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546914"/>
            <a:ext cx="7599759" cy="397031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Biyolojik </a:t>
            </a:r>
            <a:r>
              <a:rPr lang="tr-TR" sz="2800" dirty="0">
                <a:latin typeface="Trebuchet MS" pitchFamily="34" charset="0"/>
              </a:rPr>
              <a:t>ve tıbbi değişkenlerin sürekli </a:t>
            </a:r>
            <a:r>
              <a:rPr lang="tr-TR" sz="2800" dirty="0" smtClean="0">
                <a:latin typeface="Trebuchet MS" pitchFamily="34" charset="0"/>
              </a:rPr>
              <a:t>izlenmesi, bu </a:t>
            </a:r>
            <a:r>
              <a:rPr lang="tr-TR" sz="2800" dirty="0">
                <a:latin typeface="Trebuchet MS" pitchFamily="34" charset="0"/>
              </a:rPr>
              <a:t>değişkenlerde meydana gelebilecek çeşitli değişimlerin incelenmesi ve test edilerek </a:t>
            </a:r>
            <a:r>
              <a:rPr lang="tr-TR" sz="2800" dirty="0" smtClean="0">
                <a:latin typeface="Trebuchet MS" pitchFamily="34" charset="0"/>
              </a:rPr>
              <a:t>ispatlanması, </a:t>
            </a:r>
            <a:r>
              <a:rPr lang="tr-TR" sz="2800" dirty="0">
                <a:latin typeface="Trebuchet MS" pitchFamily="34" charset="0"/>
              </a:rPr>
              <a:t>izlenecek tedavi yöntemlerinin belirlenmesinde oldukça önemlidir.</a:t>
            </a:r>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Hipotez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3" y="1772816"/>
            <a:ext cx="7599759" cy="3323987"/>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Toplumda </a:t>
            </a:r>
            <a:r>
              <a:rPr lang="tr-TR" sz="2800" dirty="0">
                <a:latin typeface="Trebuchet MS" pitchFamily="34" charset="0"/>
              </a:rPr>
              <a:t>bir değişkenin parametrelerine, dağılım yapısına ya da ilişki düzeyine ilişkin kurulan hipotezlerin denetlenmesi için yararlanılan yöntemlere hipotez testleri denilmektedir.</a:t>
            </a:r>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87625" y="1546895"/>
            <a:ext cx="7742094" cy="397031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Kuramsal olarak, </a:t>
            </a:r>
            <a:r>
              <a:rPr lang="tr-TR" sz="2800" dirty="0">
                <a:latin typeface="Trebuchet MS" pitchFamily="34" charset="0"/>
              </a:rPr>
              <a:t>varsayılan ya da önceden yapılmış bir dizi gözleme dayanarak ortaya </a:t>
            </a:r>
            <a:r>
              <a:rPr lang="tr-TR" sz="2800" dirty="0" smtClean="0">
                <a:latin typeface="Trebuchet MS" pitchFamily="34" charset="0"/>
              </a:rPr>
              <a:t>atılan, </a:t>
            </a:r>
            <a:r>
              <a:rPr lang="tr-TR" sz="2800" dirty="0">
                <a:latin typeface="Trebuchet MS" pitchFamily="34" charset="0"/>
              </a:rPr>
              <a:t>gerçekleşmesi mümkün olabilen önermeye hipotez denir.</a:t>
            </a:r>
          </a:p>
          <a:p>
            <a:pPr algn="just">
              <a:lnSpc>
                <a:spcPct val="150000"/>
              </a:lnSpc>
              <a:spcAft>
                <a:spcPts val="0"/>
              </a:spcAft>
              <a:defRPr/>
            </a:pPr>
            <a:r>
              <a:rPr lang="tr-TR" sz="2800" dirty="0" smtClean="0">
                <a:latin typeface="Trebuchet MS" pitchFamily="34" charset="0"/>
              </a:rPr>
              <a:t>	Araştırma </a:t>
            </a:r>
            <a:r>
              <a:rPr lang="tr-TR" sz="2800" dirty="0">
                <a:latin typeface="Trebuchet MS" pitchFamily="34" charset="0"/>
              </a:rPr>
              <a:t>hipotezi ve istatistiksel hipotez olmak üzere iki tipte sınıflandırılabilir.</a:t>
            </a: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Araştırma Hipotezi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357313"/>
            <a:ext cx="7671767" cy="5078313"/>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Bir araştırmada; </a:t>
            </a:r>
            <a:r>
              <a:rPr lang="tr-TR" sz="2400" dirty="0">
                <a:latin typeface="Trebuchet MS" pitchFamily="34" charset="0"/>
              </a:rPr>
              <a:t>ortaya konmaya çalışılan sonuçları, olumlu ya da olumsuz olarak cümlelerle ifade eden önermelere araştırma hipotezi denir. </a:t>
            </a:r>
            <a:r>
              <a:rPr lang="tr-TR" sz="2400" dirty="0" smtClean="0">
                <a:latin typeface="Trebuchet MS" pitchFamily="34" charset="0"/>
              </a:rPr>
              <a:t>	Örneğin</a:t>
            </a:r>
            <a:r>
              <a:rPr lang="tr-TR" sz="2400" dirty="0">
                <a:latin typeface="Trebuchet MS" pitchFamily="34" charset="0"/>
              </a:rPr>
              <a:t>, yeni geliştirilen bir ilacın akciğer kanserinde olumlu bir etkiye sahip olup olmadığını saptamak üzere yapılan bir araştırmanın hipotezi “Yeni geliştirilen </a:t>
            </a:r>
            <a:r>
              <a:rPr lang="tr-TR" sz="2400" dirty="0" smtClean="0">
                <a:latin typeface="Trebuchet MS" pitchFamily="34" charset="0"/>
              </a:rPr>
              <a:t>ilaç, </a:t>
            </a:r>
            <a:r>
              <a:rPr lang="tr-TR" sz="2400" dirty="0">
                <a:latin typeface="Trebuchet MS" pitchFamily="34" charset="0"/>
              </a:rPr>
              <a:t>akciğer kanserinde kanserli hücreleri yok etme özelliğine sahiptir.” şeklinde kurulabilir. </a:t>
            </a: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542429"/>
            <a:ext cx="7671767" cy="4452501"/>
          </a:xfrm>
          <a:prstGeom prst="rect">
            <a:avLst/>
          </a:prstGeom>
          <a:noFill/>
          <a:ln w="9525">
            <a:noFill/>
            <a:miter lim="800000"/>
            <a:headEnd/>
            <a:tailEnd/>
          </a:ln>
          <a:effectLst/>
        </p:spPr>
        <p:txBody>
          <a:bodyPr wrap="square">
            <a:spAutoFit/>
          </a:bodyPr>
          <a:lstStyle/>
          <a:p>
            <a:pPr algn="just">
              <a:lnSpc>
                <a:spcPct val="150000"/>
              </a:lnSpc>
              <a:spcBef>
                <a:spcPts val="1200"/>
              </a:spcBef>
              <a:spcAft>
                <a:spcPts val="0"/>
              </a:spcAft>
              <a:defRPr/>
            </a:pPr>
            <a:r>
              <a:rPr lang="tr-TR" sz="2000" dirty="0" smtClean="0">
                <a:latin typeface="Trebuchet MS" pitchFamily="34" charset="0"/>
              </a:rPr>
              <a:t>	Bir </a:t>
            </a:r>
            <a:r>
              <a:rPr lang="tr-TR" sz="2000" dirty="0">
                <a:latin typeface="Trebuchet MS" pitchFamily="34" charset="0"/>
              </a:rPr>
              <a:t>ya da daha fazla toplumla ilgili olarak ileri sürülen ve belli bir dağılım varsayımı </a:t>
            </a:r>
            <a:r>
              <a:rPr lang="tr-TR" sz="2000" dirty="0" smtClean="0">
                <a:latin typeface="Trebuchet MS" pitchFamily="34" charset="0"/>
              </a:rPr>
              <a:t>altında,</a:t>
            </a:r>
          </a:p>
          <a:p>
            <a:pPr algn="just">
              <a:lnSpc>
                <a:spcPct val="150000"/>
              </a:lnSpc>
              <a:spcBef>
                <a:spcPts val="0"/>
              </a:spcBef>
              <a:spcAft>
                <a:spcPts val="0"/>
              </a:spcAft>
              <a:buFont typeface="Wingdings" pitchFamily="2" charset="2"/>
              <a:buChar char="Ø"/>
              <a:defRPr/>
            </a:pPr>
            <a:r>
              <a:rPr lang="tr-TR" sz="2000" dirty="0" smtClean="0">
                <a:latin typeface="Trebuchet MS" pitchFamily="34" charset="0"/>
              </a:rPr>
              <a:t> Parametrik </a:t>
            </a:r>
            <a:r>
              <a:rPr lang="tr-TR" sz="2000" dirty="0">
                <a:latin typeface="Trebuchet MS" pitchFamily="34" charset="0"/>
              </a:rPr>
              <a:t>değerlerin belli bir değere eşit olup olmadığını,</a:t>
            </a:r>
          </a:p>
          <a:p>
            <a:pPr algn="just">
              <a:lnSpc>
                <a:spcPct val="150000"/>
              </a:lnSpc>
              <a:spcBef>
                <a:spcPts val="0"/>
              </a:spcBef>
              <a:spcAft>
                <a:spcPts val="0"/>
              </a:spcAft>
              <a:buFont typeface="Wingdings" pitchFamily="2" charset="2"/>
              <a:buChar char="Ø"/>
              <a:defRPr/>
            </a:pPr>
            <a:r>
              <a:rPr lang="tr-TR" sz="2000" dirty="0" smtClean="0">
                <a:latin typeface="Trebuchet MS" pitchFamily="34" charset="0"/>
              </a:rPr>
              <a:t> İki </a:t>
            </a:r>
            <a:r>
              <a:rPr lang="tr-TR" sz="2000" dirty="0">
                <a:latin typeface="Trebuchet MS" pitchFamily="34" charset="0"/>
              </a:rPr>
              <a:t>ya da daha fazla toplumun parametrelerinin birbirlerine eşit olup olmadığını ya da farklı olduklarını,</a:t>
            </a:r>
          </a:p>
          <a:p>
            <a:pPr algn="just">
              <a:lnSpc>
                <a:spcPct val="150000"/>
              </a:lnSpc>
              <a:spcBef>
                <a:spcPts val="800"/>
              </a:spcBef>
              <a:spcAft>
                <a:spcPts val="0"/>
              </a:spcAft>
              <a:buFont typeface="Wingdings" pitchFamily="2" charset="2"/>
              <a:buChar char="Ø"/>
              <a:defRPr/>
            </a:pPr>
            <a:r>
              <a:rPr lang="tr-TR" sz="2000" dirty="0" smtClean="0">
                <a:latin typeface="Trebuchet MS" pitchFamily="34" charset="0"/>
              </a:rPr>
              <a:t> Değişkenlerin </a:t>
            </a:r>
            <a:r>
              <a:rPr lang="tr-TR" sz="2000" dirty="0">
                <a:latin typeface="Trebuchet MS" pitchFamily="34" charset="0"/>
              </a:rPr>
              <a:t>birbirlerinde bağımsız </a:t>
            </a:r>
            <a:r>
              <a:rPr lang="tr-TR" sz="2000" dirty="0" smtClean="0">
                <a:latin typeface="Trebuchet MS" pitchFamily="34" charset="0"/>
              </a:rPr>
              <a:t>olduğu </a:t>
            </a:r>
            <a:r>
              <a:rPr lang="tr-TR" sz="2000" dirty="0">
                <a:latin typeface="Trebuchet MS" pitchFamily="34" charset="0"/>
              </a:rPr>
              <a:t>vb.</a:t>
            </a:r>
          </a:p>
          <a:p>
            <a:pPr algn="just">
              <a:lnSpc>
                <a:spcPct val="150000"/>
              </a:lnSpc>
              <a:spcBef>
                <a:spcPts val="800"/>
              </a:spcBef>
              <a:spcAft>
                <a:spcPts val="0"/>
              </a:spcAft>
              <a:defRPr/>
            </a:pPr>
            <a:r>
              <a:rPr lang="tr-TR" sz="2000" dirty="0">
                <a:latin typeface="Trebuchet MS" pitchFamily="34" charset="0"/>
              </a:rPr>
              <a:t>gibi ifadelerle sembolik olarak gösterilen ve geçerliliği istatistiksel önemlilik testleri ile belirlenen önermelere istatistiksel hipotez denir.</a:t>
            </a:r>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87623" y="1616943"/>
            <a:ext cx="7527751" cy="332422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a:latin typeface="Trebuchet MS" pitchFamily="34" charset="0"/>
              </a:rPr>
              <a:t>İstatistiksel </a:t>
            </a:r>
            <a:r>
              <a:rPr lang="tr-TR" sz="2800" dirty="0" smtClean="0">
                <a:latin typeface="Trebuchet MS" pitchFamily="34" charset="0"/>
              </a:rPr>
              <a:t>hipotez ise birbirlerine </a:t>
            </a:r>
            <a:r>
              <a:rPr lang="tr-TR" sz="2800" dirty="0">
                <a:latin typeface="Trebuchet MS" pitchFamily="34" charset="0"/>
              </a:rPr>
              <a:t>alternatif iki hipotez kullanılarak formüle edilir.</a:t>
            </a:r>
          </a:p>
          <a:p>
            <a:pPr algn="just">
              <a:lnSpc>
                <a:spcPct val="150000"/>
              </a:lnSpc>
              <a:spcAft>
                <a:spcPts val="0"/>
              </a:spcAft>
              <a:defRPr/>
            </a:pPr>
            <a:endParaRPr lang="tr-TR" sz="2800" dirty="0">
              <a:latin typeface="Trebuchet MS" pitchFamily="34" charset="0"/>
            </a:endParaRPr>
          </a:p>
          <a:p>
            <a:pPr algn="just">
              <a:lnSpc>
                <a:spcPct val="150000"/>
              </a:lnSpc>
              <a:spcAft>
                <a:spcPts val="0"/>
              </a:spcAft>
              <a:defRPr/>
            </a:pPr>
            <a:r>
              <a:rPr lang="tr-TR" sz="2800" dirty="0">
                <a:latin typeface="Trebuchet MS" pitchFamily="34" charset="0"/>
              </a:rPr>
              <a:t>1- Sıfır Hipotezi (</a:t>
            </a:r>
            <a:r>
              <a:rPr lang="tr-TR" sz="2800" dirty="0" err="1">
                <a:latin typeface="Trebuchet MS" pitchFamily="34" charset="0"/>
              </a:rPr>
              <a:t>Null</a:t>
            </a:r>
            <a:r>
              <a:rPr lang="tr-TR" sz="2800" dirty="0">
                <a:latin typeface="Trebuchet MS" pitchFamily="34" charset="0"/>
              </a:rPr>
              <a:t> </a:t>
            </a:r>
            <a:r>
              <a:rPr lang="tr-TR" sz="2800" dirty="0" err="1">
                <a:latin typeface="Trebuchet MS" pitchFamily="34" charset="0"/>
              </a:rPr>
              <a:t>Hypothesis</a:t>
            </a:r>
            <a:r>
              <a:rPr lang="tr-TR" sz="2800" dirty="0">
                <a:latin typeface="Trebuchet MS" pitchFamily="34" charset="0"/>
              </a:rPr>
              <a:t>) </a:t>
            </a:r>
          </a:p>
          <a:p>
            <a:pPr algn="just">
              <a:lnSpc>
                <a:spcPct val="150000"/>
              </a:lnSpc>
              <a:spcAft>
                <a:spcPts val="0"/>
              </a:spcAft>
              <a:defRPr/>
            </a:pPr>
            <a:r>
              <a:rPr lang="tr-TR" sz="2800" dirty="0">
                <a:latin typeface="Trebuchet MS" pitchFamily="34" charset="0"/>
              </a:rPr>
              <a:t>2- Karşıt Hipotez (</a:t>
            </a:r>
            <a:r>
              <a:rPr lang="tr-TR" sz="2800" dirty="0" err="1">
                <a:latin typeface="Trebuchet MS" pitchFamily="34" charset="0"/>
              </a:rPr>
              <a:t>Alternative</a:t>
            </a:r>
            <a:r>
              <a:rPr lang="tr-TR" sz="2800" dirty="0">
                <a:latin typeface="Trebuchet MS" pitchFamily="34" charset="0"/>
              </a:rPr>
              <a:t> </a:t>
            </a:r>
            <a:r>
              <a:rPr lang="tr-TR" sz="2800" dirty="0" err="1">
                <a:latin typeface="Trebuchet MS" pitchFamily="34" charset="0"/>
              </a:rPr>
              <a:t>Hypothesis</a:t>
            </a:r>
            <a:r>
              <a:rPr lang="tr-TR" sz="2800" dirty="0">
                <a:latin typeface="Trebuchet MS" pitchFamily="34" charset="0"/>
              </a:rPr>
              <a:t>)</a:t>
            </a: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357313"/>
            <a:ext cx="7671767" cy="5170646"/>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600" dirty="0">
                <a:solidFill>
                  <a:srgbClr val="C00000"/>
                </a:solidFill>
                <a:latin typeface="Trebuchet MS" pitchFamily="34" charset="0"/>
              </a:rPr>
              <a:t>Sıfır Hipotezi (</a:t>
            </a:r>
            <a:r>
              <a:rPr lang="tr-TR" sz="2600" dirty="0" err="1">
                <a:solidFill>
                  <a:srgbClr val="C00000"/>
                </a:solidFill>
                <a:latin typeface="Trebuchet MS" pitchFamily="34" charset="0"/>
              </a:rPr>
              <a:t>Null</a:t>
            </a:r>
            <a:r>
              <a:rPr lang="tr-TR" sz="2600" dirty="0">
                <a:solidFill>
                  <a:srgbClr val="C00000"/>
                </a:solidFill>
                <a:latin typeface="Trebuchet MS" pitchFamily="34" charset="0"/>
              </a:rPr>
              <a:t> </a:t>
            </a:r>
            <a:r>
              <a:rPr lang="tr-TR" sz="2600" dirty="0" err="1">
                <a:solidFill>
                  <a:srgbClr val="C00000"/>
                </a:solidFill>
                <a:latin typeface="Trebuchet MS" pitchFamily="34" charset="0"/>
              </a:rPr>
              <a:t>Hypothesis</a:t>
            </a:r>
            <a:r>
              <a:rPr lang="tr-TR" sz="2600" dirty="0">
                <a:solidFill>
                  <a:srgbClr val="C00000"/>
                </a:solidFill>
                <a:latin typeface="Trebuchet MS" pitchFamily="34" charset="0"/>
              </a:rPr>
              <a:t>) </a:t>
            </a:r>
          </a:p>
          <a:p>
            <a:pPr algn="just">
              <a:lnSpc>
                <a:spcPct val="150000"/>
              </a:lnSpc>
              <a:spcAft>
                <a:spcPts val="0"/>
              </a:spcAft>
              <a:defRPr/>
            </a:pPr>
            <a:r>
              <a:rPr lang="tr-TR" sz="2600" dirty="0" smtClean="0">
                <a:latin typeface="Trebuchet MS" pitchFamily="34" charset="0"/>
              </a:rPr>
              <a:t>	</a:t>
            </a:r>
            <a:r>
              <a:rPr lang="tr-TR" sz="2400" dirty="0" smtClean="0">
                <a:latin typeface="Trebuchet MS" pitchFamily="34" charset="0"/>
              </a:rPr>
              <a:t>İncelenen </a:t>
            </a:r>
            <a:r>
              <a:rPr lang="tr-TR" sz="2400" dirty="0">
                <a:latin typeface="Trebuchet MS" pitchFamily="34" charset="0"/>
              </a:rPr>
              <a:t>değişkenin  toplumdaki dağılımının, parametresinin değişmediği, belirli bir değere eşit olduğu, iki ya da daha fazla topluma ait parametrelerin birbirlerine eşit olduğu, aralarındaki farkların sıfır olduğu, ilişki düzeylerinin sıfır olduğu, değişkenlerin bağımsız olduğu vb. şeklinde formüle edilen istatistiksel hipoteze sıfır hipotezi denir ve H</a:t>
            </a:r>
            <a:r>
              <a:rPr lang="tr-TR" sz="2400" baseline="-25000" dirty="0">
                <a:latin typeface="Trebuchet MS" pitchFamily="34" charset="0"/>
              </a:rPr>
              <a:t>0</a:t>
            </a:r>
            <a:r>
              <a:rPr lang="tr-TR" sz="2400" dirty="0">
                <a:latin typeface="Trebuchet MS" pitchFamily="34" charset="0"/>
              </a:rPr>
              <a:t> ile gösterilir.</a:t>
            </a:r>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5124480"/>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600" dirty="0">
                <a:solidFill>
                  <a:srgbClr val="C00000"/>
                </a:solidFill>
                <a:latin typeface="Trebuchet MS" pitchFamily="34" charset="0"/>
              </a:rPr>
              <a:t>Karşıt Hipotez (</a:t>
            </a:r>
            <a:r>
              <a:rPr lang="tr-TR" sz="2600" dirty="0" err="1">
                <a:solidFill>
                  <a:srgbClr val="C00000"/>
                </a:solidFill>
                <a:latin typeface="Trebuchet MS" pitchFamily="34" charset="0"/>
              </a:rPr>
              <a:t>Alternative</a:t>
            </a:r>
            <a:r>
              <a:rPr lang="tr-TR" sz="2600" dirty="0">
                <a:solidFill>
                  <a:srgbClr val="C00000"/>
                </a:solidFill>
                <a:latin typeface="Trebuchet MS" pitchFamily="34" charset="0"/>
              </a:rPr>
              <a:t> </a:t>
            </a:r>
            <a:r>
              <a:rPr lang="tr-TR" sz="2600" dirty="0" err="1">
                <a:solidFill>
                  <a:srgbClr val="C00000"/>
                </a:solidFill>
                <a:latin typeface="Trebuchet MS" pitchFamily="34" charset="0"/>
              </a:rPr>
              <a:t>Hypothesis</a:t>
            </a:r>
            <a:r>
              <a:rPr lang="tr-TR" sz="2600" dirty="0">
                <a:solidFill>
                  <a:srgbClr val="C00000"/>
                </a:solidFill>
                <a:latin typeface="Trebuchet MS" pitchFamily="34" charset="0"/>
              </a:rPr>
              <a:t>)</a:t>
            </a:r>
          </a:p>
          <a:p>
            <a:pPr algn="just">
              <a:lnSpc>
                <a:spcPct val="150000"/>
              </a:lnSpc>
              <a:spcAft>
                <a:spcPts val="0"/>
              </a:spcAft>
              <a:defRPr/>
            </a:pPr>
            <a:r>
              <a:rPr lang="tr-TR" sz="2400" dirty="0" smtClean="0">
                <a:latin typeface="Trebuchet MS" pitchFamily="34" charset="0"/>
              </a:rPr>
              <a:t>	İncelenen </a:t>
            </a:r>
            <a:r>
              <a:rPr lang="tr-TR" sz="2400" dirty="0">
                <a:latin typeface="Trebuchet MS" pitchFamily="34" charset="0"/>
              </a:rPr>
              <a:t>değişkenin  toplumdaki dağılımının, parametresinin değiştiği, belirli bir değere eşit olmadığı, iki ya da daha fazla topluma ait parametrelerin birbirlerine eşit olmadığı, aralarındaki farkların sıfır olmadığı, ilişki düzeylerinin sıfırdan farklı olduğu, değişkenlerin bağımlı olduğu vb. şeklinde formüle edilen istatistiksel hipoteze karşıt hipotezi denir H</a:t>
            </a:r>
            <a:r>
              <a:rPr lang="tr-TR" sz="2400" baseline="-25000" dirty="0">
                <a:latin typeface="Trebuchet MS" pitchFamily="34" charset="0"/>
              </a:rPr>
              <a:t>1</a:t>
            </a:r>
            <a:r>
              <a:rPr lang="tr-TR" sz="2400" dirty="0">
                <a:latin typeface="Trebuchet MS" pitchFamily="34" charset="0"/>
              </a:rPr>
              <a:t> ile gösterilir.</a:t>
            </a:r>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9" y="1472927"/>
            <a:ext cx="7671766" cy="3816429"/>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H</a:t>
            </a:r>
            <a:r>
              <a:rPr lang="tr-TR" sz="2800" baseline="-25000" dirty="0" smtClean="0">
                <a:latin typeface="Trebuchet MS" pitchFamily="34" charset="0"/>
              </a:rPr>
              <a:t>0</a:t>
            </a:r>
            <a:r>
              <a:rPr lang="tr-TR" sz="2800" dirty="0" smtClean="0">
                <a:latin typeface="Trebuchet MS" pitchFamily="34" charset="0"/>
              </a:rPr>
              <a:t> </a:t>
            </a:r>
            <a:r>
              <a:rPr lang="tr-TR" sz="2800" dirty="0">
                <a:latin typeface="Trebuchet MS" pitchFamily="34" charset="0"/>
              </a:rPr>
              <a:t>ve H</a:t>
            </a:r>
            <a:r>
              <a:rPr lang="tr-TR" sz="2800" baseline="-25000" dirty="0">
                <a:latin typeface="Trebuchet MS" pitchFamily="34" charset="0"/>
              </a:rPr>
              <a:t>1</a:t>
            </a:r>
            <a:r>
              <a:rPr lang="tr-TR" sz="2800" dirty="0">
                <a:latin typeface="Trebuchet MS" pitchFamily="34" charset="0"/>
              </a:rPr>
              <a:t> </a:t>
            </a:r>
            <a:r>
              <a:rPr lang="tr-TR" sz="2800" dirty="0" smtClean="0">
                <a:latin typeface="Trebuchet MS" pitchFamily="34" charset="0"/>
              </a:rPr>
              <a:t>hipotezleri, </a:t>
            </a:r>
          </a:p>
          <a:p>
            <a:pPr marL="457200" indent="-457200" algn="just">
              <a:lnSpc>
                <a:spcPct val="150000"/>
              </a:lnSpc>
              <a:spcAft>
                <a:spcPts val="1200"/>
              </a:spcAft>
              <a:buFont typeface="Arial" pitchFamily="34" charset="0"/>
              <a:buChar char="•"/>
              <a:defRPr/>
            </a:pPr>
            <a:r>
              <a:rPr lang="tr-TR" sz="2400" dirty="0" smtClean="0">
                <a:latin typeface="Trebuchet MS" pitchFamily="34" charset="0"/>
              </a:rPr>
              <a:t>parametre </a:t>
            </a:r>
            <a:r>
              <a:rPr lang="tr-TR" sz="2400" dirty="0">
                <a:latin typeface="Trebuchet MS" pitchFamily="34" charset="0"/>
              </a:rPr>
              <a:t>türüne </a:t>
            </a:r>
            <a:r>
              <a:rPr lang="tr-TR" sz="2400" i="1" dirty="0">
                <a:latin typeface="Trebuchet MS" pitchFamily="34" charset="0"/>
              </a:rPr>
              <a:t>(Ortalama, Oran, İlişki Katsayısı, Regresyon Katsayısı vb.)</a:t>
            </a:r>
            <a:r>
              <a:rPr lang="tr-TR" sz="2400" dirty="0">
                <a:latin typeface="Trebuchet MS" pitchFamily="34" charset="0"/>
              </a:rPr>
              <a:t>, </a:t>
            </a:r>
            <a:endParaRPr lang="tr-TR" sz="2400" dirty="0" smtClean="0">
              <a:latin typeface="Trebuchet MS" pitchFamily="34" charset="0"/>
            </a:endParaRPr>
          </a:p>
          <a:p>
            <a:pPr marL="457200" indent="-457200" algn="just">
              <a:lnSpc>
                <a:spcPct val="150000"/>
              </a:lnSpc>
              <a:spcAft>
                <a:spcPts val="1200"/>
              </a:spcAft>
              <a:buFont typeface="Arial" pitchFamily="34" charset="0"/>
              <a:buChar char="•"/>
              <a:defRPr/>
            </a:pPr>
            <a:r>
              <a:rPr lang="tr-TR" sz="2400" dirty="0" smtClean="0">
                <a:latin typeface="Trebuchet MS" pitchFamily="34" charset="0"/>
              </a:rPr>
              <a:t>örneklem </a:t>
            </a:r>
            <a:r>
              <a:rPr lang="tr-TR" sz="2400" dirty="0">
                <a:latin typeface="Trebuchet MS" pitchFamily="34" charset="0"/>
              </a:rPr>
              <a:t>sayısına </a:t>
            </a:r>
            <a:r>
              <a:rPr lang="tr-TR" sz="2400" i="1" dirty="0">
                <a:latin typeface="Trebuchet MS" pitchFamily="34" charset="0"/>
              </a:rPr>
              <a:t>(tek, iki, …), </a:t>
            </a:r>
            <a:endParaRPr lang="tr-TR" sz="2400" i="1" dirty="0" smtClean="0">
              <a:latin typeface="Trebuchet MS" pitchFamily="34" charset="0"/>
            </a:endParaRPr>
          </a:p>
          <a:p>
            <a:pPr marL="457200" indent="-457200" algn="just">
              <a:lnSpc>
                <a:spcPct val="150000"/>
              </a:lnSpc>
              <a:spcAft>
                <a:spcPts val="1200"/>
              </a:spcAft>
              <a:buFont typeface="Arial" pitchFamily="34" charset="0"/>
              <a:buChar char="•"/>
              <a:defRPr/>
            </a:pPr>
            <a:r>
              <a:rPr lang="tr-TR" sz="2400" dirty="0" smtClean="0">
                <a:latin typeface="Trebuchet MS" pitchFamily="34" charset="0"/>
              </a:rPr>
              <a:t>dağılım </a:t>
            </a:r>
            <a:r>
              <a:rPr lang="tr-TR" sz="2400" dirty="0">
                <a:latin typeface="Trebuchet MS" pitchFamily="34" charset="0"/>
              </a:rPr>
              <a:t>tipinin dikkate alınıp alınmamasına göre farklı biçimlerde kurulur.</a:t>
            </a:r>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87623" y="1357313"/>
            <a:ext cx="7527751"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b="1" dirty="0">
                <a:latin typeface="Trebuchet MS" pitchFamily="34" charset="0"/>
              </a:rPr>
              <a:t>Örnek 1: </a:t>
            </a:r>
            <a:r>
              <a:rPr lang="tr-TR" sz="2400" dirty="0">
                <a:latin typeface="Trebuchet MS" pitchFamily="34" charset="0"/>
              </a:rPr>
              <a:t>Gebelikte sigara kullanımının düşük doğum ağırlığına neden olduğu araştırılmak isteniyor.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Araştırma </a:t>
            </a:r>
            <a:r>
              <a:rPr lang="tr-TR" sz="2400" dirty="0">
                <a:latin typeface="Trebuchet MS" pitchFamily="34" charset="0"/>
              </a:rPr>
              <a:t>öncesinde ise gebelikte sigara kullanan bayanların 2500 gr.dan  daha düşük ağırlığa sahip doğum yaptıkları ileri sürülüyor.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İleri </a:t>
            </a:r>
            <a:r>
              <a:rPr lang="tr-TR" sz="2400" dirty="0">
                <a:latin typeface="Trebuchet MS" pitchFamily="34" charset="0"/>
              </a:rPr>
              <a:t>sürülen bu hipotezin test edilmesi için kurulacak sıfır ve karşıt hipotezler nelerdir, nasıl formüle edilir?</a:t>
            </a:r>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397031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latin typeface="Trebuchet MS" pitchFamily="34" charset="0"/>
              </a:rPr>
              <a:t>Örnek 1’de bahsedilen araştırmanın yapılacağı  </a:t>
            </a:r>
          </a:p>
          <a:p>
            <a:pPr algn="just">
              <a:lnSpc>
                <a:spcPct val="150000"/>
              </a:lnSpc>
              <a:spcAft>
                <a:spcPts val="0"/>
              </a:spcAft>
              <a:defRPr/>
            </a:pPr>
            <a:endParaRPr lang="tr-TR" sz="2400" dirty="0">
              <a:solidFill>
                <a:srgbClr val="FFC000"/>
              </a:solidFill>
              <a:latin typeface="Trebuchet MS" pitchFamily="34" charset="0"/>
            </a:endParaRPr>
          </a:p>
          <a:p>
            <a:pPr algn="just">
              <a:lnSpc>
                <a:spcPct val="150000"/>
              </a:lnSpc>
              <a:spcAft>
                <a:spcPts val="0"/>
              </a:spcAft>
              <a:defRPr/>
            </a:pPr>
            <a:r>
              <a:rPr lang="tr-TR" sz="2400" dirty="0">
                <a:solidFill>
                  <a:srgbClr val="C00000"/>
                </a:solidFill>
                <a:latin typeface="Trebuchet MS" pitchFamily="34" charset="0"/>
              </a:rPr>
              <a:t>Toplum: </a:t>
            </a:r>
            <a:r>
              <a:rPr lang="tr-TR" sz="2400" dirty="0">
                <a:latin typeface="Trebuchet MS" pitchFamily="34" charset="0"/>
              </a:rPr>
              <a:t>“</a:t>
            </a:r>
            <a:r>
              <a:rPr lang="tr-TR" sz="2400" u="sng" dirty="0">
                <a:latin typeface="Trebuchet MS" pitchFamily="34" charset="0"/>
              </a:rPr>
              <a:t>gebeliği esnasında sigara kullanan tüm hamile bayanlar</a:t>
            </a:r>
            <a:r>
              <a:rPr lang="tr-TR" sz="2400" dirty="0">
                <a:latin typeface="Trebuchet MS" pitchFamily="34" charset="0"/>
              </a:rPr>
              <a:t>” olarak tanımlanabilir.</a:t>
            </a:r>
          </a:p>
          <a:p>
            <a:pPr algn="just">
              <a:lnSpc>
                <a:spcPct val="150000"/>
              </a:lnSpc>
              <a:spcAft>
                <a:spcPts val="0"/>
              </a:spcAft>
              <a:defRPr/>
            </a:pPr>
            <a:r>
              <a:rPr lang="tr-TR" sz="2400" dirty="0">
                <a:latin typeface="Trebuchet MS" pitchFamily="34" charset="0"/>
              </a:rPr>
              <a:t>Bu topluma ait</a:t>
            </a:r>
          </a:p>
          <a:p>
            <a:pPr algn="just">
              <a:lnSpc>
                <a:spcPct val="150000"/>
              </a:lnSpc>
              <a:spcAft>
                <a:spcPts val="0"/>
              </a:spcAft>
              <a:defRPr/>
            </a:pPr>
            <a:r>
              <a:rPr lang="tr-TR" sz="2400" dirty="0">
                <a:solidFill>
                  <a:srgbClr val="C00000"/>
                </a:solidFill>
                <a:latin typeface="Trebuchet MS" pitchFamily="34" charset="0"/>
              </a:rPr>
              <a:t>Parametre </a:t>
            </a:r>
            <a:r>
              <a:rPr lang="tr-TR" sz="2400" dirty="0">
                <a:latin typeface="Trebuchet MS" pitchFamily="34" charset="0"/>
              </a:rPr>
              <a:t>“</a:t>
            </a:r>
            <a:r>
              <a:rPr lang="tr-TR" sz="2400" u="sng" dirty="0">
                <a:latin typeface="Trebuchet MS" pitchFamily="34" charset="0"/>
              </a:rPr>
              <a:t>sigara kullanan hamile bayanlara ait ortalama doğum ağırlığı</a:t>
            </a:r>
            <a:r>
              <a:rPr lang="tr-TR" sz="2400" dirty="0">
                <a:latin typeface="Trebuchet MS" pitchFamily="34" charset="0"/>
              </a:rPr>
              <a:t>” şeklinde ifade edilir. </a:t>
            </a:r>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87623" y="1357313"/>
            <a:ext cx="7742095" cy="4801314"/>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latin typeface="Trebuchet MS" pitchFamily="34" charset="0"/>
              </a:rPr>
              <a:t>Örnek 1’de ileri sürülen hipotez ise sigara kullanan gebelerin 2500 gr. dan daha düşük ağırlığa sahip doğum </a:t>
            </a:r>
            <a:r>
              <a:rPr lang="tr-TR" sz="2400" dirty="0" smtClean="0">
                <a:latin typeface="Trebuchet MS" pitchFamily="34" charset="0"/>
              </a:rPr>
              <a:t>yaptıklarıydı. </a:t>
            </a:r>
            <a:r>
              <a:rPr lang="tr-TR" sz="2400" dirty="0">
                <a:latin typeface="Trebuchet MS" pitchFamily="34" charset="0"/>
              </a:rPr>
              <a:t>Bu </a:t>
            </a:r>
            <a:r>
              <a:rPr lang="tr-TR" sz="2400" dirty="0" smtClean="0">
                <a:latin typeface="Trebuchet MS" pitchFamily="34" charset="0"/>
              </a:rPr>
              <a:t>durumda;</a:t>
            </a:r>
            <a:endParaRPr lang="tr-TR" sz="2400" dirty="0">
              <a:latin typeface="Trebuchet MS" pitchFamily="34" charset="0"/>
            </a:endParaRPr>
          </a:p>
          <a:p>
            <a:pPr algn="just">
              <a:lnSpc>
                <a:spcPct val="150000"/>
              </a:lnSpc>
              <a:spcAft>
                <a:spcPts val="0"/>
              </a:spcAft>
              <a:defRPr/>
            </a:pPr>
            <a:endParaRPr lang="tr-TR" sz="2400" dirty="0">
              <a:latin typeface="Trebuchet MS" pitchFamily="34" charset="0"/>
            </a:endParaRPr>
          </a:p>
          <a:p>
            <a:pPr algn="just">
              <a:lnSpc>
                <a:spcPct val="150000"/>
              </a:lnSpc>
              <a:spcAft>
                <a:spcPts val="0"/>
              </a:spcAft>
              <a:defRPr/>
            </a:pPr>
            <a:r>
              <a:rPr lang="tr-TR" sz="2000" dirty="0">
                <a:latin typeface="Trebuchet MS" pitchFamily="34" charset="0"/>
              </a:rPr>
              <a:t>H</a:t>
            </a:r>
            <a:r>
              <a:rPr lang="tr-TR" sz="2000" baseline="-25000" dirty="0">
                <a:latin typeface="Trebuchet MS" pitchFamily="34" charset="0"/>
              </a:rPr>
              <a:t>0</a:t>
            </a:r>
            <a:r>
              <a:rPr lang="tr-TR" sz="2000" dirty="0">
                <a:latin typeface="Trebuchet MS" pitchFamily="34" charset="0"/>
              </a:rPr>
              <a:t>:Sigara </a:t>
            </a:r>
            <a:r>
              <a:rPr lang="tr-TR" sz="2000" dirty="0" smtClean="0">
                <a:latin typeface="Trebuchet MS" pitchFamily="34" charset="0"/>
              </a:rPr>
              <a:t>kullanımı, </a:t>
            </a:r>
            <a:r>
              <a:rPr lang="tr-TR" sz="2000" dirty="0">
                <a:latin typeface="Trebuchet MS" pitchFamily="34" charset="0"/>
              </a:rPr>
              <a:t>düşük doğum ağırlına neden olmaz. </a:t>
            </a:r>
          </a:p>
          <a:p>
            <a:pPr algn="just">
              <a:lnSpc>
                <a:spcPct val="150000"/>
              </a:lnSpc>
              <a:spcAft>
                <a:spcPts val="0"/>
              </a:spcAft>
              <a:defRPr/>
            </a:pPr>
            <a:r>
              <a:rPr lang="tr-TR" sz="2000" dirty="0">
                <a:latin typeface="Trebuchet MS" pitchFamily="34" charset="0"/>
              </a:rPr>
              <a:t>H</a:t>
            </a:r>
            <a:r>
              <a:rPr lang="tr-TR" sz="2000" baseline="-25000" dirty="0">
                <a:latin typeface="Trebuchet MS" pitchFamily="34" charset="0"/>
              </a:rPr>
              <a:t>1</a:t>
            </a:r>
            <a:r>
              <a:rPr lang="tr-TR" sz="2000" dirty="0">
                <a:latin typeface="Trebuchet MS" pitchFamily="34" charset="0"/>
              </a:rPr>
              <a:t>:Sigara </a:t>
            </a:r>
            <a:r>
              <a:rPr lang="tr-TR" sz="2000" dirty="0" smtClean="0">
                <a:latin typeface="Trebuchet MS" pitchFamily="34" charset="0"/>
              </a:rPr>
              <a:t>kullanımı, </a:t>
            </a:r>
            <a:r>
              <a:rPr lang="tr-TR" sz="2000" dirty="0">
                <a:latin typeface="Trebuchet MS" pitchFamily="34" charset="0"/>
              </a:rPr>
              <a:t>düşük doğum ağırlına neden olur</a:t>
            </a:r>
            <a:r>
              <a:rPr lang="tr-TR" sz="2000" dirty="0" smtClean="0">
                <a:latin typeface="Trebuchet MS" pitchFamily="34" charset="0"/>
              </a:rPr>
              <a:t>.</a:t>
            </a:r>
          </a:p>
          <a:p>
            <a:pPr algn="just">
              <a:lnSpc>
                <a:spcPct val="150000"/>
              </a:lnSpc>
              <a:spcAft>
                <a:spcPts val="0"/>
              </a:spcAft>
              <a:defRPr/>
            </a:pPr>
            <a:endParaRPr lang="tr-TR" sz="2000" dirty="0">
              <a:latin typeface="Trebuchet MS" pitchFamily="34" charset="0"/>
            </a:endParaRP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0</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 2500 gr.</a:t>
            </a: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1</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&lt; 2500 gr.</a:t>
            </a: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397031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b="1" dirty="0">
                <a:latin typeface="Trebuchet MS" pitchFamily="34" charset="0"/>
              </a:rPr>
              <a:t>Örnek 2: </a:t>
            </a:r>
            <a:r>
              <a:rPr lang="tr-TR" sz="2400" dirty="0" smtClean="0">
                <a:latin typeface="Trebuchet MS" pitchFamily="34" charset="0"/>
              </a:rPr>
              <a:t>Süt ve süt ürünleri üreten bir firmada 1000gr’lık özel kutularda peynir üretilmektedir. Fakat firmanın üretim müdürü bu kutulardaki peynirlerin gramajlarının hatalı olduğunu </a:t>
            </a:r>
            <a:r>
              <a:rPr lang="tr-TR" sz="2400" dirty="0">
                <a:latin typeface="Trebuchet MS" pitchFamily="34" charset="0"/>
              </a:rPr>
              <a:t>iddia etmektedir</a:t>
            </a:r>
            <a:r>
              <a:rPr lang="tr-TR" sz="2400" dirty="0" smtClean="0">
                <a:latin typeface="Trebuchet MS" pitchFamily="34" charset="0"/>
              </a:rPr>
              <a:t>. </a:t>
            </a:r>
          </a:p>
          <a:p>
            <a:pPr algn="just">
              <a:lnSpc>
                <a:spcPct val="150000"/>
              </a:lnSpc>
              <a:spcAft>
                <a:spcPts val="0"/>
              </a:spcAft>
              <a:defRPr/>
            </a:pPr>
            <a:r>
              <a:rPr lang="tr-TR" sz="2400" dirty="0" smtClean="0">
                <a:latin typeface="Trebuchet MS" pitchFamily="34" charset="0"/>
              </a:rPr>
              <a:t>	İleri </a:t>
            </a:r>
            <a:r>
              <a:rPr lang="tr-TR" sz="2400" dirty="0">
                <a:latin typeface="Trebuchet MS" pitchFamily="34" charset="0"/>
              </a:rPr>
              <a:t>sürülen bu hipotezin test edilmesi için kurulacak sıfır ve karşıt hipotezler nelerdir, nasıl formüle edilir? </a:t>
            </a: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latin typeface="Trebuchet MS" pitchFamily="34" charset="0"/>
              </a:rPr>
              <a:t>Örnek 2’de bahsedilen araştırmanın yapılacağı  </a:t>
            </a:r>
          </a:p>
          <a:p>
            <a:pPr algn="just">
              <a:lnSpc>
                <a:spcPct val="150000"/>
              </a:lnSpc>
              <a:spcAft>
                <a:spcPts val="0"/>
              </a:spcAft>
              <a:defRPr/>
            </a:pPr>
            <a:endParaRPr lang="tr-TR" sz="2400" dirty="0">
              <a:solidFill>
                <a:srgbClr val="FFC000"/>
              </a:solidFill>
              <a:latin typeface="Trebuchet MS" pitchFamily="34" charset="0"/>
            </a:endParaRPr>
          </a:p>
          <a:p>
            <a:pPr algn="just">
              <a:lnSpc>
                <a:spcPct val="150000"/>
              </a:lnSpc>
              <a:spcAft>
                <a:spcPts val="0"/>
              </a:spcAft>
              <a:defRPr/>
            </a:pPr>
            <a:r>
              <a:rPr lang="tr-TR" sz="2400" dirty="0">
                <a:solidFill>
                  <a:srgbClr val="C00000"/>
                </a:solidFill>
                <a:latin typeface="Trebuchet MS" pitchFamily="34" charset="0"/>
              </a:rPr>
              <a:t>Toplum: </a:t>
            </a:r>
            <a:r>
              <a:rPr lang="tr-TR" sz="2400" dirty="0">
                <a:latin typeface="Trebuchet MS" pitchFamily="34" charset="0"/>
              </a:rPr>
              <a:t>“</a:t>
            </a:r>
            <a:r>
              <a:rPr lang="tr-TR" sz="2400" u="sng" dirty="0">
                <a:latin typeface="Trebuchet MS" pitchFamily="34" charset="0"/>
              </a:rPr>
              <a:t>Süt ve süt ürünleri üreten </a:t>
            </a:r>
            <a:r>
              <a:rPr lang="tr-TR" sz="2400" u="sng" dirty="0" smtClean="0">
                <a:latin typeface="Trebuchet MS" pitchFamily="34" charset="0"/>
              </a:rPr>
              <a:t>firmada 1000gr’lık kutularda üretilen peynirlerin tamamı</a:t>
            </a:r>
            <a:r>
              <a:rPr lang="tr-TR" sz="2400" dirty="0" smtClean="0">
                <a:latin typeface="Trebuchet MS" pitchFamily="34" charset="0"/>
              </a:rPr>
              <a:t>” </a:t>
            </a:r>
            <a:r>
              <a:rPr lang="tr-TR" sz="2400" dirty="0">
                <a:latin typeface="Trebuchet MS" pitchFamily="34" charset="0"/>
              </a:rPr>
              <a:t>olarak tanımlanabilir.</a:t>
            </a:r>
          </a:p>
          <a:p>
            <a:pPr algn="just">
              <a:lnSpc>
                <a:spcPct val="150000"/>
              </a:lnSpc>
              <a:spcAft>
                <a:spcPts val="0"/>
              </a:spcAft>
              <a:defRPr/>
            </a:pPr>
            <a:r>
              <a:rPr lang="tr-TR" sz="2400" dirty="0">
                <a:latin typeface="Trebuchet MS" pitchFamily="34" charset="0"/>
              </a:rPr>
              <a:t>Bu topluma ait</a:t>
            </a:r>
          </a:p>
          <a:p>
            <a:pPr algn="just">
              <a:lnSpc>
                <a:spcPct val="150000"/>
              </a:lnSpc>
              <a:spcAft>
                <a:spcPts val="0"/>
              </a:spcAft>
              <a:defRPr/>
            </a:pPr>
            <a:r>
              <a:rPr lang="tr-TR" sz="2400" dirty="0">
                <a:solidFill>
                  <a:srgbClr val="C00000"/>
                </a:solidFill>
                <a:latin typeface="Trebuchet MS" pitchFamily="34" charset="0"/>
              </a:rPr>
              <a:t>Parametre</a:t>
            </a:r>
            <a:r>
              <a:rPr lang="tr-TR" sz="2400" dirty="0">
                <a:latin typeface="Trebuchet MS" pitchFamily="34" charset="0"/>
              </a:rPr>
              <a:t> </a:t>
            </a:r>
            <a:r>
              <a:rPr lang="tr-TR" sz="2400" dirty="0" smtClean="0">
                <a:latin typeface="Trebuchet MS" pitchFamily="34" charset="0"/>
              </a:rPr>
              <a:t>“</a:t>
            </a:r>
            <a:r>
              <a:rPr lang="tr-TR" sz="2400" u="sng" dirty="0" smtClean="0">
                <a:latin typeface="Trebuchet MS" pitchFamily="34" charset="0"/>
              </a:rPr>
              <a:t>1000gr.’lık üretilen peynir kutuların ortalama ağırlığı</a:t>
            </a:r>
            <a:r>
              <a:rPr lang="tr-TR" sz="2400" dirty="0" smtClean="0">
                <a:latin typeface="Trebuchet MS" pitchFamily="34" charset="0"/>
              </a:rPr>
              <a:t>” </a:t>
            </a:r>
            <a:r>
              <a:rPr lang="tr-TR" sz="2400" dirty="0">
                <a:latin typeface="Trebuchet MS" pitchFamily="34" charset="0"/>
              </a:rPr>
              <a:t>şeklinde ifade edilir.</a:t>
            </a:r>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364729" y="1712997"/>
            <a:ext cx="7599759"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latin typeface="Trebuchet MS" pitchFamily="34" charset="0"/>
              </a:rPr>
              <a:t>Örnek 2’de ileri sürülen hipotez ise </a:t>
            </a:r>
            <a:r>
              <a:rPr lang="tr-TR" sz="2400" dirty="0" smtClean="0">
                <a:latin typeface="Trebuchet MS" pitchFamily="34" charset="0"/>
              </a:rPr>
              <a:t>kutulardaki </a:t>
            </a:r>
            <a:r>
              <a:rPr lang="tr-TR" sz="2400" dirty="0">
                <a:latin typeface="Trebuchet MS" pitchFamily="34" charset="0"/>
              </a:rPr>
              <a:t>peynirlerin gramajlarının hatalı olduğunu iddia </a:t>
            </a:r>
            <a:r>
              <a:rPr lang="tr-TR" sz="2400" dirty="0" smtClean="0">
                <a:latin typeface="Trebuchet MS" pitchFamily="34" charset="0"/>
              </a:rPr>
              <a:t>etmekteydi. </a:t>
            </a:r>
            <a:r>
              <a:rPr lang="tr-TR" sz="2400" dirty="0">
                <a:latin typeface="Trebuchet MS" pitchFamily="34" charset="0"/>
              </a:rPr>
              <a:t>Bu </a:t>
            </a:r>
            <a:r>
              <a:rPr lang="tr-TR" sz="2400" dirty="0" smtClean="0">
                <a:latin typeface="Trebuchet MS" pitchFamily="34" charset="0"/>
              </a:rPr>
              <a:t>durumda;</a:t>
            </a:r>
            <a:endParaRPr lang="tr-TR" sz="2400" dirty="0">
              <a:latin typeface="Trebuchet MS" pitchFamily="34" charset="0"/>
            </a:endParaRPr>
          </a:p>
          <a:p>
            <a:pPr algn="just">
              <a:lnSpc>
                <a:spcPct val="150000"/>
              </a:lnSpc>
              <a:spcAft>
                <a:spcPts val="0"/>
              </a:spcAft>
              <a:defRPr/>
            </a:pPr>
            <a:endParaRPr lang="tr-TR" sz="2400" dirty="0">
              <a:latin typeface="Trebuchet MS" pitchFamily="34" charset="0"/>
            </a:endParaRPr>
          </a:p>
          <a:p>
            <a:pPr algn="just">
              <a:lnSpc>
                <a:spcPct val="150000"/>
              </a:lnSpc>
              <a:spcAft>
                <a:spcPts val="0"/>
              </a:spcAft>
              <a:defRPr/>
            </a:pPr>
            <a:r>
              <a:rPr lang="tr-TR" sz="2400" dirty="0" smtClean="0">
                <a:latin typeface="Trebuchet MS" pitchFamily="34" charset="0"/>
              </a:rPr>
              <a:t>H</a:t>
            </a:r>
            <a:r>
              <a:rPr lang="tr-TR" sz="2400" baseline="-25000" dirty="0" smtClean="0">
                <a:latin typeface="Trebuchet MS" pitchFamily="34" charset="0"/>
              </a:rPr>
              <a:t>0</a:t>
            </a:r>
            <a:r>
              <a:rPr lang="tr-TR" sz="2400" dirty="0" smtClean="0">
                <a:latin typeface="Trebuchet MS" pitchFamily="34" charset="0"/>
              </a:rPr>
              <a:t>:Kutular 1000 gr. </a:t>
            </a:r>
            <a:r>
              <a:rPr lang="tr-TR" sz="2400" dirty="0">
                <a:latin typeface="Trebuchet MS" pitchFamily="34" charset="0"/>
              </a:rPr>
              <a:t>a</a:t>
            </a:r>
            <a:r>
              <a:rPr lang="tr-TR" sz="2400" dirty="0" smtClean="0">
                <a:latin typeface="Trebuchet MS" pitchFamily="34" charset="0"/>
              </a:rPr>
              <a:t>ğırlığındadır. </a:t>
            </a:r>
            <a:endParaRPr lang="tr-TR" sz="2400" dirty="0">
              <a:latin typeface="Trebuchet MS" pitchFamily="34" charset="0"/>
            </a:endParaRPr>
          </a:p>
          <a:p>
            <a:pPr algn="just">
              <a:lnSpc>
                <a:spcPct val="150000"/>
              </a:lnSpc>
              <a:spcAft>
                <a:spcPts val="0"/>
              </a:spcAft>
              <a:defRPr/>
            </a:pPr>
            <a:r>
              <a:rPr lang="tr-TR" sz="2400" dirty="0" smtClean="0">
                <a:latin typeface="Trebuchet MS" pitchFamily="34" charset="0"/>
              </a:rPr>
              <a:t>H</a:t>
            </a:r>
            <a:r>
              <a:rPr lang="tr-TR" sz="2400" baseline="-25000" dirty="0" smtClean="0">
                <a:latin typeface="Trebuchet MS" pitchFamily="34" charset="0"/>
              </a:rPr>
              <a:t>1</a:t>
            </a:r>
            <a:r>
              <a:rPr lang="tr-TR" sz="2400" dirty="0">
                <a:latin typeface="Trebuchet MS" pitchFamily="34" charset="0"/>
              </a:rPr>
              <a:t>:Kutular 1000 gr. ağırlığında değildir.</a:t>
            </a: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0</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 </a:t>
            </a:r>
            <a:r>
              <a:rPr lang="tr-TR" sz="2400" dirty="0" smtClean="0">
                <a:latin typeface="Trebuchet MS" pitchFamily="34" charset="0"/>
              </a:rPr>
              <a:t>1000</a:t>
            </a:r>
            <a:endParaRPr lang="tr-TR" sz="2400" dirty="0">
              <a:latin typeface="Trebuchet MS" pitchFamily="34" charset="0"/>
            </a:endParaRP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1</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a:t>
            </a:r>
            <a:r>
              <a:rPr lang="tr-TR" sz="2400" dirty="0" smtClean="0">
                <a:latin typeface="Trebuchet MS" pitchFamily="34" charset="0"/>
              </a:rPr>
              <a:t>≠1000</a:t>
            </a:r>
            <a:endParaRPr lang="tr-TR" sz="2400" dirty="0">
              <a:latin typeface="Trebuchet MS" pitchFamily="34" charset="0"/>
            </a:endParaRPr>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5010474"/>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b="1" dirty="0">
                <a:latin typeface="Trebuchet MS" pitchFamily="34" charset="0"/>
              </a:rPr>
              <a:t>Örnek 3: </a:t>
            </a:r>
            <a:r>
              <a:rPr lang="tr-TR" sz="2400" dirty="0">
                <a:latin typeface="Trebuchet MS" pitchFamily="34" charset="0"/>
              </a:rPr>
              <a:t>Sigara ve alkol kullananların </a:t>
            </a:r>
            <a:r>
              <a:rPr lang="tr-TR" sz="2400" dirty="0" err="1">
                <a:latin typeface="Trebuchet MS" pitchFamily="34" charset="0"/>
              </a:rPr>
              <a:t>sistolik</a:t>
            </a:r>
            <a:r>
              <a:rPr lang="tr-TR" sz="2400" dirty="0">
                <a:latin typeface="Trebuchet MS" pitchFamily="34" charset="0"/>
              </a:rPr>
              <a:t> kan basınçlarının normal seviye olarak kabul edilen 120mm/Hg’den daha yüksek olduğu, sigara ve alkol kullanımının hipertansiyon hastalığının en önemli etkenleri arasında yer aldığı iddia ediliyor.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Bu </a:t>
            </a:r>
            <a:r>
              <a:rPr lang="tr-TR" sz="2400" dirty="0">
                <a:latin typeface="Trebuchet MS" pitchFamily="34" charset="0"/>
              </a:rPr>
              <a:t>amaçla yapılacak olan bir araştırmada ileri sürülen bu hipotezin test edilmesinde kullanılacak sıfır ve karşıt hipotezler nelerdir, nasıl formüle edilirler?</a:t>
            </a:r>
          </a:p>
        </p:txBody>
      </p:sp>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latin typeface="Trebuchet MS" pitchFamily="34" charset="0"/>
              </a:rPr>
              <a:t>Örnek 3’de bahsedilen araştırmanın yapılacağı  </a:t>
            </a:r>
          </a:p>
          <a:p>
            <a:pPr algn="just">
              <a:lnSpc>
                <a:spcPct val="150000"/>
              </a:lnSpc>
              <a:spcAft>
                <a:spcPts val="0"/>
              </a:spcAft>
              <a:defRPr/>
            </a:pPr>
            <a:endParaRPr lang="tr-TR" sz="2400" dirty="0">
              <a:solidFill>
                <a:srgbClr val="FFC000"/>
              </a:solidFill>
              <a:latin typeface="Trebuchet MS" pitchFamily="34" charset="0"/>
            </a:endParaRPr>
          </a:p>
          <a:p>
            <a:pPr algn="just">
              <a:lnSpc>
                <a:spcPct val="150000"/>
              </a:lnSpc>
              <a:spcAft>
                <a:spcPts val="0"/>
              </a:spcAft>
              <a:defRPr/>
            </a:pPr>
            <a:r>
              <a:rPr lang="tr-TR" sz="2400" dirty="0">
                <a:solidFill>
                  <a:srgbClr val="C00000"/>
                </a:solidFill>
                <a:latin typeface="Trebuchet MS" pitchFamily="34" charset="0"/>
              </a:rPr>
              <a:t>Toplum: </a:t>
            </a:r>
            <a:r>
              <a:rPr lang="tr-TR" sz="2400" dirty="0">
                <a:latin typeface="Trebuchet MS" pitchFamily="34" charset="0"/>
              </a:rPr>
              <a:t>“</a:t>
            </a:r>
            <a:r>
              <a:rPr lang="tr-TR" sz="2400" u="sng" dirty="0">
                <a:latin typeface="Trebuchet MS" pitchFamily="34" charset="0"/>
              </a:rPr>
              <a:t>sigara ve alkol kullanan tüm yetişkin bireyler</a:t>
            </a:r>
            <a:r>
              <a:rPr lang="tr-TR" sz="2400" dirty="0">
                <a:latin typeface="Trebuchet MS" pitchFamily="34" charset="0"/>
              </a:rPr>
              <a:t>” olarak tanımlanabilir.</a:t>
            </a:r>
          </a:p>
          <a:p>
            <a:pPr algn="just">
              <a:lnSpc>
                <a:spcPct val="150000"/>
              </a:lnSpc>
              <a:spcAft>
                <a:spcPts val="0"/>
              </a:spcAft>
              <a:defRPr/>
            </a:pPr>
            <a:r>
              <a:rPr lang="tr-TR" sz="2400" dirty="0">
                <a:latin typeface="Trebuchet MS" pitchFamily="34" charset="0"/>
              </a:rPr>
              <a:t>Bu topluma ait</a:t>
            </a:r>
          </a:p>
          <a:p>
            <a:pPr algn="just">
              <a:lnSpc>
                <a:spcPct val="150000"/>
              </a:lnSpc>
              <a:spcAft>
                <a:spcPts val="0"/>
              </a:spcAft>
              <a:defRPr/>
            </a:pPr>
            <a:r>
              <a:rPr lang="tr-TR" sz="2400" dirty="0">
                <a:solidFill>
                  <a:srgbClr val="C00000"/>
                </a:solidFill>
                <a:latin typeface="Trebuchet MS" pitchFamily="34" charset="0"/>
              </a:rPr>
              <a:t>Parametre </a:t>
            </a:r>
            <a:r>
              <a:rPr lang="tr-TR" sz="2400" dirty="0">
                <a:latin typeface="Trebuchet MS" pitchFamily="34" charset="0"/>
              </a:rPr>
              <a:t>“</a:t>
            </a:r>
            <a:r>
              <a:rPr lang="tr-TR" sz="2400" u="sng" dirty="0">
                <a:latin typeface="Trebuchet MS" pitchFamily="34" charset="0"/>
              </a:rPr>
              <a:t>sigara ve alkol kullanan tüm yetişkin bireylerin ortalama </a:t>
            </a:r>
            <a:r>
              <a:rPr lang="tr-TR" sz="2400" u="sng" dirty="0" err="1">
                <a:latin typeface="Trebuchet MS" pitchFamily="34" charset="0"/>
              </a:rPr>
              <a:t>sistolik</a:t>
            </a:r>
            <a:r>
              <a:rPr lang="tr-TR" sz="2400" u="sng" dirty="0">
                <a:latin typeface="Trebuchet MS" pitchFamily="34" charset="0"/>
              </a:rPr>
              <a:t> kan bacıncı</a:t>
            </a:r>
            <a:r>
              <a:rPr lang="tr-TR" sz="2400" dirty="0">
                <a:latin typeface="Trebuchet MS" pitchFamily="34" charset="0"/>
              </a:rPr>
              <a:t>” şeklinde ifade edilir.</a:t>
            </a:r>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357313"/>
            <a:ext cx="7671767" cy="5078313"/>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latin typeface="Trebuchet MS" pitchFamily="34" charset="0"/>
              </a:rPr>
              <a:t>Örnek 3’de ileri sürülen hipotez sigara ve alkol kullananların </a:t>
            </a:r>
            <a:r>
              <a:rPr lang="tr-TR" sz="2400" dirty="0" err="1">
                <a:latin typeface="Trebuchet MS" pitchFamily="34" charset="0"/>
              </a:rPr>
              <a:t>sistolik</a:t>
            </a:r>
            <a:r>
              <a:rPr lang="tr-TR" sz="2400" dirty="0">
                <a:latin typeface="Trebuchet MS" pitchFamily="34" charset="0"/>
              </a:rPr>
              <a:t> kan basınçlarının 120mm/</a:t>
            </a:r>
            <a:r>
              <a:rPr lang="tr-TR" sz="2400" dirty="0" err="1">
                <a:latin typeface="Trebuchet MS" pitchFamily="34" charset="0"/>
              </a:rPr>
              <a:t>Hg’den</a:t>
            </a:r>
            <a:r>
              <a:rPr lang="tr-TR" sz="2400" dirty="0">
                <a:latin typeface="Trebuchet MS" pitchFamily="34" charset="0"/>
              </a:rPr>
              <a:t> daha yüksek olduğu idi. Bu durumda</a:t>
            </a: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0</a:t>
            </a:r>
            <a:r>
              <a:rPr lang="tr-TR" sz="2400" dirty="0">
                <a:latin typeface="Trebuchet MS" pitchFamily="34" charset="0"/>
              </a:rPr>
              <a:t>:Sigara ve alkol kullananların </a:t>
            </a:r>
            <a:r>
              <a:rPr lang="tr-TR" sz="2400" dirty="0" err="1">
                <a:latin typeface="Trebuchet MS" pitchFamily="34" charset="0"/>
              </a:rPr>
              <a:t>sistolik</a:t>
            </a:r>
            <a:r>
              <a:rPr lang="tr-TR" sz="2400" dirty="0">
                <a:latin typeface="Trebuchet MS" pitchFamily="34" charset="0"/>
              </a:rPr>
              <a:t> kan basıncı ortalaması normaldir.</a:t>
            </a: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1</a:t>
            </a:r>
            <a:r>
              <a:rPr lang="tr-TR" sz="2400" dirty="0">
                <a:latin typeface="Trebuchet MS" pitchFamily="34" charset="0"/>
              </a:rPr>
              <a:t>: Sigara ve alkol kullananların </a:t>
            </a:r>
            <a:r>
              <a:rPr lang="tr-TR" sz="2400" dirty="0" err="1">
                <a:latin typeface="Trebuchet MS" pitchFamily="34" charset="0"/>
              </a:rPr>
              <a:t>sistolik</a:t>
            </a:r>
            <a:r>
              <a:rPr lang="tr-TR" sz="2400" dirty="0">
                <a:latin typeface="Trebuchet MS" pitchFamily="34" charset="0"/>
              </a:rPr>
              <a:t> kan basıncı ortalaması yüksektir.</a:t>
            </a: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0</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 120 mm/</a:t>
            </a:r>
            <a:r>
              <a:rPr lang="tr-TR" sz="2400" dirty="0" err="1">
                <a:latin typeface="Trebuchet MS" pitchFamily="34" charset="0"/>
              </a:rPr>
              <a:t>Hg</a:t>
            </a:r>
            <a:endParaRPr lang="tr-TR" sz="2400" dirty="0">
              <a:latin typeface="Trebuchet MS" pitchFamily="34" charset="0"/>
            </a:endParaRP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1</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&gt; 120 mm/</a:t>
            </a:r>
            <a:r>
              <a:rPr lang="tr-TR" sz="2400" dirty="0" err="1">
                <a:latin typeface="Trebuchet MS" pitchFamily="34" charset="0"/>
              </a:rPr>
              <a:t>Hg</a:t>
            </a:r>
            <a:endParaRPr lang="tr-TR" sz="2400" dirty="0">
              <a:latin typeface="Trebuchet MS" pitchFamily="34" charset="0"/>
            </a:endParaRPr>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Hipotez</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893762" y="1357313"/>
            <a:ext cx="8286750" cy="2354491"/>
          </a:xfrm>
          <a:prstGeom prst="rect">
            <a:avLst/>
          </a:prstGeom>
          <a:noFill/>
          <a:ln w="9525">
            <a:noFill/>
            <a:miter lim="800000"/>
            <a:headEnd/>
            <a:tailEnd/>
          </a:ln>
          <a:effectLst/>
        </p:spPr>
        <p:txBody>
          <a:bodyPr>
            <a:spAutoFit/>
          </a:bodyPr>
          <a:lstStyle/>
          <a:p>
            <a:pPr algn="just">
              <a:lnSpc>
                <a:spcPct val="150000"/>
              </a:lnSpc>
              <a:spcAft>
                <a:spcPts val="0"/>
              </a:spcAft>
              <a:defRPr/>
            </a:pPr>
            <a:endParaRPr lang="tr-TR" sz="2400" dirty="0">
              <a:latin typeface="Trebuchet MS" pitchFamily="34" charset="0"/>
            </a:endParaRPr>
          </a:p>
          <a:p>
            <a:pPr algn="just">
              <a:lnSpc>
                <a:spcPct val="150000"/>
              </a:lnSpc>
              <a:spcAft>
                <a:spcPts val="0"/>
              </a:spcAft>
              <a:defRPr/>
            </a:pPr>
            <a:r>
              <a:rPr lang="tr-TR" sz="2400" dirty="0">
                <a:latin typeface="Trebuchet MS" pitchFamily="34" charset="0"/>
              </a:rPr>
              <a:t>   Örnek 1		</a:t>
            </a:r>
            <a:r>
              <a:rPr lang="tr-TR" sz="2400" dirty="0" smtClean="0">
                <a:latin typeface="Trebuchet MS" pitchFamily="34" charset="0"/>
              </a:rPr>
              <a:t>   Örnek </a:t>
            </a:r>
            <a:r>
              <a:rPr lang="tr-TR" sz="2400" dirty="0">
                <a:latin typeface="Trebuchet MS" pitchFamily="34" charset="0"/>
              </a:rPr>
              <a:t>2		   Örnek 3 </a:t>
            </a: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0</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 2500		</a:t>
            </a:r>
            <a:r>
              <a:rPr lang="tr-TR" sz="2400" dirty="0" smtClean="0">
                <a:latin typeface="Trebuchet MS" pitchFamily="34" charset="0"/>
              </a:rPr>
              <a:t>H</a:t>
            </a:r>
            <a:r>
              <a:rPr lang="tr-TR" sz="2400" baseline="-25000" dirty="0" smtClean="0">
                <a:latin typeface="Trebuchet MS" pitchFamily="34" charset="0"/>
              </a:rPr>
              <a:t>0</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 </a:t>
            </a:r>
            <a:r>
              <a:rPr lang="tr-TR" sz="2400" dirty="0" smtClean="0">
                <a:latin typeface="Trebuchet MS" pitchFamily="34" charset="0"/>
              </a:rPr>
              <a:t>1000</a:t>
            </a:r>
            <a:r>
              <a:rPr lang="tr-TR" sz="2400" dirty="0">
                <a:latin typeface="Trebuchet MS" pitchFamily="34" charset="0"/>
              </a:rPr>
              <a:t>		H</a:t>
            </a:r>
            <a:r>
              <a:rPr lang="tr-TR" sz="2400" baseline="-25000" dirty="0">
                <a:latin typeface="Trebuchet MS" pitchFamily="34" charset="0"/>
              </a:rPr>
              <a:t>0</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 120</a:t>
            </a:r>
          </a:p>
          <a:p>
            <a:pPr algn="just">
              <a:lnSpc>
                <a:spcPct val="150000"/>
              </a:lnSpc>
              <a:spcAft>
                <a:spcPts val="0"/>
              </a:spcAft>
              <a:defRPr/>
            </a:pPr>
            <a:r>
              <a:rPr lang="tr-TR" sz="2400" dirty="0">
                <a:latin typeface="Trebuchet MS" pitchFamily="34" charset="0"/>
              </a:rPr>
              <a:t>H</a:t>
            </a:r>
            <a:r>
              <a:rPr lang="tr-TR" sz="2400" baseline="-25000" dirty="0">
                <a:latin typeface="Trebuchet MS" pitchFamily="34" charset="0"/>
              </a:rPr>
              <a:t>1</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&lt; 2500 		H</a:t>
            </a:r>
            <a:r>
              <a:rPr lang="tr-TR" sz="2400" baseline="-25000" dirty="0">
                <a:latin typeface="Trebuchet MS" pitchFamily="34" charset="0"/>
              </a:rPr>
              <a:t>1</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a:t>
            </a:r>
            <a:r>
              <a:rPr lang="tr-TR" sz="2400" dirty="0" smtClean="0">
                <a:latin typeface="Trebuchet MS" pitchFamily="34" charset="0"/>
              </a:rPr>
              <a:t> 1000 </a:t>
            </a:r>
            <a:r>
              <a:rPr lang="tr-TR" sz="2400" dirty="0">
                <a:latin typeface="Trebuchet MS" pitchFamily="34" charset="0"/>
              </a:rPr>
              <a:t>		H</a:t>
            </a:r>
            <a:r>
              <a:rPr lang="tr-TR" sz="2400" baseline="-25000" dirty="0">
                <a:latin typeface="Trebuchet MS" pitchFamily="34" charset="0"/>
              </a:rPr>
              <a:t>1</a:t>
            </a:r>
            <a:r>
              <a:rPr lang="tr-TR" sz="2400" dirty="0">
                <a:latin typeface="Trebuchet MS" pitchFamily="34" charset="0"/>
              </a:rPr>
              <a:t>: </a:t>
            </a:r>
            <a:r>
              <a:rPr lang="el-GR" sz="2400" dirty="0">
                <a:latin typeface="Trebuchet MS" pitchFamily="34" charset="0"/>
              </a:rPr>
              <a:t>μ</a:t>
            </a:r>
            <a:r>
              <a:rPr lang="tr-TR" sz="2400" dirty="0">
                <a:latin typeface="Trebuchet MS" pitchFamily="34" charset="0"/>
              </a:rPr>
              <a:t> &gt; 120</a:t>
            </a:r>
          </a:p>
        </p:txBody>
      </p:sp>
      <p:sp>
        <p:nvSpPr>
          <p:cNvPr id="8" name="Text Box 9"/>
          <p:cNvSpPr txBox="1">
            <a:spLocks noChangeArrowheads="1"/>
          </p:cNvSpPr>
          <p:nvPr/>
        </p:nvSpPr>
        <p:spPr bwMode="auto">
          <a:xfrm>
            <a:off x="1043607" y="4279900"/>
            <a:ext cx="7743205" cy="1754326"/>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Herhangi </a:t>
            </a:r>
            <a:r>
              <a:rPr lang="tr-TR" sz="2400" dirty="0">
                <a:latin typeface="Trebuchet MS" pitchFamily="34" charset="0"/>
              </a:rPr>
              <a:t>bir </a:t>
            </a:r>
            <a:r>
              <a:rPr lang="tr-TR" sz="2400" i="1" u="sng" dirty="0">
                <a:latin typeface="Trebuchet MS" pitchFamily="34" charset="0"/>
              </a:rPr>
              <a:t>değişimi</a:t>
            </a:r>
            <a:r>
              <a:rPr lang="tr-TR" sz="2400" dirty="0">
                <a:latin typeface="Trebuchet MS" pitchFamily="34" charset="0"/>
              </a:rPr>
              <a:t>, </a:t>
            </a:r>
            <a:r>
              <a:rPr lang="tr-TR" sz="2400" i="1" u="sng" dirty="0">
                <a:latin typeface="Trebuchet MS" pitchFamily="34" charset="0"/>
              </a:rPr>
              <a:t>farklılığı</a:t>
            </a:r>
            <a:r>
              <a:rPr lang="tr-TR" sz="2400" dirty="0">
                <a:latin typeface="Trebuchet MS" pitchFamily="34" charset="0"/>
              </a:rPr>
              <a:t>, </a:t>
            </a:r>
            <a:r>
              <a:rPr lang="tr-TR" sz="2400" i="1" u="sng" dirty="0">
                <a:latin typeface="Trebuchet MS" pitchFamily="34" charset="0"/>
              </a:rPr>
              <a:t>eşitsizliği</a:t>
            </a:r>
            <a:r>
              <a:rPr lang="tr-TR" sz="2400" dirty="0">
                <a:latin typeface="Trebuchet MS" pitchFamily="34" charset="0"/>
              </a:rPr>
              <a:t>, </a:t>
            </a:r>
            <a:r>
              <a:rPr lang="tr-TR" sz="2400" i="1" u="sng" dirty="0">
                <a:latin typeface="Trebuchet MS" pitchFamily="34" charset="0"/>
              </a:rPr>
              <a:t>bağımlılığı</a:t>
            </a:r>
            <a:r>
              <a:rPr lang="tr-TR" sz="2400" dirty="0">
                <a:latin typeface="Trebuchet MS" pitchFamily="34" charset="0"/>
              </a:rPr>
              <a:t> vb. ifadeleri içeren önermeler her zaman </a:t>
            </a:r>
            <a:r>
              <a:rPr lang="tr-TR" sz="2400" u="sng" dirty="0">
                <a:latin typeface="Trebuchet MS" pitchFamily="34" charset="0"/>
              </a:rPr>
              <a:t>karşıt hipotezde</a:t>
            </a:r>
            <a:r>
              <a:rPr lang="tr-TR" sz="2400" dirty="0">
                <a:latin typeface="Trebuchet MS" pitchFamily="34" charset="0"/>
              </a:rPr>
              <a:t> belirtilir.   </a:t>
            </a:r>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mc:AlternateContent xmlns:mc="http://schemas.openxmlformats.org/markup-compatibility/2006" xmlns:a14="http://schemas.microsoft.com/office/drawing/2010/main">
        <mc:Choice Requires="a14">
          <p:sp>
            <p:nvSpPr>
              <p:cNvPr id="9" name="Text Box 9"/>
              <p:cNvSpPr txBox="1">
                <a:spLocks noChangeArrowheads="1"/>
              </p:cNvSpPr>
              <p:nvPr/>
            </p:nvSpPr>
            <p:spPr bwMode="auto">
              <a:xfrm>
                <a:off x="1115615" y="1357313"/>
                <a:ext cx="7599759"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Sıfır ve karşıt hipotezden hangisi seçmeliyiz? Hangi hipotezin doğru olduğuna nasıl karar vermeliyiz? </a:t>
                </a: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Örnek 1’deki araştırmada sigara kullanan 84 gebe doğuma kadar takip edilmiş ve doğum sonrası bebeklerin doğum ağırlıkları elde edilmiş ve ortalama olarak </a:t>
                </a:r>
                <a14:m>
                  <m:oMath xmlns:m="http://schemas.openxmlformats.org/officeDocument/2006/math">
                    <m:acc>
                      <m:accPr>
                        <m:chr m:val="̅"/>
                        <m:ctrlPr>
                          <a:rPr lang="tr-TR" sz="2400" i="1" dirty="0" smtClean="0">
                            <a:latin typeface="Cambria Math" panose="02040503050406030204" pitchFamily="18" charset="0"/>
                          </a:rPr>
                        </m:ctrlPr>
                      </m:accPr>
                      <m:e>
                        <m:r>
                          <a:rPr lang="tr-TR" sz="2400" b="0" i="1" dirty="0" smtClean="0">
                            <a:latin typeface="Cambria Math"/>
                          </a:rPr>
                          <m:t>𝑋</m:t>
                        </m:r>
                      </m:e>
                    </m:acc>
                  </m:oMath>
                </a14:m>
                <a:r>
                  <a:rPr lang="tr-TR" sz="2400" dirty="0">
                    <a:latin typeface="Trebuchet MS" pitchFamily="34" charset="0"/>
                  </a:rPr>
                  <a:t>=</a:t>
                </a:r>
                <a:r>
                  <a:rPr lang="tr-TR" sz="2400" dirty="0" smtClean="0">
                    <a:latin typeface="Trebuchet MS" pitchFamily="34" charset="0"/>
                  </a:rPr>
                  <a:t>2322 </a:t>
                </a:r>
                <a:r>
                  <a:rPr lang="tr-TR" sz="2400" dirty="0">
                    <a:latin typeface="Trebuchet MS" pitchFamily="34" charset="0"/>
                  </a:rPr>
                  <a:t>gr. bulunmuş olsun. Bu değer H</a:t>
                </a:r>
                <a:r>
                  <a:rPr lang="tr-TR" sz="2400" baseline="-25000" dirty="0">
                    <a:latin typeface="Trebuchet MS" pitchFamily="34" charset="0"/>
                  </a:rPr>
                  <a:t>1</a:t>
                </a:r>
                <a:r>
                  <a:rPr lang="tr-TR" sz="2400" dirty="0">
                    <a:latin typeface="Trebuchet MS" pitchFamily="34" charset="0"/>
                  </a:rPr>
                  <a:t> hipotezini kabul etmemiz için yeterli midir? </a:t>
                </a:r>
              </a:p>
            </p:txBody>
          </p:sp>
        </mc:Choice>
        <mc:Fallback xmlns="">
          <p:sp>
            <p:nvSpPr>
              <p:cNvPr id="9" name="Text Box 9"/>
              <p:cNvSpPr txBox="1">
                <a:spLocks noRot="1" noChangeAspect="1" noMove="1" noResize="1" noEditPoints="1" noAdjustHandles="1" noChangeArrowheads="1" noChangeShapeType="1" noTextEdit="1"/>
              </p:cNvSpPr>
              <p:nvPr/>
            </p:nvSpPr>
            <p:spPr bwMode="auto">
              <a:xfrm>
                <a:off x="1115615" y="1357313"/>
                <a:ext cx="7599759" cy="4524315"/>
              </a:xfrm>
              <a:prstGeom prst="rect">
                <a:avLst/>
              </a:prstGeom>
              <a:blipFill rotWithShape="1">
                <a:blip r:embed="rId2"/>
                <a:stretch>
                  <a:fillRect l="-1203" r="-1283" b="-674"/>
                </a:stretch>
              </a:blipFill>
              <a:ln w="9525">
                <a:noFill/>
                <a:miter lim="800000"/>
                <a:headEnd/>
                <a:tailEnd/>
              </a:ln>
              <a:effectLst/>
            </p:spPr>
            <p:txBody>
              <a:bodyPr/>
              <a:lstStyle/>
              <a:p>
                <a:r>
                  <a:rPr lang="tr-TR">
                    <a:noFill/>
                  </a:rPr>
                  <a:t> </a:t>
                </a:r>
              </a:p>
            </p:txBody>
          </p:sp>
        </mc:Fallback>
      </mc:AlternateContent>
      <p:sp>
        <p:nvSpPr>
          <p:cNvPr id="10"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mc:AlternateContent xmlns:mc="http://schemas.openxmlformats.org/markup-compatibility/2006" xmlns:a14="http://schemas.microsoft.com/office/drawing/2010/main">
        <mc:Choice Requires="a14">
          <p:sp>
            <p:nvSpPr>
              <p:cNvPr id="9" name="Text Box 9"/>
              <p:cNvSpPr txBox="1">
                <a:spLocks noChangeArrowheads="1"/>
              </p:cNvSpPr>
              <p:nvPr/>
            </p:nvSpPr>
            <p:spPr bwMode="auto">
              <a:xfrm>
                <a:off x="1331639" y="1357313"/>
                <a:ext cx="7383735" cy="397031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effectLst/>
                    <a:latin typeface="Trebuchet MS" pitchFamily="34" charset="0"/>
                  </a:rPr>
                  <a:t>	Örnek 2’deki araştırmada, firmanın üretim bandından çıkan 110 kutu peynir tartılmış ve ortalaması </a:t>
                </a:r>
                <a14:m>
                  <m:oMath xmlns:m="http://schemas.openxmlformats.org/officeDocument/2006/math">
                    <m:acc>
                      <m:accPr>
                        <m:chr m:val="̅"/>
                        <m:ctrlPr>
                          <a:rPr lang="tr-TR" sz="2800" i="1" dirty="0">
                            <a:effectLst/>
                            <a:latin typeface="Cambria Math" panose="02040503050406030204" pitchFamily="18" charset="0"/>
                          </a:rPr>
                        </m:ctrlPr>
                      </m:accPr>
                      <m:e>
                        <m:r>
                          <a:rPr lang="tr-TR" sz="2800" i="1" dirty="0">
                            <a:effectLst/>
                            <a:latin typeface="Cambria Math"/>
                          </a:rPr>
                          <m:t>𝑋</m:t>
                        </m:r>
                      </m:e>
                    </m:acc>
                  </m:oMath>
                </a14:m>
                <a:r>
                  <a:rPr lang="tr-TR" sz="2800" dirty="0">
                    <a:effectLst/>
                    <a:latin typeface="Trebuchet MS" pitchFamily="34" charset="0"/>
                  </a:rPr>
                  <a:t>=</a:t>
                </a:r>
                <a:r>
                  <a:rPr lang="tr-TR" sz="2800" dirty="0" smtClean="0">
                    <a:effectLst/>
                    <a:latin typeface="Trebuchet MS" pitchFamily="34" charset="0"/>
                  </a:rPr>
                  <a:t>1019 gr. </a:t>
                </a:r>
                <a:r>
                  <a:rPr lang="tr-TR" sz="2800" dirty="0">
                    <a:effectLst/>
                    <a:latin typeface="Trebuchet MS" pitchFamily="34" charset="0"/>
                  </a:rPr>
                  <a:t>olarak bulunsun. </a:t>
                </a:r>
                <a:endParaRPr lang="tr-TR" sz="2800" dirty="0" smtClean="0">
                  <a:effectLst/>
                  <a:latin typeface="Trebuchet MS" pitchFamily="34" charset="0"/>
                </a:endParaRPr>
              </a:p>
              <a:p>
                <a:pPr algn="just">
                  <a:lnSpc>
                    <a:spcPct val="150000"/>
                  </a:lnSpc>
                  <a:spcAft>
                    <a:spcPts val="0"/>
                  </a:spcAft>
                  <a:defRPr/>
                </a:pPr>
                <a:r>
                  <a:rPr lang="tr-TR" sz="2800" dirty="0" smtClean="0">
                    <a:effectLst/>
                    <a:latin typeface="Trebuchet MS" pitchFamily="34" charset="0"/>
                  </a:rPr>
                  <a:t>	Acaba </a:t>
                </a:r>
                <a:r>
                  <a:rPr lang="tr-TR" sz="2800" dirty="0">
                    <a:effectLst/>
                    <a:latin typeface="Trebuchet MS" pitchFamily="34" charset="0"/>
                  </a:rPr>
                  <a:t>bu değer H</a:t>
                </a:r>
                <a:r>
                  <a:rPr lang="tr-TR" sz="2800" baseline="-25000" dirty="0">
                    <a:effectLst/>
                    <a:latin typeface="Trebuchet MS" pitchFamily="34" charset="0"/>
                  </a:rPr>
                  <a:t>1</a:t>
                </a:r>
                <a:r>
                  <a:rPr lang="tr-TR" sz="2800" dirty="0">
                    <a:effectLst/>
                    <a:latin typeface="Trebuchet MS" pitchFamily="34" charset="0"/>
                  </a:rPr>
                  <a:t> hipotezini kabul etmemiz için tek başına yeterli midir?</a:t>
                </a:r>
              </a:p>
            </p:txBody>
          </p:sp>
        </mc:Choice>
        <mc:Fallback xmlns="">
          <p:sp>
            <p:nvSpPr>
              <p:cNvPr id="9" name="Text Box 9"/>
              <p:cNvSpPr txBox="1">
                <a:spLocks noRot="1" noChangeAspect="1" noMove="1" noResize="1" noEditPoints="1" noAdjustHandles="1" noChangeArrowheads="1" noChangeShapeType="1" noTextEdit="1"/>
              </p:cNvSpPr>
              <p:nvPr/>
            </p:nvSpPr>
            <p:spPr bwMode="auto">
              <a:xfrm>
                <a:off x="1331639" y="1357313"/>
                <a:ext cx="7383735" cy="3970318"/>
              </a:xfrm>
              <a:prstGeom prst="rect">
                <a:avLst/>
              </a:prstGeom>
              <a:blipFill rotWithShape="1">
                <a:blip r:embed="rId2"/>
                <a:stretch>
                  <a:fillRect l="-1650" r="-1650" b="-1536"/>
                </a:stretch>
              </a:blipFill>
              <a:ln w="9525">
                <a:noFill/>
                <a:miter lim="800000"/>
                <a:headEnd/>
                <a:tailEnd/>
              </a:ln>
              <a:effectLst/>
            </p:spPr>
            <p:txBody>
              <a:bodyPr/>
              <a:lstStyle/>
              <a:p>
                <a:r>
                  <a:rPr lang="tr-TR">
                    <a:noFill/>
                  </a:rPr>
                  <a:t> </a:t>
                </a:r>
              </a:p>
            </p:txBody>
          </p:sp>
        </mc:Fallback>
      </mc:AlternateContent>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mc:AlternateContent xmlns:mc="http://schemas.openxmlformats.org/markup-compatibility/2006" xmlns:a14="http://schemas.microsoft.com/office/drawing/2010/main">
        <mc:Choice Requires="a14">
          <p:sp>
            <p:nvSpPr>
              <p:cNvPr id="9" name="Text Box 9"/>
              <p:cNvSpPr txBox="1">
                <a:spLocks noChangeArrowheads="1"/>
              </p:cNvSpPr>
              <p:nvPr/>
            </p:nvSpPr>
            <p:spPr bwMode="auto">
              <a:xfrm>
                <a:off x="1187623" y="1616943"/>
                <a:ext cx="7527751" cy="332422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a:latin typeface="Trebuchet MS" pitchFamily="34" charset="0"/>
                  </a:rPr>
                  <a:t>Örnek 3’deki araştırmada sigara ve alkol kullanan </a:t>
                </a:r>
                <a:r>
                  <a:rPr lang="tr-TR" sz="2800" dirty="0" smtClean="0">
                    <a:latin typeface="Trebuchet MS" pitchFamily="34" charset="0"/>
                  </a:rPr>
                  <a:t>41 </a:t>
                </a:r>
                <a:r>
                  <a:rPr lang="tr-TR" sz="2800" dirty="0">
                    <a:latin typeface="Trebuchet MS" pitchFamily="34" charset="0"/>
                  </a:rPr>
                  <a:t>bireyin </a:t>
                </a:r>
                <a:r>
                  <a:rPr lang="tr-TR" sz="2800" dirty="0" err="1">
                    <a:latin typeface="Trebuchet MS" pitchFamily="34" charset="0"/>
                  </a:rPr>
                  <a:t>sistolik</a:t>
                </a:r>
                <a:r>
                  <a:rPr lang="tr-TR" sz="2800" dirty="0">
                    <a:latin typeface="Trebuchet MS" pitchFamily="34" charset="0"/>
                  </a:rPr>
                  <a:t> kan basınçlarının ortalaması </a:t>
                </a:r>
                <a14:m>
                  <m:oMath xmlns:m="http://schemas.openxmlformats.org/officeDocument/2006/math">
                    <m:acc>
                      <m:accPr>
                        <m:chr m:val="̅"/>
                        <m:ctrlPr>
                          <a:rPr lang="tr-TR" sz="2800" i="1" dirty="0">
                            <a:latin typeface="Cambria Math" panose="02040503050406030204" pitchFamily="18" charset="0"/>
                          </a:rPr>
                        </m:ctrlPr>
                      </m:accPr>
                      <m:e>
                        <m:r>
                          <a:rPr lang="tr-TR" sz="2800" i="1" dirty="0">
                            <a:latin typeface="Cambria Math"/>
                          </a:rPr>
                          <m:t>𝑋</m:t>
                        </m:r>
                      </m:e>
                    </m:acc>
                  </m:oMath>
                </a14:m>
                <a:r>
                  <a:rPr lang="tr-TR" sz="2800" dirty="0">
                    <a:latin typeface="Trebuchet MS" pitchFamily="34" charset="0"/>
                  </a:rPr>
                  <a:t>=</a:t>
                </a:r>
                <a:r>
                  <a:rPr lang="tr-TR" sz="2800" dirty="0" smtClean="0">
                    <a:latin typeface="Trebuchet MS" pitchFamily="34" charset="0"/>
                  </a:rPr>
                  <a:t>154 </a:t>
                </a:r>
                <a:r>
                  <a:rPr lang="tr-TR" sz="2800" dirty="0">
                    <a:latin typeface="Trebuchet MS" pitchFamily="34" charset="0"/>
                  </a:rPr>
                  <a:t>mm/</a:t>
                </a:r>
                <a:r>
                  <a:rPr lang="tr-TR" sz="2800" dirty="0" err="1">
                    <a:latin typeface="Trebuchet MS" pitchFamily="34" charset="0"/>
                  </a:rPr>
                  <a:t>Hg</a:t>
                </a:r>
                <a:r>
                  <a:rPr lang="tr-TR" sz="2800" dirty="0">
                    <a:latin typeface="Trebuchet MS" pitchFamily="34" charset="0"/>
                  </a:rPr>
                  <a:t> olarak elde edilsin. Acaba bu değer H</a:t>
                </a:r>
                <a:r>
                  <a:rPr lang="tr-TR" sz="2800" baseline="-25000" dirty="0">
                    <a:latin typeface="Trebuchet MS" pitchFamily="34" charset="0"/>
                  </a:rPr>
                  <a:t>1</a:t>
                </a:r>
                <a:r>
                  <a:rPr lang="tr-TR" sz="2800" dirty="0">
                    <a:latin typeface="Trebuchet MS" pitchFamily="34" charset="0"/>
                  </a:rPr>
                  <a:t> hipotezini kabul etmemiz için tek başına yeterli midir?</a:t>
                </a:r>
              </a:p>
            </p:txBody>
          </p:sp>
        </mc:Choice>
        <mc:Fallback xmlns="">
          <p:sp>
            <p:nvSpPr>
              <p:cNvPr id="9" name="Text Box 9"/>
              <p:cNvSpPr txBox="1">
                <a:spLocks noRot="1" noChangeAspect="1" noMove="1" noResize="1" noEditPoints="1" noAdjustHandles="1" noChangeArrowheads="1" noChangeShapeType="1" noTextEdit="1"/>
              </p:cNvSpPr>
              <p:nvPr/>
            </p:nvSpPr>
            <p:spPr bwMode="auto">
              <a:xfrm>
                <a:off x="1187623" y="1616943"/>
                <a:ext cx="7527751" cy="3324225"/>
              </a:xfrm>
              <a:prstGeom prst="rect">
                <a:avLst/>
              </a:prstGeom>
              <a:blipFill rotWithShape="1">
                <a:blip r:embed="rId2"/>
                <a:stretch>
                  <a:fillRect l="-1700" r="-1619" b="-1832"/>
                </a:stretch>
              </a:blipFill>
              <a:ln w="9525">
                <a:noFill/>
                <a:miter lim="800000"/>
                <a:headEnd/>
                <a:tailEnd/>
              </a:ln>
              <a:effectLst/>
            </p:spPr>
            <p:txBody>
              <a:bodyPr/>
              <a:lstStyle/>
              <a:p>
                <a:r>
                  <a:rPr lang="tr-TR">
                    <a:noFill/>
                  </a:rPr>
                  <a:t> </a:t>
                </a:r>
              </a:p>
            </p:txBody>
          </p:sp>
        </mc:Fallback>
      </mc:AlternateContent>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187623" y="1357313"/>
            <a:ext cx="7527751"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Örnekten </a:t>
            </a:r>
            <a:r>
              <a:rPr lang="tr-TR" sz="2400" dirty="0">
                <a:latin typeface="Trebuchet MS" pitchFamily="34" charset="0"/>
              </a:rPr>
              <a:t>elde edilen değerleri kullanarak sıfır ya da karşıt hipotezden birinin doğru olduğuna karar verirken hata yapma olasılığımız her zaman vardır.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Çünkü </a:t>
            </a:r>
            <a:r>
              <a:rPr lang="tr-TR" sz="2400" dirty="0">
                <a:latin typeface="Trebuchet MS" pitchFamily="34" charset="0"/>
              </a:rPr>
              <a:t>deneyi tekrarladığımızda farklı </a:t>
            </a:r>
            <a:r>
              <a:rPr lang="tr-TR" sz="2400" dirty="0" smtClean="0">
                <a:latin typeface="Trebuchet MS" pitchFamily="34" charset="0"/>
              </a:rPr>
              <a:t>örnekten, </a:t>
            </a:r>
            <a:r>
              <a:rPr lang="tr-TR" sz="2400" dirty="0">
                <a:latin typeface="Trebuchet MS" pitchFamily="34" charset="0"/>
              </a:rPr>
              <a:t>farklı ortalama sonuçları bulmamız </a:t>
            </a:r>
            <a:r>
              <a:rPr lang="tr-TR" sz="2400" dirty="0" smtClean="0">
                <a:latin typeface="Trebuchet MS" pitchFamily="34" charset="0"/>
              </a:rPr>
              <a:t>mümkündür. </a:t>
            </a:r>
            <a:r>
              <a:rPr lang="tr-TR" sz="2400" dirty="0">
                <a:latin typeface="Trebuchet MS" pitchFamily="34" charset="0"/>
              </a:rPr>
              <a:t>Bu durumda gerçekte sıfır hipotezi doğru iken örneklem hatası nedeniyle karşıt hipotezi doğru kabul </a:t>
            </a:r>
            <a:r>
              <a:rPr lang="tr-TR" sz="2400" dirty="0" smtClean="0">
                <a:latin typeface="Trebuchet MS" pitchFamily="34" charset="0"/>
              </a:rPr>
              <a:t>edebiliriz, </a:t>
            </a:r>
            <a:r>
              <a:rPr lang="tr-TR" sz="2400" dirty="0">
                <a:latin typeface="Trebuchet MS" pitchFamily="34" charset="0"/>
              </a:rPr>
              <a:t>ya da tam tersini yapabiliriz.</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331639" y="1357313"/>
            <a:ext cx="7383735" cy="383222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700" dirty="0" smtClean="0">
                <a:latin typeface="Trebuchet MS" pitchFamily="34" charset="0"/>
              </a:rPr>
              <a:t>	Gerçekte </a:t>
            </a:r>
            <a:r>
              <a:rPr lang="tr-TR" sz="2700" i="1" u="sng" dirty="0">
                <a:latin typeface="Trebuchet MS" pitchFamily="34" charset="0"/>
              </a:rPr>
              <a:t>doğru olan hipotezi</a:t>
            </a:r>
            <a:r>
              <a:rPr lang="tr-TR" sz="2700" i="1" dirty="0">
                <a:latin typeface="Trebuchet MS" pitchFamily="34" charset="0"/>
              </a:rPr>
              <a:t> </a:t>
            </a:r>
            <a:r>
              <a:rPr lang="tr-TR" sz="2700" dirty="0">
                <a:latin typeface="Trebuchet MS" pitchFamily="34" charset="0"/>
              </a:rPr>
              <a:t>kabul </a:t>
            </a:r>
            <a:r>
              <a:rPr lang="tr-TR" sz="2700" dirty="0" smtClean="0">
                <a:latin typeface="Trebuchet MS" pitchFamily="34" charset="0"/>
              </a:rPr>
              <a:t>etmeyip, </a:t>
            </a:r>
            <a:r>
              <a:rPr lang="tr-TR" sz="2700" i="1" u="sng" dirty="0">
                <a:latin typeface="Trebuchet MS" pitchFamily="34" charset="0"/>
              </a:rPr>
              <a:t>yanlış olan hipotezi</a:t>
            </a:r>
            <a:r>
              <a:rPr lang="tr-TR" sz="2700" i="1" dirty="0">
                <a:latin typeface="Trebuchet MS" pitchFamily="34" charset="0"/>
              </a:rPr>
              <a:t> </a:t>
            </a:r>
            <a:r>
              <a:rPr lang="tr-TR" sz="2700" dirty="0">
                <a:latin typeface="Trebuchet MS" pitchFamily="34" charset="0"/>
              </a:rPr>
              <a:t>doğru olarak kabul etme olasılığına yanılma payı denir. </a:t>
            </a:r>
          </a:p>
          <a:p>
            <a:pPr algn="just">
              <a:lnSpc>
                <a:spcPct val="150000"/>
              </a:lnSpc>
              <a:spcAft>
                <a:spcPts val="0"/>
              </a:spcAft>
              <a:defRPr/>
            </a:pPr>
            <a:endParaRPr lang="tr-TR" sz="2700" dirty="0">
              <a:latin typeface="Trebuchet MS" pitchFamily="34" charset="0"/>
            </a:endParaRPr>
          </a:p>
          <a:p>
            <a:pPr algn="just">
              <a:lnSpc>
                <a:spcPct val="150000"/>
              </a:lnSpc>
              <a:spcAft>
                <a:spcPts val="0"/>
              </a:spcAft>
              <a:defRPr/>
            </a:pPr>
            <a:r>
              <a:rPr lang="tr-TR" sz="2700" dirty="0">
                <a:latin typeface="Trebuchet MS" pitchFamily="34" charset="0"/>
              </a:rPr>
              <a:t>İki tip yanılma payı vardır ve bunlara </a:t>
            </a:r>
            <a:r>
              <a:rPr lang="tr-TR" sz="2700" i="1" u="sng" dirty="0" smtClean="0">
                <a:latin typeface="Trebuchet MS" pitchFamily="34" charset="0"/>
              </a:rPr>
              <a:t>I</a:t>
            </a:r>
            <a:r>
              <a:rPr lang="tr-TR" sz="2700" i="1" u="sng" dirty="0">
                <a:latin typeface="Trebuchet MS" pitchFamily="34" charset="0"/>
              </a:rPr>
              <a:t>. tip</a:t>
            </a:r>
            <a:r>
              <a:rPr lang="tr-TR" sz="2700" i="1" dirty="0">
                <a:latin typeface="Trebuchet MS" pitchFamily="34" charset="0"/>
              </a:rPr>
              <a:t> </a:t>
            </a:r>
            <a:r>
              <a:rPr lang="tr-TR" sz="2700" dirty="0">
                <a:latin typeface="Trebuchet MS" pitchFamily="34" charset="0"/>
              </a:rPr>
              <a:t>ve </a:t>
            </a:r>
            <a:r>
              <a:rPr lang="tr-TR" sz="2700" i="1" u="sng" dirty="0" smtClean="0">
                <a:latin typeface="Trebuchet MS" pitchFamily="34" charset="0"/>
              </a:rPr>
              <a:t>II</a:t>
            </a:r>
            <a:r>
              <a:rPr lang="tr-TR" sz="2700" i="1" u="sng" dirty="0">
                <a:latin typeface="Trebuchet MS" pitchFamily="34" charset="0"/>
              </a:rPr>
              <a:t>. tip</a:t>
            </a:r>
            <a:r>
              <a:rPr lang="tr-TR" sz="2700" dirty="0">
                <a:latin typeface="Trebuchet MS" pitchFamily="34" charset="0"/>
              </a:rPr>
              <a:t> hata denir.</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4616450"/>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a:solidFill>
                  <a:srgbClr val="C00000"/>
                </a:solidFill>
                <a:latin typeface="Trebuchet MS" pitchFamily="34" charset="0"/>
              </a:rPr>
              <a:t>I. Tip Hata: </a:t>
            </a:r>
            <a:r>
              <a:rPr lang="tr-TR" sz="2800" dirty="0">
                <a:latin typeface="Trebuchet MS" pitchFamily="34" charset="0"/>
              </a:rPr>
              <a:t>Gerçekte doğru olan H</a:t>
            </a:r>
            <a:r>
              <a:rPr lang="tr-TR" sz="2800" baseline="-25000" dirty="0">
                <a:latin typeface="Trebuchet MS" pitchFamily="34" charset="0"/>
              </a:rPr>
              <a:t>0</a:t>
            </a:r>
            <a:r>
              <a:rPr lang="tr-TR" sz="2800" dirty="0">
                <a:latin typeface="Trebuchet MS" pitchFamily="34" charset="0"/>
              </a:rPr>
              <a:t> hipotezinin kabul edilmeyerek </a:t>
            </a:r>
            <a:r>
              <a:rPr lang="tr-TR" sz="2800" dirty="0" err="1">
                <a:latin typeface="Trebuchet MS" pitchFamily="34" charset="0"/>
              </a:rPr>
              <a:t>red</a:t>
            </a:r>
            <a:r>
              <a:rPr lang="tr-TR" sz="2800" dirty="0">
                <a:latin typeface="Trebuchet MS" pitchFamily="34" charset="0"/>
              </a:rPr>
              <a:t> edilmesine ve H</a:t>
            </a:r>
            <a:r>
              <a:rPr lang="tr-TR" sz="2800" baseline="-25000" dirty="0">
                <a:latin typeface="Trebuchet MS" pitchFamily="34" charset="0"/>
              </a:rPr>
              <a:t>1</a:t>
            </a:r>
            <a:r>
              <a:rPr lang="tr-TR" sz="2800" dirty="0">
                <a:latin typeface="Trebuchet MS" pitchFamily="34" charset="0"/>
              </a:rPr>
              <a:t> hipotezinin kabul edilmesine I. tip hata denir ve </a:t>
            </a:r>
            <a:r>
              <a:rPr lang="el-GR" sz="2800" dirty="0">
                <a:latin typeface="+mj-lt"/>
              </a:rPr>
              <a:t>α</a:t>
            </a:r>
            <a:r>
              <a:rPr lang="tr-TR" sz="2800" dirty="0">
                <a:latin typeface="Trebuchet MS" pitchFamily="34" charset="0"/>
              </a:rPr>
              <a:t> ile gösterilir.</a:t>
            </a:r>
          </a:p>
          <a:p>
            <a:pPr algn="just">
              <a:lnSpc>
                <a:spcPct val="150000"/>
              </a:lnSpc>
              <a:spcAft>
                <a:spcPts val="0"/>
              </a:spcAft>
              <a:defRPr/>
            </a:pPr>
            <a:r>
              <a:rPr lang="tr-TR" sz="2800" dirty="0">
                <a:solidFill>
                  <a:srgbClr val="C00000"/>
                </a:solidFill>
                <a:latin typeface="Trebuchet MS" pitchFamily="34" charset="0"/>
              </a:rPr>
              <a:t>II. Tip Hata: </a:t>
            </a:r>
            <a:r>
              <a:rPr lang="tr-TR" sz="2800" dirty="0">
                <a:latin typeface="Trebuchet MS" pitchFamily="34" charset="0"/>
              </a:rPr>
              <a:t>Gerçekte yanlış olan H</a:t>
            </a:r>
            <a:r>
              <a:rPr lang="tr-TR" sz="2800" baseline="-25000" dirty="0">
                <a:latin typeface="Trebuchet MS" pitchFamily="34" charset="0"/>
              </a:rPr>
              <a:t>0</a:t>
            </a:r>
            <a:r>
              <a:rPr lang="tr-TR" sz="2800" dirty="0">
                <a:latin typeface="Trebuchet MS" pitchFamily="34" charset="0"/>
              </a:rPr>
              <a:t> hipotezinin </a:t>
            </a:r>
            <a:r>
              <a:rPr lang="tr-TR" sz="2800" dirty="0" err="1">
                <a:latin typeface="Trebuchet MS" pitchFamily="34" charset="0"/>
              </a:rPr>
              <a:t>red</a:t>
            </a:r>
            <a:r>
              <a:rPr lang="tr-TR" sz="2800" dirty="0">
                <a:latin typeface="Trebuchet MS" pitchFamily="34" charset="0"/>
              </a:rPr>
              <a:t> edilmeyerek kabul edilmesine II. tip hata denir ve </a:t>
            </a:r>
            <a:r>
              <a:rPr lang="el-GR" sz="2800" dirty="0">
                <a:latin typeface="Calibri"/>
              </a:rPr>
              <a:t>β</a:t>
            </a:r>
            <a:r>
              <a:rPr lang="tr-TR" sz="2800" dirty="0">
                <a:latin typeface="Calibri"/>
              </a:rPr>
              <a:t> </a:t>
            </a:r>
            <a:r>
              <a:rPr lang="tr-TR" sz="2800" dirty="0">
                <a:latin typeface="Trebuchet MS" pitchFamily="34" charset="0"/>
              </a:rPr>
              <a:t>ile gösterilir.</a:t>
            </a:r>
          </a:p>
        </p:txBody>
      </p:sp>
    </p:spTree>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effectLst>
                  <a:outerShdw blurRad="38100" dist="38100" dir="2700000" algn="tl">
                    <a:srgbClr val="000000">
                      <a:alpha val="43137"/>
                    </a:srgbClr>
                  </a:outerShdw>
                </a:effectLst>
                <a:latin typeface="Century Schoolbook" pitchFamily="18" charset="0"/>
              </a:rPr>
              <a:t>Yanılma Payı, I. ve II. Tip Hata</a:t>
            </a:r>
            <a:endParaRPr lang="en-US" sz="3200" b="1" dirty="0">
              <a:effectLst>
                <a:outerShdw blurRad="38100" dist="38100" dir="2700000" algn="tl">
                  <a:srgbClr val="000000">
                    <a:alpha val="43137"/>
                  </a:srgbClr>
                </a:outerShdw>
              </a:effectLst>
              <a:latin typeface="Century Schoolbook" pitchFamily="18" charset="0"/>
            </a:endParaRPr>
          </a:p>
        </p:txBody>
      </p:sp>
      <p:graphicFrame>
        <p:nvGraphicFramePr>
          <p:cNvPr id="7" name="Group 99"/>
          <p:cNvGraphicFramePr>
            <a:graphicFrameLocks noGrp="1"/>
          </p:cNvGraphicFramePr>
          <p:nvPr>
            <p:extLst>
              <p:ext uri="{D42A27DB-BD31-4B8C-83A1-F6EECF244321}">
                <p14:modId xmlns:p14="http://schemas.microsoft.com/office/powerpoint/2010/main" val="3170831958"/>
              </p:ext>
            </p:extLst>
          </p:nvPr>
        </p:nvGraphicFramePr>
        <p:xfrm>
          <a:off x="1115317" y="2275878"/>
          <a:ext cx="7777163" cy="2881314"/>
        </p:xfrm>
        <a:graphic>
          <a:graphicData uri="http://schemas.openxmlformats.org/drawingml/2006/table">
            <a:tbl>
              <a:tblPr/>
              <a:tblGrid>
                <a:gridCol w="2806700">
                  <a:extLst>
                    <a:ext uri="{9D8B030D-6E8A-4147-A177-3AD203B41FA5}">
                      <a16:colId xmlns:a16="http://schemas.microsoft.com/office/drawing/2014/main" val="20000"/>
                    </a:ext>
                  </a:extLst>
                </a:gridCol>
                <a:gridCol w="2617788">
                  <a:extLst>
                    <a:ext uri="{9D8B030D-6E8A-4147-A177-3AD203B41FA5}">
                      <a16:colId xmlns:a16="http://schemas.microsoft.com/office/drawing/2014/main" val="20001"/>
                    </a:ext>
                  </a:extLst>
                </a:gridCol>
                <a:gridCol w="2352675">
                  <a:extLst>
                    <a:ext uri="{9D8B030D-6E8A-4147-A177-3AD203B41FA5}">
                      <a16:colId xmlns:a16="http://schemas.microsoft.com/office/drawing/2014/main" val="20002"/>
                    </a:ext>
                  </a:extLst>
                </a:gridCol>
              </a:tblGrid>
              <a:tr h="53498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Hipotez Testinin </a:t>
                      </a:r>
                      <a:endParaRPr kumimoji="0" lang="tr-TR" sz="2000" b="0" i="0" u="none" strike="noStrike" cap="none" normalizeH="0" baseline="0" noProof="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Sonucu</a:t>
                      </a:r>
                      <a:endParaRPr kumimoji="0" lang="tr-TR" sz="2000" b="0" i="0" u="none" strike="noStrike" cap="none" normalizeH="0" baseline="0" noProof="0" dirty="0" smtClean="0">
                        <a:ln>
                          <a:noFill/>
                        </a:ln>
                        <a:solidFill>
                          <a:schemeClr val="tx1"/>
                        </a:solidFill>
                        <a:effectLst/>
                        <a:latin typeface="Times New Roman" pitchFamily="18" charset="0"/>
                      </a:endParaRPr>
                    </a:p>
                  </a:txBody>
                  <a:tcPr anchor="b"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smtClean="0">
                          <a:ln>
                            <a:noFill/>
                          </a:ln>
                          <a:solidFill>
                            <a:schemeClr val="tx1"/>
                          </a:solidFill>
                          <a:effectLst/>
                          <a:latin typeface="Verdana" pitchFamily="34" charset="0"/>
                          <a:cs typeface="Times New Roman" pitchFamily="18" charset="0"/>
                        </a:rPr>
                        <a:t>Gerçek Durum</a:t>
                      </a:r>
                      <a:endParaRPr kumimoji="0" lang="tr-TR" sz="2000" b="0" i="0" u="none" strike="noStrike" cap="none" normalizeH="0" baseline="0" noProof="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tr-TR"/>
                    </a:p>
                  </a:txBody>
                  <a:tcPr/>
                </a:tc>
                <a:extLst>
                  <a:ext uri="{0D108BD9-81ED-4DB2-BD59-A6C34878D82A}">
                    <a16:rowId xmlns:a16="http://schemas.microsoft.com/office/drawing/2014/main" val="10000"/>
                  </a:ext>
                </a:extLst>
              </a:tr>
              <a:tr h="534988">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endParaRPr kumimoji="0" lang="en-US" sz="2000" b="0" i="0" u="none" strike="noStrike" cap="none" normalizeH="0" baseline="0" dirty="0" smtClean="0">
                        <a:ln>
                          <a:noFill/>
                        </a:ln>
                        <a:solidFill>
                          <a:srgbClr val="FFFFFF"/>
                        </a:solidFill>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H</a:t>
                      </a:r>
                      <a:r>
                        <a:rPr kumimoji="0" lang="tr-TR" sz="2000" b="1" i="0" u="none" strike="noStrike" cap="none" normalizeH="0" baseline="-30000" noProof="0" dirty="0" smtClean="0">
                          <a:ln>
                            <a:noFill/>
                          </a:ln>
                          <a:solidFill>
                            <a:schemeClr val="tx1"/>
                          </a:solidFill>
                          <a:effectLst/>
                          <a:latin typeface="Verdana" pitchFamily="34" charset="0"/>
                          <a:cs typeface="Times New Roman" pitchFamily="18" charset="0"/>
                        </a:rPr>
                        <a:t>0</a:t>
                      </a: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 Doğru</a:t>
                      </a:r>
                      <a:endParaRPr kumimoji="0" lang="tr-TR" sz="2000" b="0" i="0" u="none" strike="noStrike" cap="none" normalizeH="0" baseline="0" noProof="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smtClean="0">
                          <a:ln>
                            <a:noFill/>
                          </a:ln>
                          <a:solidFill>
                            <a:schemeClr val="tx1"/>
                          </a:solidFill>
                          <a:effectLst/>
                          <a:latin typeface="Verdana" pitchFamily="34" charset="0"/>
                          <a:cs typeface="Times New Roman" pitchFamily="18" charset="0"/>
                        </a:rPr>
                        <a:t>H</a:t>
                      </a:r>
                      <a:r>
                        <a:rPr kumimoji="0" lang="tr-TR" sz="2000" b="1" i="0" u="none" strike="noStrike" cap="none" normalizeH="0" baseline="-30000" noProof="0" smtClean="0">
                          <a:ln>
                            <a:noFill/>
                          </a:ln>
                          <a:solidFill>
                            <a:schemeClr val="tx1"/>
                          </a:solidFill>
                          <a:effectLst/>
                          <a:latin typeface="Verdana" pitchFamily="34" charset="0"/>
                          <a:cs typeface="Times New Roman" pitchFamily="18" charset="0"/>
                        </a:rPr>
                        <a:t>0 </a:t>
                      </a:r>
                      <a:r>
                        <a:rPr kumimoji="0" lang="tr-TR" sz="2000" b="1" i="0" u="none" strike="noStrike" cap="none" normalizeH="0" baseline="0" noProof="0" smtClean="0">
                          <a:ln>
                            <a:noFill/>
                          </a:ln>
                          <a:solidFill>
                            <a:schemeClr val="tx1"/>
                          </a:solidFill>
                          <a:effectLst/>
                          <a:latin typeface="Verdana" pitchFamily="34" charset="0"/>
                          <a:cs typeface="Times New Roman" pitchFamily="18" charset="0"/>
                        </a:rPr>
                        <a:t>Yanlış</a:t>
                      </a:r>
                      <a:endParaRPr kumimoji="0" lang="tr-TR" sz="2000" b="0" i="0" u="none" strike="noStrike" cap="none" normalizeH="0" baseline="0" noProof="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869950">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H</a:t>
                      </a:r>
                      <a:r>
                        <a:rPr kumimoji="0" lang="tr-TR" sz="2000" b="1" i="0" u="none" strike="noStrike" cap="none" normalizeH="0" baseline="-30000" noProof="0" dirty="0" smtClean="0">
                          <a:ln>
                            <a:noFill/>
                          </a:ln>
                          <a:solidFill>
                            <a:schemeClr val="tx1"/>
                          </a:solidFill>
                          <a:effectLst/>
                          <a:latin typeface="Verdana" pitchFamily="34" charset="0"/>
                          <a:cs typeface="Times New Roman" pitchFamily="18" charset="0"/>
                        </a:rPr>
                        <a:t>0</a:t>
                      </a: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 Kabul</a:t>
                      </a:r>
                      <a:endParaRPr kumimoji="0" lang="tr-TR" sz="2000" b="0" i="0" u="none" strike="noStrike" cap="none" normalizeH="0" baseline="0" noProof="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1 - </a:t>
                      </a: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a:t>
                      </a:r>
                      <a:endParaRPr kumimoji="0" lang="tr-TR" sz="2000" b="1" i="0" u="none" strike="noStrike" cap="none" normalizeH="0" baseline="0" noProof="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(Kabul Olasılığı)</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a:t>
                      </a:r>
                      <a:endParaRPr kumimoji="0" lang="tr-TR" sz="2000" b="1" i="0" u="none" strike="noStrike" cap="none" normalizeH="0" baseline="0" noProof="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(II. Tip Hata)</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941388">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smtClean="0">
                          <a:ln>
                            <a:noFill/>
                          </a:ln>
                          <a:solidFill>
                            <a:schemeClr val="tx1"/>
                          </a:solidFill>
                          <a:effectLst/>
                          <a:latin typeface="Verdana" pitchFamily="34" charset="0"/>
                          <a:cs typeface="Times New Roman" pitchFamily="18" charset="0"/>
                        </a:rPr>
                        <a:t>H</a:t>
                      </a:r>
                      <a:r>
                        <a:rPr kumimoji="0" lang="tr-TR" sz="2000" b="1" i="0" u="none" strike="noStrike" cap="none" normalizeH="0" baseline="-30000" noProof="0" smtClean="0">
                          <a:ln>
                            <a:noFill/>
                          </a:ln>
                          <a:solidFill>
                            <a:schemeClr val="tx1"/>
                          </a:solidFill>
                          <a:effectLst/>
                          <a:latin typeface="Verdana" pitchFamily="34" charset="0"/>
                          <a:cs typeface="Times New Roman" pitchFamily="18" charset="0"/>
                        </a:rPr>
                        <a:t>0</a:t>
                      </a:r>
                      <a:r>
                        <a:rPr kumimoji="0" lang="tr-TR" sz="2000" b="1" i="0" u="none" strike="noStrike" cap="none" normalizeH="0" baseline="0" noProof="0" smtClean="0">
                          <a:ln>
                            <a:noFill/>
                          </a:ln>
                          <a:solidFill>
                            <a:schemeClr val="tx1"/>
                          </a:solidFill>
                          <a:effectLst/>
                          <a:latin typeface="Verdana" pitchFamily="34" charset="0"/>
                          <a:cs typeface="Times New Roman" pitchFamily="18" charset="0"/>
                        </a:rPr>
                        <a:t> Red</a:t>
                      </a:r>
                      <a:endParaRPr kumimoji="0" lang="tr-TR" sz="2000" b="0" i="0" u="none" strike="noStrike" cap="none" normalizeH="0" baseline="0" noProof="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a:t>
                      </a:r>
                      <a:endParaRPr kumimoji="0" lang="tr-TR" sz="2000" b="1" i="0" u="none" strike="noStrike" cap="none" normalizeH="0" baseline="0" noProof="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(I. Tip Hata)</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rPr>
                        <a:t>1 - </a:t>
                      </a: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a:t>
                      </a:r>
                      <a:endParaRPr kumimoji="0" lang="tr-TR" sz="2000" b="1" i="0" u="none" strike="noStrike" cap="none" normalizeH="0" baseline="0" noProof="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68313" algn="l"/>
                        </a:tabLst>
                      </a:pPr>
                      <a:r>
                        <a:rPr kumimoji="0" lang="tr-TR" sz="2000" b="1" i="0" u="none" strike="noStrike" cap="none" normalizeH="0" baseline="0" noProof="0" dirty="0" smtClean="0">
                          <a:ln>
                            <a:noFill/>
                          </a:ln>
                          <a:solidFill>
                            <a:schemeClr val="tx1"/>
                          </a:solidFill>
                          <a:effectLst/>
                          <a:latin typeface="Verdana" pitchFamily="34" charset="0"/>
                          <a:cs typeface="Times New Roman" pitchFamily="18" charset="0"/>
                          <a:sym typeface="Symbol" pitchFamily="18" charset="2"/>
                        </a:rPr>
                        <a:t>(Testin Gücü)</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043607" y="1357313"/>
            <a:ext cx="7671767"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Örnek </a:t>
            </a:r>
            <a:r>
              <a:rPr lang="tr-TR" sz="2400" dirty="0">
                <a:latin typeface="Trebuchet MS" pitchFamily="34" charset="0"/>
              </a:rPr>
              <a:t>1’de acaba örnekten hesapladığımız ortalama değer kaç olsun ki biz H</a:t>
            </a:r>
            <a:r>
              <a:rPr lang="tr-TR" sz="2400" baseline="-25000" dirty="0">
                <a:latin typeface="Trebuchet MS" pitchFamily="34" charset="0"/>
              </a:rPr>
              <a:t>0</a:t>
            </a:r>
            <a:r>
              <a:rPr lang="tr-TR" sz="2400" dirty="0">
                <a:latin typeface="Trebuchet MS" pitchFamily="34" charset="0"/>
              </a:rPr>
              <a:t> hipotezini  kabul ya da </a:t>
            </a:r>
            <a:r>
              <a:rPr lang="tr-TR" sz="2400" dirty="0" err="1">
                <a:latin typeface="Trebuchet MS" pitchFamily="34" charset="0"/>
              </a:rPr>
              <a:t>red</a:t>
            </a:r>
            <a:r>
              <a:rPr lang="tr-TR" sz="2400" dirty="0">
                <a:latin typeface="Trebuchet MS" pitchFamily="34" charset="0"/>
              </a:rPr>
              <a:t> edelim. Bu kritik değeri bulmak için bir dağılım varsayımı yapılır ve I. tip hata değeri belirlenir.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Bu </a:t>
            </a:r>
            <a:r>
              <a:rPr lang="tr-TR" sz="2400" dirty="0">
                <a:latin typeface="Trebuchet MS" pitchFamily="34" charset="0"/>
              </a:rPr>
              <a:t>örnekte normal dağılım varsayımı kullanarak </a:t>
            </a:r>
            <a:r>
              <a:rPr lang="tr-TR" sz="2400" dirty="0" smtClean="0">
                <a:latin typeface="Trebuchet MS" pitchFamily="34" charset="0"/>
              </a:rPr>
              <a:t>bir </a:t>
            </a:r>
            <a:r>
              <a:rPr lang="tr-TR" sz="2400" dirty="0">
                <a:latin typeface="Trebuchet MS" pitchFamily="34" charset="0"/>
              </a:rPr>
              <a:t>A kritik </a:t>
            </a:r>
            <a:r>
              <a:rPr lang="tr-TR" sz="2400" dirty="0" smtClean="0">
                <a:latin typeface="Trebuchet MS" pitchFamily="34" charset="0"/>
              </a:rPr>
              <a:t>değeri </a:t>
            </a:r>
            <a:r>
              <a:rPr lang="tr-TR" sz="2400" dirty="0">
                <a:latin typeface="Trebuchet MS" pitchFamily="34" charset="0"/>
              </a:rPr>
              <a:t>elde edilir. Eğer örnekten elde edilen ortalama değer bu kritik değerden küçükse H</a:t>
            </a:r>
            <a:r>
              <a:rPr lang="tr-TR" sz="2400" baseline="-25000" dirty="0">
                <a:latin typeface="Trebuchet MS" pitchFamily="34" charset="0"/>
              </a:rPr>
              <a:t>0</a:t>
            </a:r>
            <a:r>
              <a:rPr lang="tr-TR" sz="2400" dirty="0">
                <a:latin typeface="Trebuchet MS" pitchFamily="34" charset="0"/>
              </a:rPr>
              <a:t> </a:t>
            </a:r>
            <a:r>
              <a:rPr lang="tr-TR" sz="2400" dirty="0" err="1">
                <a:latin typeface="Trebuchet MS" pitchFamily="34" charset="0"/>
              </a:rPr>
              <a:t>red</a:t>
            </a:r>
            <a:r>
              <a:rPr lang="tr-TR" sz="2400" dirty="0">
                <a:latin typeface="Trebuchet MS" pitchFamily="34" charset="0"/>
              </a:rPr>
              <a:t> edilir, büyük ya da eşitse H</a:t>
            </a:r>
            <a:r>
              <a:rPr lang="tr-TR" sz="2400" baseline="-25000" dirty="0">
                <a:latin typeface="Trebuchet MS" pitchFamily="34" charset="0"/>
              </a:rPr>
              <a:t>0</a:t>
            </a:r>
            <a:r>
              <a:rPr lang="tr-TR" sz="2400" dirty="0">
                <a:latin typeface="Trebuchet MS" pitchFamily="34" charset="0"/>
              </a:rPr>
              <a:t> kabul edilir.   </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pic>
        <p:nvPicPr>
          <p:cNvPr id="32774" name="Picture 2"/>
          <p:cNvPicPr>
            <a:picLocks noChangeAspect="1" noChangeArrowheads="1"/>
          </p:cNvPicPr>
          <p:nvPr/>
        </p:nvPicPr>
        <p:blipFill>
          <a:blip r:embed="rId2" cstate="print"/>
          <a:srcRect/>
          <a:stretch>
            <a:fillRect/>
          </a:stretch>
        </p:blipFill>
        <p:spPr bwMode="auto">
          <a:xfrm>
            <a:off x="525463" y="1428750"/>
            <a:ext cx="8189912" cy="5286375"/>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187623" y="1357313"/>
            <a:ext cx="7742095" cy="5078313"/>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Örnek </a:t>
            </a:r>
            <a:r>
              <a:rPr lang="tr-TR" sz="2400" dirty="0">
                <a:latin typeface="Trebuchet MS" pitchFamily="34" charset="0"/>
              </a:rPr>
              <a:t>2’de acaba örnekten hesapladığımız ortalama değer kaç olsun ki biz H</a:t>
            </a:r>
            <a:r>
              <a:rPr lang="tr-TR" sz="2400" baseline="-25000" dirty="0">
                <a:latin typeface="Trebuchet MS" pitchFamily="34" charset="0"/>
              </a:rPr>
              <a:t>0</a:t>
            </a:r>
            <a:r>
              <a:rPr lang="tr-TR" sz="2400" dirty="0">
                <a:latin typeface="Trebuchet MS" pitchFamily="34" charset="0"/>
              </a:rPr>
              <a:t> hipotezini  kabul ya da </a:t>
            </a:r>
            <a:r>
              <a:rPr lang="tr-TR" sz="2400" dirty="0" err="1">
                <a:latin typeface="Trebuchet MS" pitchFamily="34" charset="0"/>
              </a:rPr>
              <a:t>red</a:t>
            </a:r>
            <a:r>
              <a:rPr lang="tr-TR" sz="2400" dirty="0">
                <a:latin typeface="Trebuchet MS" pitchFamily="34" charset="0"/>
              </a:rPr>
              <a:t> edelim. Bu kritik değeri bulmak için bir dağılım varsayımı yapılır ve I. tip hata değeri belirlenir.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Bu </a:t>
            </a:r>
            <a:r>
              <a:rPr lang="tr-TR" sz="2400" dirty="0">
                <a:latin typeface="Trebuchet MS" pitchFamily="34" charset="0"/>
              </a:rPr>
              <a:t>örnekte normal dağılım varsayımı kullanarak aşağıdaki gibi iki kritik değer (A1 ve A2) elde edilir. Eğer örnekten elde ettiğimiz ortalama bu iki değer arasındaysa H</a:t>
            </a:r>
            <a:r>
              <a:rPr lang="tr-TR" sz="2400" baseline="-25000" dirty="0">
                <a:latin typeface="Trebuchet MS" pitchFamily="34" charset="0"/>
              </a:rPr>
              <a:t>0</a:t>
            </a:r>
            <a:r>
              <a:rPr lang="tr-TR" sz="2400" dirty="0">
                <a:latin typeface="Trebuchet MS" pitchFamily="34" charset="0"/>
              </a:rPr>
              <a:t> kabul edilir, eğer A1’den küçük ya da A2’den büyük ise H</a:t>
            </a:r>
            <a:r>
              <a:rPr lang="tr-TR" sz="2400" baseline="-25000" dirty="0">
                <a:latin typeface="Trebuchet MS" pitchFamily="34" charset="0"/>
              </a:rPr>
              <a:t>0</a:t>
            </a:r>
            <a:r>
              <a:rPr lang="tr-TR" sz="2400" dirty="0">
                <a:latin typeface="Trebuchet MS" pitchFamily="34" charset="0"/>
              </a:rPr>
              <a:t> hipotezi </a:t>
            </a:r>
            <a:r>
              <a:rPr lang="tr-TR" sz="2400" dirty="0" err="1">
                <a:latin typeface="Trebuchet MS" pitchFamily="34" charset="0"/>
              </a:rPr>
              <a:t>red</a:t>
            </a:r>
            <a:r>
              <a:rPr lang="tr-TR" sz="2400" dirty="0">
                <a:latin typeface="Trebuchet MS" pitchFamily="34" charset="0"/>
              </a:rPr>
              <a:t> edilir.   </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560909"/>
            <a:ext cx="7953375"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6" name="Text Box 9"/>
          <p:cNvSpPr txBox="1">
            <a:spLocks noChangeArrowheads="1"/>
          </p:cNvSpPr>
          <p:nvPr/>
        </p:nvSpPr>
        <p:spPr bwMode="auto">
          <a:xfrm>
            <a:off x="1043607" y="1357313"/>
            <a:ext cx="7671767" cy="5078313"/>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Örnek </a:t>
            </a:r>
            <a:r>
              <a:rPr lang="tr-TR" sz="2400" dirty="0">
                <a:latin typeface="Trebuchet MS" pitchFamily="34" charset="0"/>
              </a:rPr>
              <a:t>3’de acaba örnekten hesapladığımız ortalama değer kaç olsun ki biz H</a:t>
            </a:r>
            <a:r>
              <a:rPr lang="tr-TR" sz="2400" baseline="-25000" dirty="0">
                <a:latin typeface="Trebuchet MS" pitchFamily="34" charset="0"/>
              </a:rPr>
              <a:t>0</a:t>
            </a:r>
            <a:r>
              <a:rPr lang="tr-TR" sz="2400" dirty="0">
                <a:latin typeface="Trebuchet MS" pitchFamily="34" charset="0"/>
              </a:rPr>
              <a:t> hipotezini  kabul ya da </a:t>
            </a:r>
            <a:r>
              <a:rPr lang="tr-TR" sz="2400" dirty="0" err="1">
                <a:latin typeface="Trebuchet MS" pitchFamily="34" charset="0"/>
              </a:rPr>
              <a:t>red</a:t>
            </a:r>
            <a:r>
              <a:rPr lang="tr-TR" sz="2400" dirty="0">
                <a:latin typeface="Trebuchet MS" pitchFamily="34" charset="0"/>
              </a:rPr>
              <a:t> edelim. Bu kritik değeri bulmak için bir dağılım varsayımı yapılır ve I. tip hata değeri belirlenir.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Bu </a:t>
            </a:r>
            <a:r>
              <a:rPr lang="tr-TR" sz="2400" dirty="0">
                <a:latin typeface="Trebuchet MS" pitchFamily="34" charset="0"/>
              </a:rPr>
              <a:t>örnekte normal dağılım varsayımı kullanarak aşağıdaki gibi bir A kritik değer elde edilir. Eğer örnekten elde edilen ortalama değer bu kritik değerden büyükse H</a:t>
            </a:r>
            <a:r>
              <a:rPr lang="tr-TR" sz="2400" baseline="-25000" dirty="0">
                <a:latin typeface="Trebuchet MS" pitchFamily="34" charset="0"/>
              </a:rPr>
              <a:t>0</a:t>
            </a:r>
            <a:r>
              <a:rPr lang="tr-TR" sz="2400" dirty="0">
                <a:latin typeface="Trebuchet MS" pitchFamily="34" charset="0"/>
              </a:rPr>
              <a:t> </a:t>
            </a:r>
            <a:r>
              <a:rPr lang="tr-TR" sz="2400" dirty="0" err="1">
                <a:latin typeface="Trebuchet MS" pitchFamily="34" charset="0"/>
              </a:rPr>
              <a:t>red</a:t>
            </a:r>
            <a:r>
              <a:rPr lang="tr-TR" sz="2400" dirty="0">
                <a:latin typeface="Trebuchet MS" pitchFamily="34" charset="0"/>
              </a:rPr>
              <a:t> edilir, küçük ya da eşitse kabul edilir.   </a:t>
            </a:r>
          </a:p>
        </p:txBody>
      </p:sp>
    </p:spTree>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Yanılma Payı, I. ve II. Tip Hata</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pic>
        <p:nvPicPr>
          <p:cNvPr id="36870" name="Picture 2"/>
          <p:cNvPicPr>
            <a:picLocks noChangeAspect="1" noChangeArrowheads="1"/>
          </p:cNvPicPr>
          <p:nvPr/>
        </p:nvPicPr>
        <p:blipFill>
          <a:blip r:embed="rId2" cstate="print"/>
          <a:srcRect/>
          <a:stretch>
            <a:fillRect/>
          </a:stretch>
        </p:blipFill>
        <p:spPr bwMode="auto">
          <a:xfrm>
            <a:off x="630238" y="1500188"/>
            <a:ext cx="7942262" cy="5237162"/>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115615" y="1357313"/>
            <a:ext cx="7599759"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Pratikte </a:t>
            </a:r>
            <a:r>
              <a:rPr lang="tr-TR" sz="2400" dirty="0">
                <a:latin typeface="Trebuchet MS" pitchFamily="34" charset="0"/>
              </a:rPr>
              <a:t>hipotez testlerinden elde edilen sonuçları belirli bir yanılma payına göre değerlendirmek yerine, seçilen </a:t>
            </a:r>
            <a:r>
              <a:rPr lang="el-GR" sz="2400" dirty="0">
                <a:latin typeface="+mj-lt"/>
              </a:rPr>
              <a:t>α</a:t>
            </a:r>
            <a:r>
              <a:rPr lang="tr-TR" sz="2400" dirty="0">
                <a:latin typeface="Trebuchet MS" pitchFamily="34" charset="0"/>
              </a:rPr>
              <a:t>=0.05, </a:t>
            </a:r>
            <a:r>
              <a:rPr lang="el-GR" sz="2400" dirty="0">
                <a:latin typeface="+mj-lt"/>
              </a:rPr>
              <a:t>α</a:t>
            </a:r>
            <a:r>
              <a:rPr lang="tr-TR" sz="2400" dirty="0">
                <a:latin typeface="Trebuchet MS" pitchFamily="34" charset="0"/>
              </a:rPr>
              <a:t>=0.01 ve </a:t>
            </a:r>
            <a:r>
              <a:rPr lang="el-GR" sz="2400" dirty="0">
                <a:latin typeface="+mj-lt"/>
              </a:rPr>
              <a:t>α</a:t>
            </a:r>
            <a:r>
              <a:rPr lang="tr-TR" sz="2400" dirty="0">
                <a:latin typeface="Trebuchet MS" pitchFamily="34" charset="0"/>
              </a:rPr>
              <a:t>=0.001 düzeylerinin üçünü de birlikte göz önüne alarak önemliliği belirlemek alışıla gelmiştir.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el-GR" sz="2400" dirty="0" smtClean="0">
                <a:latin typeface="+mj-lt"/>
              </a:rPr>
              <a:t>α</a:t>
            </a:r>
            <a:r>
              <a:rPr lang="tr-TR" sz="2400" dirty="0" smtClean="0"/>
              <a:t> </a:t>
            </a:r>
            <a:r>
              <a:rPr lang="tr-TR" sz="2400" dirty="0"/>
              <a:t>değerlerine bağlı olarak kritik A noktalarının belirlenmesi ve karara </a:t>
            </a:r>
            <a:r>
              <a:rPr lang="tr-TR" sz="2400" dirty="0" smtClean="0"/>
              <a:t>varılması, </a:t>
            </a:r>
            <a:r>
              <a:rPr lang="tr-TR" sz="2400" dirty="0"/>
              <a:t>istatistiksel önemlilik testleri ile yapılmaktadır.</a:t>
            </a:r>
            <a:r>
              <a:rPr lang="tr-TR" sz="2400" dirty="0">
                <a:latin typeface="Trebuchet MS" pitchFamily="34" charset="0"/>
              </a:rPr>
              <a:t>  </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Önemlilik Düzeyleri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115615" y="1357313"/>
            <a:ext cx="7599759" cy="1686487"/>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latin typeface="Trebuchet MS" pitchFamily="34" charset="0"/>
              </a:rPr>
              <a:t>Z, t, F gibi herhangi bir test istatistiğinin (ortak isim </a:t>
            </a:r>
            <a:r>
              <a:rPr lang="az-Cyrl-AZ" sz="2400" dirty="0">
                <a:latin typeface="Trebuchet MS" pitchFamily="34" charset="0"/>
              </a:rPr>
              <a:t>ф</a:t>
            </a:r>
            <a:r>
              <a:rPr lang="tr-TR" sz="2400" dirty="0">
                <a:latin typeface="Trebuchet MS" pitchFamily="34" charset="0"/>
              </a:rPr>
              <a:t> diyelim) gözlenme olasılığına bakarak önemliliği belirlemek için dört koşul vardır. </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Önemlilik Düzeyleri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graphicFrame>
        <p:nvGraphicFramePr>
          <p:cNvPr id="6" name="Group 224"/>
          <p:cNvGraphicFramePr>
            <a:graphicFrameLocks noGrp="1"/>
          </p:cNvGraphicFramePr>
          <p:nvPr>
            <p:extLst>
              <p:ext uri="{D42A27DB-BD31-4B8C-83A1-F6EECF244321}">
                <p14:modId xmlns:p14="http://schemas.microsoft.com/office/powerpoint/2010/main" val="942369596"/>
              </p:ext>
            </p:extLst>
          </p:nvPr>
        </p:nvGraphicFramePr>
        <p:xfrm>
          <a:off x="1403648" y="3429000"/>
          <a:ext cx="6651625" cy="2697480"/>
        </p:xfrm>
        <a:graphic>
          <a:graphicData uri="http://schemas.openxmlformats.org/drawingml/2006/table">
            <a:tbl>
              <a:tblPr/>
              <a:tblGrid>
                <a:gridCol w="2008188">
                  <a:extLst>
                    <a:ext uri="{9D8B030D-6E8A-4147-A177-3AD203B41FA5}">
                      <a16:colId xmlns:a16="http://schemas.microsoft.com/office/drawing/2014/main" val="20000"/>
                    </a:ext>
                  </a:extLst>
                </a:gridCol>
                <a:gridCol w="1223962">
                  <a:extLst>
                    <a:ext uri="{9D8B030D-6E8A-4147-A177-3AD203B41FA5}">
                      <a16:colId xmlns:a16="http://schemas.microsoft.com/office/drawing/2014/main" val="20001"/>
                    </a:ext>
                  </a:extLst>
                </a:gridCol>
                <a:gridCol w="1858963">
                  <a:extLst>
                    <a:ext uri="{9D8B030D-6E8A-4147-A177-3AD203B41FA5}">
                      <a16:colId xmlns:a16="http://schemas.microsoft.com/office/drawing/2014/main" val="20002"/>
                    </a:ext>
                  </a:extLst>
                </a:gridCol>
                <a:gridCol w="1560512">
                  <a:extLst>
                    <a:ext uri="{9D8B030D-6E8A-4147-A177-3AD203B41FA5}">
                      <a16:colId xmlns:a16="http://schemas.microsoft.com/office/drawing/2014/main" val="20003"/>
                    </a:ext>
                  </a:extLst>
                </a:gridCol>
              </a:tblGrid>
              <a:tr h="24447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sym typeface="Symbol" pitchFamily="18" charset="2"/>
                        </a:rPr>
                        <a:t></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olasılık</a:t>
                      </a:r>
                      <a:endPar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sym typeface="Symbol" pitchFamily="18" charset="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Karar</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olasılığı</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Karar</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Önemlilik</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düzeyi</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P&gt;0.05</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P&gt;0.05</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Önemli</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değil</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ns</a:t>
                      </a:r>
                      <a:endParaRPr kumimoji="0" lang="en-US" sz="21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0.0</a:t>
                      </a:r>
                      <a:r>
                        <a:rPr kumimoji="0" lang="tr-TR"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a:t>
                      </a:r>
                      <a:r>
                        <a:rPr kumimoji="0" lang="tr-TR"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sym typeface="Symbol" pitchFamily="18" charset="2"/>
                        </a:rPr>
                        <a:t>&lt;</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P&lt;0.0</a:t>
                      </a:r>
                      <a:r>
                        <a:rPr kumimoji="0" lang="tr-TR"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a:t>
                      </a:r>
                      <a:endPar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sym typeface="Symbol" pitchFamily="18" charset="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P&lt;0.05</a:t>
                      </a:r>
                      <a:endParaRPr kumimoji="0" lang="en-US" sz="21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Önemli</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a:t>
                      </a:r>
                      <a:endParaRPr kumimoji="0" lang="en-US" sz="21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0.0</a:t>
                      </a:r>
                      <a:r>
                        <a:rPr kumimoji="0" lang="tr-TR"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a:t>
                      </a:r>
                      <a:r>
                        <a:rPr kumimoji="0" lang="tr-TR"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sym typeface="Symbol" pitchFamily="18" charset="2"/>
                        </a:rPr>
                        <a:t>&lt;</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P&lt;0.01</a:t>
                      </a:r>
                      <a:endPar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sym typeface="Symbol" pitchFamily="18" charset="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P&lt;0.01</a:t>
                      </a:r>
                      <a:endParaRPr kumimoji="0" lang="en-US" sz="21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Çok</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önemli</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t>
                      </a:r>
                      <a:r>
                        <a:rPr kumimoji="0" lang="tr-TR"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&lt;</a:t>
                      </a: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0.001</a:t>
                      </a:r>
                      <a:endPar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sym typeface="Symbol" pitchFamily="18" charset="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P&lt;0.001</a:t>
                      </a:r>
                      <a:endParaRPr kumimoji="0" lang="en-US" sz="21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İleri düzeyde önemli</a:t>
                      </a:r>
                      <a:endParaRPr kumimoji="0" lang="en-US" sz="21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68313" algn="l"/>
                        </a:tabLst>
                      </a:pPr>
                      <a:r>
                        <a:rPr kumimoji="0" lang="en-US" sz="2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21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187623" y="1357313"/>
            <a:ext cx="7527751" cy="5078313"/>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Bir </a:t>
            </a:r>
            <a:r>
              <a:rPr lang="tr-TR" sz="2400" dirty="0">
                <a:latin typeface="Trebuchet MS" pitchFamily="34" charset="0"/>
              </a:rPr>
              <a:t>hipotez testinde, test istatistiğinin sonucu H</a:t>
            </a:r>
            <a:r>
              <a:rPr lang="tr-TR" sz="2400" baseline="-25000" dirty="0">
                <a:latin typeface="Trebuchet MS" pitchFamily="34" charset="0"/>
              </a:rPr>
              <a:t>0</a:t>
            </a:r>
            <a:r>
              <a:rPr lang="tr-TR" sz="2400" dirty="0">
                <a:latin typeface="Trebuchet MS" pitchFamily="34" charset="0"/>
              </a:rPr>
              <a:t> ve H</a:t>
            </a:r>
            <a:r>
              <a:rPr lang="tr-TR" sz="2400" baseline="-25000" dirty="0">
                <a:latin typeface="Trebuchet MS" pitchFamily="34" charset="0"/>
              </a:rPr>
              <a:t>1</a:t>
            </a:r>
            <a:r>
              <a:rPr lang="tr-TR" sz="2400" dirty="0">
                <a:latin typeface="Trebuchet MS" pitchFamily="34" charset="0"/>
              </a:rPr>
              <a:t> varsayımlarının </a:t>
            </a:r>
            <a:r>
              <a:rPr lang="tr-TR" sz="2400" dirty="0" err="1">
                <a:latin typeface="Trebuchet MS" pitchFamily="34" charset="0"/>
              </a:rPr>
              <a:t>formülasyonuna</a:t>
            </a:r>
            <a:r>
              <a:rPr lang="tr-TR" sz="2400" dirty="0">
                <a:latin typeface="Trebuchet MS" pitchFamily="34" charset="0"/>
              </a:rPr>
              <a:t> göre değerlendirilir.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H</a:t>
            </a:r>
            <a:r>
              <a:rPr lang="tr-TR" sz="2400" baseline="-25000" dirty="0" smtClean="0">
                <a:latin typeface="Trebuchet MS" pitchFamily="34" charset="0"/>
              </a:rPr>
              <a:t>0</a:t>
            </a:r>
            <a:r>
              <a:rPr lang="tr-TR" sz="2400" dirty="0" smtClean="0">
                <a:latin typeface="Trebuchet MS" pitchFamily="34" charset="0"/>
              </a:rPr>
              <a:t>:</a:t>
            </a:r>
            <a:r>
              <a:rPr lang="el-GR" sz="2400" dirty="0">
                <a:latin typeface="Trebuchet MS" pitchFamily="34" charset="0"/>
              </a:rPr>
              <a:t>μ</a:t>
            </a:r>
            <a:r>
              <a:rPr lang="tr-TR" sz="2400" dirty="0">
                <a:latin typeface="Trebuchet MS" pitchFamily="34" charset="0"/>
              </a:rPr>
              <a:t>=</a:t>
            </a:r>
            <a:r>
              <a:rPr lang="el-GR" sz="2400" dirty="0">
                <a:latin typeface="Trebuchet MS" pitchFamily="34" charset="0"/>
              </a:rPr>
              <a:t>μ</a:t>
            </a:r>
            <a:r>
              <a:rPr lang="tr-TR" sz="2400" baseline="-25000" dirty="0">
                <a:latin typeface="Trebuchet MS" pitchFamily="34" charset="0"/>
              </a:rPr>
              <a:t>0</a:t>
            </a:r>
            <a:r>
              <a:rPr lang="tr-TR" sz="2400" dirty="0">
                <a:latin typeface="Trebuchet MS" pitchFamily="34" charset="0"/>
              </a:rPr>
              <a:t> iken H</a:t>
            </a:r>
            <a:r>
              <a:rPr lang="tr-TR" sz="2400" baseline="-25000" dirty="0">
                <a:latin typeface="Trebuchet MS" pitchFamily="34" charset="0"/>
              </a:rPr>
              <a:t>1</a:t>
            </a:r>
            <a:r>
              <a:rPr lang="tr-TR" sz="2400" dirty="0">
                <a:latin typeface="Trebuchet MS" pitchFamily="34" charset="0"/>
              </a:rPr>
              <a:t>:</a:t>
            </a:r>
            <a:r>
              <a:rPr lang="el-GR" sz="2400" dirty="0">
                <a:latin typeface="Trebuchet MS" pitchFamily="34" charset="0"/>
              </a:rPr>
              <a:t>μ</a:t>
            </a:r>
            <a:r>
              <a:rPr lang="tr-TR" sz="2400" dirty="0">
                <a:latin typeface="Trebuchet MS" pitchFamily="34" charset="0"/>
              </a:rPr>
              <a:t>&gt;</a:t>
            </a:r>
            <a:r>
              <a:rPr lang="el-GR" sz="2400" dirty="0">
                <a:latin typeface="Trebuchet MS" pitchFamily="34" charset="0"/>
              </a:rPr>
              <a:t>μ</a:t>
            </a:r>
            <a:r>
              <a:rPr lang="tr-TR" sz="2400" baseline="-25000" dirty="0">
                <a:latin typeface="Trebuchet MS" pitchFamily="34" charset="0"/>
              </a:rPr>
              <a:t>0</a:t>
            </a:r>
            <a:r>
              <a:rPr lang="tr-TR" sz="2400" dirty="0">
                <a:latin typeface="Trebuchet MS" pitchFamily="34" charset="0"/>
              </a:rPr>
              <a:t> ya da H</a:t>
            </a:r>
            <a:r>
              <a:rPr lang="tr-TR" sz="2400" baseline="-25000" dirty="0">
                <a:latin typeface="Trebuchet MS" pitchFamily="34" charset="0"/>
              </a:rPr>
              <a:t>1</a:t>
            </a:r>
            <a:r>
              <a:rPr lang="tr-TR" sz="2400" dirty="0">
                <a:latin typeface="Trebuchet MS" pitchFamily="34" charset="0"/>
              </a:rPr>
              <a:t>:</a:t>
            </a:r>
            <a:r>
              <a:rPr lang="el-GR" sz="2400" dirty="0">
                <a:latin typeface="Trebuchet MS" pitchFamily="34" charset="0"/>
              </a:rPr>
              <a:t>μ</a:t>
            </a:r>
            <a:r>
              <a:rPr lang="tr-TR" sz="2400" dirty="0">
                <a:latin typeface="Trebuchet MS" pitchFamily="34" charset="0"/>
              </a:rPr>
              <a:t>&lt;</a:t>
            </a:r>
            <a:r>
              <a:rPr lang="el-GR" sz="2400" dirty="0">
                <a:latin typeface="Trebuchet MS" pitchFamily="34" charset="0"/>
              </a:rPr>
              <a:t>μ</a:t>
            </a:r>
            <a:r>
              <a:rPr lang="tr-TR" sz="2400" baseline="-25000" dirty="0">
                <a:latin typeface="Trebuchet MS" pitchFamily="34" charset="0"/>
              </a:rPr>
              <a:t>0</a:t>
            </a:r>
            <a:r>
              <a:rPr lang="tr-TR" sz="2400" dirty="0">
                <a:latin typeface="Trebuchet MS" pitchFamily="34" charset="0"/>
              </a:rPr>
              <a:t> gibi yön belirtiyorsa test istatistiğinin önemliliği kabul ve </a:t>
            </a:r>
            <a:r>
              <a:rPr lang="tr-TR" sz="2400" dirty="0" err="1">
                <a:latin typeface="Trebuchet MS" pitchFamily="34" charset="0"/>
              </a:rPr>
              <a:t>red</a:t>
            </a:r>
            <a:r>
              <a:rPr lang="tr-TR" sz="2400" dirty="0">
                <a:latin typeface="Trebuchet MS" pitchFamily="34" charset="0"/>
              </a:rPr>
              <a:t> bölgelerinin yerine göre farklılık gösterecektir.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Eğer </a:t>
            </a:r>
            <a:r>
              <a:rPr lang="tr-TR" sz="2400" dirty="0" err="1">
                <a:latin typeface="Trebuchet MS" pitchFamily="34" charset="0"/>
              </a:rPr>
              <a:t>red</a:t>
            </a:r>
            <a:r>
              <a:rPr lang="tr-TR" sz="2400" dirty="0">
                <a:latin typeface="Trebuchet MS" pitchFamily="34" charset="0"/>
              </a:rPr>
              <a:t> bölgesini belirten </a:t>
            </a:r>
            <a:r>
              <a:rPr lang="el-GR" sz="2400" dirty="0">
                <a:latin typeface="Calibri"/>
              </a:rPr>
              <a:t>α</a:t>
            </a:r>
            <a:r>
              <a:rPr lang="tr-TR" sz="2400" dirty="0">
                <a:latin typeface="Calibri"/>
              </a:rPr>
              <a:t> </a:t>
            </a:r>
            <a:r>
              <a:rPr lang="tr-TR" sz="2400" dirty="0">
                <a:latin typeface="Trebuchet MS" pitchFamily="34" charset="0"/>
              </a:rPr>
              <a:t>olasılığı dağılımın sağ ya da sol ucunda yer alıyorsa bu teste tek yönlü test adı verilir.   </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Tek ve İki Yönlü Test</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259631" y="1357313"/>
            <a:ext cx="7455743" cy="4247317"/>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Eğer </a:t>
            </a:r>
            <a:r>
              <a:rPr lang="tr-TR" sz="2800" dirty="0">
                <a:latin typeface="Trebuchet MS" pitchFamily="34" charset="0"/>
              </a:rPr>
              <a:t>H</a:t>
            </a:r>
            <a:r>
              <a:rPr lang="tr-TR" sz="2800" baseline="-25000" dirty="0">
                <a:latin typeface="Trebuchet MS" pitchFamily="34" charset="0"/>
              </a:rPr>
              <a:t>0</a:t>
            </a:r>
            <a:r>
              <a:rPr lang="tr-TR" sz="2800" dirty="0">
                <a:latin typeface="Trebuchet MS" pitchFamily="34" charset="0"/>
              </a:rPr>
              <a:t>:</a:t>
            </a:r>
            <a:r>
              <a:rPr lang="el-GR" sz="2800" dirty="0">
                <a:latin typeface="Trebuchet MS" pitchFamily="34" charset="0"/>
              </a:rPr>
              <a:t>μ</a:t>
            </a:r>
            <a:r>
              <a:rPr lang="tr-TR" sz="2800" dirty="0">
                <a:latin typeface="Trebuchet MS" pitchFamily="34" charset="0"/>
              </a:rPr>
              <a:t>=</a:t>
            </a:r>
            <a:r>
              <a:rPr lang="el-GR" sz="2800" dirty="0">
                <a:latin typeface="Trebuchet MS" pitchFamily="34" charset="0"/>
              </a:rPr>
              <a:t>μ</a:t>
            </a:r>
            <a:r>
              <a:rPr lang="tr-TR" sz="2800" baseline="-25000" dirty="0">
                <a:latin typeface="Trebuchet MS" pitchFamily="34" charset="0"/>
              </a:rPr>
              <a:t>0</a:t>
            </a:r>
            <a:r>
              <a:rPr lang="tr-TR" sz="2800" dirty="0">
                <a:latin typeface="Trebuchet MS" pitchFamily="34" charset="0"/>
              </a:rPr>
              <a:t> iken H</a:t>
            </a:r>
            <a:r>
              <a:rPr lang="tr-TR" sz="2800" baseline="-25000" dirty="0">
                <a:latin typeface="Trebuchet MS" pitchFamily="34" charset="0"/>
              </a:rPr>
              <a:t>1</a:t>
            </a:r>
            <a:r>
              <a:rPr lang="tr-TR" sz="2800" dirty="0">
                <a:latin typeface="Trebuchet MS" pitchFamily="34" charset="0"/>
              </a:rPr>
              <a:t>:</a:t>
            </a:r>
            <a:r>
              <a:rPr lang="el-GR" sz="2800" dirty="0" smtClean="0">
                <a:latin typeface="Trebuchet MS" pitchFamily="34" charset="0"/>
              </a:rPr>
              <a:t>μ</a:t>
            </a:r>
            <a:r>
              <a:rPr lang="tr-TR" sz="2800" dirty="0" smtClean="0">
                <a:latin typeface="Trebuchet MS" pitchFamily="34" charset="0"/>
              </a:rPr>
              <a:t>≠</a:t>
            </a:r>
            <a:r>
              <a:rPr lang="el-GR" sz="2800" dirty="0" smtClean="0">
                <a:latin typeface="Trebuchet MS" pitchFamily="34" charset="0"/>
              </a:rPr>
              <a:t>μ</a:t>
            </a:r>
            <a:r>
              <a:rPr lang="tr-TR" sz="2800" baseline="-25000" dirty="0">
                <a:latin typeface="Trebuchet MS" pitchFamily="34" charset="0"/>
              </a:rPr>
              <a:t>0</a:t>
            </a:r>
            <a:r>
              <a:rPr lang="tr-TR" sz="2800" dirty="0">
                <a:latin typeface="Trebuchet MS" pitchFamily="34" charset="0"/>
              </a:rPr>
              <a:t> formüle edilmiş ise test istatistiğinin değerlendirilmesi farklılık gösterir. </a:t>
            </a:r>
            <a:endParaRPr lang="tr-TR" sz="2800" dirty="0" smtClean="0">
              <a:latin typeface="Trebuchet MS" pitchFamily="34" charset="0"/>
            </a:endParaRPr>
          </a:p>
          <a:p>
            <a:pPr algn="just">
              <a:lnSpc>
                <a:spcPct val="150000"/>
              </a:lnSpc>
              <a:spcAft>
                <a:spcPts val="0"/>
              </a:spcAft>
              <a:defRPr/>
            </a:pPr>
            <a:r>
              <a:rPr lang="tr-TR" sz="1200" dirty="0">
                <a:latin typeface="Trebuchet MS" pitchFamily="34" charset="0"/>
              </a:rPr>
              <a:t> </a:t>
            </a:r>
            <a:r>
              <a:rPr lang="tr-TR" sz="1200" dirty="0" smtClean="0">
                <a:latin typeface="Trebuchet MS" pitchFamily="34" charset="0"/>
              </a:rPr>
              <a:t>   </a:t>
            </a:r>
          </a:p>
          <a:p>
            <a:pPr algn="just">
              <a:lnSpc>
                <a:spcPct val="150000"/>
              </a:lnSpc>
              <a:spcAft>
                <a:spcPts val="0"/>
              </a:spcAft>
              <a:defRPr/>
            </a:pPr>
            <a:r>
              <a:rPr lang="tr-TR" sz="2800" dirty="0">
                <a:latin typeface="Trebuchet MS" pitchFamily="34" charset="0"/>
              </a:rPr>
              <a:t>	</a:t>
            </a:r>
            <a:r>
              <a:rPr lang="tr-TR" sz="2800" dirty="0" smtClean="0">
                <a:latin typeface="Trebuchet MS" pitchFamily="34" charset="0"/>
              </a:rPr>
              <a:t>Bu </a:t>
            </a:r>
            <a:r>
              <a:rPr lang="tr-TR" sz="2800" dirty="0">
                <a:latin typeface="Trebuchet MS" pitchFamily="34" charset="0"/>
              </a:rPr>
              <a:t>durumda </a:t>
            </a:r>
            <a:r>
              <a:rPr lang="tr-TR" sz="2800" dirty="0" err="1">
                <a:latin typeface="Trebuchet MS" pitchFamily="34" charset="0"/>
              </a:rPr>
              <a:t>red</a:t>
            </a:r>
            <a:r>
              <a:rPr lang="tr-TR" sz="2800" dirty="0">
                <a:latin typeface="Trebuchet MS" pitchFamily="34" charset="0"/>
              </a:rPr>
              <a:t> bölgesi dağılımın her iki ucunda </a:t>
            </a:r>
            <a:r>
              <a:rPr lang="el-GR" sz="2800" dirty="0">
                <a:latin typeface="Calibri"/>
              </a:rPr>
              <a:t>α</a:t>
            </a:r>
            <a:r>
              <a:rPr lang="tr-TR" sz="2800" dirty="0">
                <a:latin typeface="Calibri"/>
              </a:rPr>
              <a:t>/2 </a:t>
            </a:r>
            <a:r>
              <a:rPr lang="tr-TR" sz="2800" dirty="0">
                <a:latin typeface="Trebuchet MS" pitchFamily="34" charset="0"/>
              </a:rPr>
              <a:t>olarak ele alınır. Bu teste de iki yönlü test adı verilir. </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Tek ve İki Yönlü Test</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187623" y="1357313"/>
            <a:ext cx="7527751" cy="3416320"/>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Tıp </a:t>
            </a:r>
            <a:r>
              <a:rPr lang="tr-TR" sz="2400" dirty="0">
                <a:latin typeface="Trebuchet MS" pitchFamily="34" charset="0"/>
              </a:rPr>
              <a:t>alanında değişkenlerin ortalama değerden çok küçük ya da çok büyük değerler </a:t>
            </a:r>
            <a:r>
              <a:rPr lang="tr-TR" sz="2400" dirty="0" smtClean="0">
                <a:latin typeface="Trebuchet MS" pitchFamily="34" charset="0"/>
              </a:rPr>
              <a:t>alması, </a:t>
            </a:r>
            <a:r>
              <a:rPr lang="tr-TR" sz="2400" dirty="0">
                <a:latin typeface="Trebuchet MS" pitchFamily="34" charset="0"/>
              </a:rPr>
              <a:t>genel eğilimden önemli farklılaşmaları </a:t>
            </a:r>
            <a:r>
              <a:rPr lang="tr-TR" sz="2400" dirty="0" smtClean="0">
                <a:latin typeface="Trebuchet MS" pitchFamily="34" charset="0"/>
              </a:rPr>
              <a:t>belirtmektedir. </a:t>
            </a:r>
            <a:r>
              <a:rPr lang="tr-TR" sz="2400" dirty="0">
                <a:latin typeface="Trebuchet MS" pitchFamily="34" charset="0"/>
              </a:rPr>
              <a:t>	</a:t>
            </a:r>
            <a:r>
              <a:rPr lang="tr-TR" sz="2400" dirty="0" smtClean="0">
                <a:latin typeface="Trebuchet MS" pitchFamily="34" charset="0"/>
              </a:rPr>
              <a:t>Bu </a:t>
            </a:r>
            <a:r>
              <a:rPr lang="tr-TR" sz="2400" dirty="0">
                <a:latin typeface="Trebuchet MS" pitchFamily="34" charset="0"/>
              </a:rPr>
              <a:t>nedenle tıbbi denemelerde ya da araştırmalarda iki yönlü hipotezlerin kurulması ve iki yönlü testlerin yapılması daha yaygındır.</a:t>
            </a:r>
          </a:p>
        </p:txBody>
      </p:sp>
      <p:sp>
        <p:nvSpPr>
          <p:cNvPr id="7"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Tek ve İki Yönlü Test</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Tree>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700808"/>
            <a:ext cx="7671767" cy="452431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smtClean="0">
                <a:latin typeface="Trebuchet MS" pitchFamily="34" charset="0"/>
              </a:rPr>
              <a:t>	İstatistiksel </a:t>
            </a:r>
            <a:r>
              <a:rPr lang="tr-TR" sz="2400" dirty="0">
                <a:latin typeface="Trebuchet MS" pitchFamily="34" charset="0"/>
              </a:rPr>
              <a:t>önemlilik testleri, kurulan sıfır ve karşıt hipotezlerin test edilerek bu hipotezlerden hangisinin doğru olarak seçileceğini gösteren testlerdir.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Başka </a:t>
            </a:r>
            <a:r>
              <a:rPr lang="tr-TR" sz="2400" dirty="0">
                <a:latin typeface="Trebuchet MS" pitchFamily="34" charset="0"/>
              </a:rPr>
              <a:t>bir anlatımla H</a:t>
            </a:r>
            <a:r>
              <a:rPr lang="tr-TR" sz="2400" baseline="-25000" dirty="0">
                <a:latin typeface="Trebuchet MS" pitchFamily="34" charset="0"/>
              </a:rPr>
              <a:t>0</a:t>
            </a:r>
            <a:r>
              <a:rPr lang="tr-TR" sz="2400" dirty="0">
                <a:latin typeface="Trebuchet MS" pitchFamily="34" charset="0"/>
              </a:rPr>
              <a:t> ya da H</a:t>
            </a:r>
            <a:r>
              <a:rPr lang="tr-TR" sz="2400" baseline="-25000" dirty="0">
                <a:latin typeface="Trebuchet MS" pitchFamily="34" charset="0"/>
              </a:rPr>
              <a:t>1</a:t>
            </a:r>
            <a:r>
              <a:rPr lang="tr-TR" sz="2400" dirty="0">
                <a:latin typeface="Trebuchet MS" pitchFamily="34" charset="0"/>
              </a:rPr>
              <a:t> hipotezlerinden hangisinin doğru olduğuna karar vermede kullanılan yöntemlere </a:t>
            </a:r>
            <a:r>
              <a:rPr lang="tr-TR" sz="2400" i="1" u="sng" dirty="0">
                <a:latin typeface="Trebuchet MS" pitchFamily="34" charset="0"/>
              </a:rPr>
              <a:t>istatistiksel önemlilik testleri</a:t>
            </a:r>
            <a:r>
              <a:rPr lang="tr-TR" sz="2400" dirty="0">
                <a:latin typeface="Trebuchet MS" pitchFamily="34" charset="0"/>
              </a:rPr>
              <a:t> </a:t>
            </a:r>
            <a:r>
              <a:rPr lang="tr-TR" sz="2400" dirty="0" smtClean="0">
                <a:latin typeface="Trebuchet MS" pitchFamily="34" charset="0"/>
              </a:rPr>
              <a:t>(analitik istatistikler) denir</a:t>
            </a:r>
            <a:r>
              <a:rPr lang="tr-TR" sz="2400" dirty="0">
                <a:latin typeface="Trebuchet MS" pitchFamily="34" charset="0"/>
              </a:rPr>
              <a:t>. </a:t>
            </a:r>
          </a:p>
        </p:txBody>
      </p:sp>
    </p:spTree>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474906"/>
            <a:ext cx="7272809" cy="397031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İstatistiksel </a:t>
            </a:r>
            <a:r>
              <a:rPr lang="tr-TR" sz="2800" dirty="0">
                <a:latin typeface="Trebuchet MS" pitchFamily="34" charset="0"/>
              </a:rPr>
              <a:t>önemlilik testleri; kurulan hipotezde parametre kullanılıp kullanılmamasına, parametre sayısına, grup sayısına, örneklemin bağımlı olup olmadığına ve test edilecek değişken sayısına göre farklı biçimlerde sınıflandırılır. </a:t>
            </a:r>
          </a:p>
        </p:txBody>
      </p:sp>
    </p:spTree>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357313"/>
            <a:ext cx="7671767" cy="4401205"/>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smtClean="0">
                <a:latin typeface="Trebuchet MS" pitchFamily="34" charset="0"/>
              </a:rPr>
              <a:t>	Kullanılacak </a:t>
            </a:r>
            <a:r>
              <a:rPr lang="tr-TR" sz="2800" dirty="0">
                <a:latin typeface="Trebuchet MS" pitchFamily="34" charset="0"/>
              </a:rPr>
              <a:t>değişken sayısına göre</a:t>
            </a:r>
          </a:p>
          <a:p>
            <a:pPr algn="just">
              <a:lnSpc>
                <a:spcPct val="150000"/>
              </a:lnSpc>
              <a:spcAft>
                <a:spcPts val="0"/>
              </a:spcAft>
              <a:defRPr/>
            </a:pPr>
            <a:r>
              <a:rPr lang="tr-TR" sz="2400" dirty="0">
                <a:latin typeface="Trebuchet MS" pitchFamily="34" charset="0"/>
              </a:rPr>
              <a:t>1- Tek değişkenli (</a:t>
            </a:r>
            <a:r>
              <a:rPr lang="tr-TR" sz="2400" dirty="0" err="1">
                <a:latin typeface="Trebuchet MS" pitchFamily="34" charset="0"/>
              </a:rPr>
              <a:t>univariate</a:t>
            </a:r>
            <a:r>
              <a:rPr lang="tr-TR" sz="2400" dirty="0">
                <a:latin typeface="Trebuchet MS" pitchFamily="34" charset="0"/>
              </a:rPr>
              <a:t>) önemlilik testleri</a:t>
            </a:r>
          </a:p>
          <a:p>
            <a:pPr algn="just">
              <a:lnSpc>
                <a:spcPct val="150000"/>
              </a:lnSpc>
              <a:spcAft>
                <a:spcPts val="0"/>
              </a:spcAft>
              <a:defRPr/>
            </a:pPr>
            <a:r>
              <a:rPr lang="tr-TR" sz="2400" dirty="0">
                <a:latin typeface="Trebuchet MS" pitchFamily="34" charset="0"/>
              </a:rPr>
              <a:t>2- Çok değişkenli (</a:t>
            </a:r>
            <a:r>
              <a:rPr lang="tr-TR" sz="2400" dirty="0" err="1">
                <a:latin typeface="Trebuchet MS" pitchFamily="34" charset="0"/>
              </a:rPr>
              <a:t>multivariate</a:t>
            </a:r>
            <a:r>
              <a:rPr lang="tr-TR" sz="2400" dirty="0">
                <a:latin typeface="Trebuchet MS" pitchFamily="34" charset="0"/>
              </a:rPr>
              <a:t>) önemlilik testleri</a:t>
            </a:r>
          </a:p>
          <a:p>
            <a:pPr algn="just">
              <a:lnSpc>
                <a:spcPct val="150000"/>
              </a:lnSpc>
              <a:spcBef>
                <a:spcPts val="1200"/>
              </a:spcBef>
              <a:spcAft>
                <a:spcPts val="0"/>
              </a:spcAft>
              <a:defRPr/>
            </a:pPr>
            <a:r>
              <a:rPr lang="tr-TR" sz="2800" dirty="0" smtClean="0">
                <a:latin typeface="Trebuchet MS" pitchFamily="34" charset="0"/>
              </a:rPr>
              <a:t>	Kurulan </a:t>
            </a:r>
            <a:r>
              <a:rPr lang="tr-TR" sz="2800" dirty="0">
                <a:latin typeface="Trebuchet MS" pitchFamily="34" charset="0"/>
              </a:rPr>
              <a:t>hipotezin parametreye dayalı olup olmamasına göre</a:t>
            </a:r>
          </a:p>
          <a:p>
            <a:pPr algn="just">
              <a:lnSpc>
                <a:spcPct val="150000"/>
              </a:lnSpc>
              <a:spcAft>
                <a:spcPts val="0"/>
              </a:spcAft>
              <a:defRPr/>
            </a:pPr>
            <a:r>
              <a:rPr lang="tr-TR" sz="2400" dirty="0">
                <a:latin typeface="Trebuchet MS" pitchFamily="34" charset="0"/>
              </a:rPr>
              <a:t>1- Parametrik önemlilik testleri</a:t>
            </a:r>
          </a:p>
          <a:p>
            <a:pPr algn="just">
              <a:lnSpc>
                <a:spcPct val="150000"/>
              </a:lnSpc>
              <a:spcAft>
                <a:spcPts val="0"/>
              </a:spcAft>
              <a:defRPr/>
            </a:pPr>
            <a:r>
              <a:rPr lang="tr-TR" sz="2400" dirty="0">
                <a:latin typeface="Trebuchet MS" pitchFamily="34" charset="0"/>
              </a:rPr>
              <a:t>2- Parametrik olmayan önemlilik testleri</a:t>
            </a:r>
          </a:p>
        </p:txBody>
      </p:sp>
    </p:spTree>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292721" y="1314048"/>
            <a:ext cx="7599759" cy="5355312"/>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600" dirty="0">
                <a:latin typeface="Trebuchet MS" pitchFamily="34" charset="0"/>
              </a:rPr>
              <a:t>Parametre sayısına göre</a:t>
            </a:r>
          </a:p>
          <a:p>
            <a:pPr algn="just">
              <a:lnSpc>
                <a:spcPct val="150000"/>
              </a:lnSpc>
              <a:spcAft>
                <a:spcPts val="0"/>
              </a:spcAft>
              <a:defRPr/>
            </a:pPr>
            <a:r>
              <a:rPr lang="tr-TR" sz="2400" dirty="0">
                <a:latin typeface="Trebuchet MS" pitchFamily="34" charset="0"/>
              </a:rPr>
              <a:t>1- Tek örneklem testler</a:t>
            </a:r>
          </a:p>
          <a:p>
            <a:pPr algn="just">
              <a:lnSpc>
                <a:spcPct val="150000"/>
              </a:lnSpc>
              <a:spcAft>
                <a:spcPts val="0"/>
              </a:spcAft>
              <a:defRPr/>
            </a:pPr>
            <a:r>
              <a:rPr lang="tr-TR" sz="2400" dirty="0">
                <a:latin typeface="Trebuchet MS" pitchFamily="34" charset="0"/>
              </a:rPr>
              <a:t>2- İki örneklem testler</a:t>
            </a:r>
          </a:p>
          <a:p>
            <a:pPr algn="just">
              <a:spcAft>
                <a:spcPts val="0"/>
              </a:spcAft>
              <a:defRPr/>
            </a:pPr>
            <a:r>
              <a:rPr lang="tr-TR" sz="2400" dirty="0">
                <a:latin typeface="Trebuchet MS" pitchFamily="34" charset="0"/>
              </a:rPr>
              <a:t>3- k örneklem (k&gt;2) </a:t>
            </a:r>
            <a:r>
              <a:rPr lang="tr-TR" sz="2400" dirty="0" smtClean="0">
                <a:latin typeface="Trebuchet MS" pitchFamily="34" charset="0"/>
              </a:rPr>
              <a:t>testler</a:t>
            </a:r>
            <a:endParaRPr lang="tr-TR" sz="1100" dirty="0" smtClean="0">
              <a:latin typeface="Trebuchet MS" pitchFamily="34" charset="0"/>
            </a:endParaRPr>
          </a:p>
          <a:p>
            <a:pPr algn="just">
              <a:spcAft>
                <a:spcPts val="0"/>
              </a:spcAft>
              <a:defRPr/>
            </a:pPr>
            <a:r>
              <a:rPr lang="tr-TR" sz="1100" dirty="0" smtClean="0">
                <a:latin typeface="Trebuchet MS" pitchFamily="34" charset="0"/>
              </a:rPr>
              <a:t>    </a:t>
            </a:r>
            <a:r>
              <a:rPr lang="tr-TR" sz="2400" dirty="0" smtClean="0">
                <a:latin typeface="Trebuchet MS" pitchFamily="34" charset="0"/>
              </a:rPr>
              <a:t> </a:t>
            </a:r>
            <a:endParaRPr lang="tr-TR" sz="2400" dirty="0">
              <a:latin typeface="Trebuchet MS" pitchFamily="34" charset="0"/>
            </a:endParaRPr>
          </a:p>
          <a:p>
            <a:pPr algn="just">
              <a:lnSpc>
                <a:spcPct val="150000"/>
              </a:lnSpc>
              <a:spcAft>
                <a:spcPts val="0"/>
              </a:spcAft>
              <a:defRPr/>
            </a:pPr>
            <a:r>
              <a:rPr lang="tr-TR" sz="2600" dirty="0">
                <a:latin typeface="Trebuchet MS" pitchFamily="34" charset="0"/>
              </a:rPr>
              <a:t>Örneklemin bağımlı olup olmadığına göre</a:t>
            </a:r>
          </a:p>
          <a:p>
            <a:pPr algn="just">
              <a:lnSpc>
                <a:spcPct val="150000"/>
              </a:lnSpc>
              <a:spcAft>
                <a:spcPts val="0"/>
              </a:spcAft>
              <a:defRPr/>
            </a:pPr>
            <a:r>
              <a:rPr lang="tr-TR" sz="2400" dirty="0">
                <a:latin typeface="Trebuchet MS" pitchFamily="34" charset="0"/>
              </a:rPr>
              <a:t>1- Bağımlı örneklem testleri</a:t>
            </a:r>
          </a:p>
          <a:p>
            <a:pPr algn="just">
              <a:lnSpc>
                <a:spcPct val="150000"/>
              </a:lnSpc>
              <a:spcAft>
                <a:spcPts val="0"/>
              </a:spcAft>
              <a:defRPr/>
            </a:pPr>
            <a:r>
              <a:rPr lang="tr-TR" sz="2400" dirty="0">
                <a:latin typeface="Trebuchet MS" pitchFamily="34" charset="0"/>
              </a:rPr>
              <a:t>	Bağımlı iki örneklem, bağımlı k örneklem</a:t>
            </a:r>
          </a:p>
          <a:p>
            <a:pPr algn="just">
              <a:lnSpc>
                <a:spcPct val="150000"/>
              </a:lnSpc>
              <a:spcAft>
                <a:spcPts val="0"/>
              </a:spcAft>
              <a:defRPr/>
            </a:pPr>
            <a:r>
              <a:rPr lang="tr-TR" sz="2400" dirty="0">
                <a:latin typeface="Trebuchet MS" pitchFamily="34" charset="0"/>
              </a:rPr>
              <a:t>2- Bağımsız örneklem testleri</a:t>
            </a:r>
          </a:p>
          <a:p>
            <a:pPr algn="just">
              <a:lnSpc>
                <a:spcPct val="150000"/>
              </a:lnSpc>
              <a:spcAft>
                <a:spcPts val="0"/>
              </a:spcAft>
              <a:defRPr/>
            </a:pPr>
            <a:r>
              <a:rPr lang="tr-TR" sz="2400" dirty="0">
                <a:latin typeface="Trebuchet MS" pitchFamily="34" charset="0"/>
              </a:rPr>
              <a:t>	 Bağımsız iki örneklem, bağımsız k örneklem</a:t>
            </a:r>
          </a:p>
        </p:txBody>
      </p:sp>
    </p:spTree>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4708981"/>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000" dirty="0" smtClean="0">
                <a:latin typeface="Trebuchet MS" pitchFamily="34" charset="0"/>
              </a:rPr>
              <a:t>	Test </a:t>
            </a:r>
            <a:r>
              <a:rPr lang="tr-TR" sz="2000" dirty="0">
                <a:latin typeface="Trebuchet MS" pitchFamily="34" charset="0"/>
              </a:rPr>
              <a:t>edilen değişkenin parametresinin toplumda ele alınışına göre ya da testte hipotezin kuruluş biçimine göre </a:t>
            </a:r>
          </a:p>
          <a:p>
            <a:pPr lvl="2" algn="just">
              <a:lnSpc>
                <a:spcPct val="150000"/>
              </a:lnSpc>
              <a:spcAft>
                <a:spcPts val="0"/>
              </a:spcAft>
              <a:defRPr/>
            </a:pPr>
            <a:r>
              <a:rPr lang="tr-TR" sz="2000" dirty="0">
                <a:latin typeface="Trebuchet MS" pitchFamily="34" charset="0"/>
              </a:rPr>
              <a:t>1- Ortalamaya dayalı testler</a:t>
            </a:r>
          </a:p>
          <a:p>
            <a:pPr lvl="2" algn="just">
              <a:lnSpc>
                <a:spcPct val="150000"/>
              </a:lnSpc>
              <a:spcAft>
                <a:spcPts val="0"/>
              </a:spcAft>
              <a:defRPr/>
            </a:pPr>
            <a:r>
              <a:rPr lang="tr-TR" sz="2000" dirty="0">
                <a:latin typeface="Trebuchet MS" pitchFamily="34" charset="0"/>
              </a:rPr>
              <a:t>2- Oransal değerlere dayalı testler</a:t>
            </a:r>
          </a:p>
          <a:p>
            <a:pPr lvl="2" algn="just">
              <a:lnSpc>
                <a:spcPct val="150000"/>
              </a:lnSpc>
              <a:spcAft>
                <a:spcPts val="0"/>
              </a:spcAft>
              <a:defRPr/>
            </a:pPr>
            <a:r>
              <a:rPr lang="tr-TR" sz="2000" dirty="0">
                <a:latin typeface="Trebuchet MS" pitchFamily="34" charset="0"/>
              </a:rPr>
              <a:t>3- Gözlem sayılarına dayalı testler</a:t>
            </a:r>
          </a:p>
          <a:p>
            <a:pPr lvl="2" algn="just">
              <a:lnSpc>
                <a:spcPct val="150000"/>
              </a:lnSpc>
              <a:spcAft>
                <a:spcPts val="0"/>
              </a:spcAft>
              <a:defRPr/>
            </a:pPr>
            <a:r>
              <a:rPr lang="tr-TR" sz="2000" dirty="0">
                <a:latin typeface="Trebuchet MS" pitchFamily="34" charset="0"/>
              </a:rPr>
              <a:t>4- Ortanca değere dayalı testler</a:t>
            </a:r>
          </a:p>
          <a:p>
            <a:pPr lvl="2" algn="just">
              <a:lnSpc>
                <a:spcPct val="150000"/>
              </a:lnSpc>
              <a:spcAft>
                <a:spcPts val="0"/>
              </a:spcAft>
              <a:defRPr/>
            </a:pPr>
            <a:r>
              <a:rPr lang="tr-TR" sz="2000" dirty="0">
                <a:latin typeface="Trebuchet MS" pitchFamily="34" charset="0"/>
              </a:rPr>
              <a:t>5- Dağılım varsayımına dayalı testler</a:t>
            </a:r>
          </a:p>
          <a:p>
            <a:pPr lvl="2" algn="just">
              <a:lnSpc>
                <a:spcPct val="150000"/>
              </a:lnSpc>
              <a:spcAft>
                <a:spcPts val="0"/>
              </a:spcAft>
              <a:defRPr/>
            </a:pPr>
            <a:r>
              <a:rPr lang="tr-TR" sz="2000" dirty="0">
                <a:latin typeface="Trebuchet MS" pitchFamily="34" charset="0"/>
              </a:rPr>
              <a:t>6- İlişkiye dayalı testler</a:t>
            </a:r>
          </a:p>
          <a:p>
            <a:pPr lvl="2" algn="just">
              <a:lnSpc>
                <a:spcPct val="150000"/>
              </a:lnSpc>
              <a:spcAft>
                <a:spcPts val="0"/>
              </a:spcAft>
              <a:defRPr/>
            </a:pPr>
            <a:r>
              <a:rPr lang="tr-TR" sz="2000" dirty="0">
                <a:latin typeface="Trebuchet MS" pitchFamily="34" charset="0"/>
              </a:rPr>
              <a:t>7- </a:t>
            </a:r>
            <a:r>
              <a:rPr lang="tr-TR" sz="2000" dirty="0" err="1">
                <a:latin typeface="Trebuchet MS" pitchFamily="34" charset="0"/>
              </a:rPr>
              <a:t>Ard</a:t>
            </a:r>
            <a:r>
              <a:rPr lang="tr-TR" sz="2000" dirty="0">
                <a:latin typeface="Trebuchet MS" pitchFamily="34" charset="0"/>
              </a:rPr>
              <a:t> arda gelişlerin rastgeleliğine dayalı testler</a:t>
            </a:r>
          </a:p>
          <a:p>
            <a:pPr lvl="2" algn="just">
              <a:lnSpc>
                <a:spcPct val="150000"/>
              </a:lnSpc>
              <a:spcAft>
                <a:spcPts val="0"/>
              </a:spcAft>
              <a:defRPr/>
            </a:pPr>
            <a:r>
              <a:rPr lang="tr-TR" sz="2000" dirty="0">
                <a:latin typeface="Trebuchet MS" pitchFamily="34" charset="0"/>
              </a:rPr>
              <a:t>8- Uyuma, uygunluğa, uyuşuma dayalı testler</a:t>
            </a:r>
          </a:p>
        </p:txBody>
      </p:sp>
    </p:spTree>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755576" y="1357313"/>
            <a:ext cx="8388423" cy="4801314"/>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000" b="1" dirty="0" smtClean="0">
                <a:latin typeface="Trebuchet MS" pitchFamily="34" charset="0"/>
              </a:rPr>
              <a:t>	Ortalamalar </a:t>
            </a:r>
            <a:r>
              <a:rPr lang="tr-TR" sz="2000" b="1" dirty="0">
                <a:latin typeface="Trebuchet MS" pitchFamily="34" charset="0"/>
              </a:rPr>
              <a:t>arası farkın </a:t>
            </a:r>
            <a:r>
              <a:rPr lang="tr-TR" sz="2000" b="1" dirty="0" smtClean="0">
                <a:latin typeface="Trebuchet MS" pitchFamily="34" charset="0"/>
              </a:rPr>
              <a:t>karşılaştırılması</a:t>
            </a:r>
            <a:endParaRPr lang="tr-TR" sz="2000" b="1" dirty="0">
              <a:latin typeface="Trebuchet MS" pitchFamily="34" charset="0"/>
            </a:endParaRPr>
          </a:p>
          <a:p>
            <a:pPr marL="285750" indent="-285750" algn="just">
              <a:lnSpc>
                <a:spcPct val="150000"/>
              </a:lnSpc>
              <a:spcAft>
                <a:spcPts val="0"/>
              </a:spcAft>
              <a:buFont typeface="Arial" pitchFamily="34" charset="0"/>
              <a:buChar char="•"/>
              <a:defRPr/>
            </a:pPr>
            <a:r>
              <a:rPr lang="tr-TR" dirty="0" smtClean="0">
                <a:latin typeface="Trebuchet MS" pitchFamily="34" charset="0"/>
              </a:rPr>
              <a:t>Toplum </a:t>
            </a:r>
            <a:r>
              <a:rPr lang="tr-TR" dirty="0">
                <a:latin typeface="Trebuchet MS" pitchFamily="34" charset="0"/>
              </a:rPr>
              <a:t>Ortalaması ile Farkın karşılaştırılması (</a:t>
            </a:r>
            <a:r>
              <a:rPr lang="tr-TR" dirty="0" err="1">
                <a:latin typeface="Trebuchet MS" pitchFamily="34" charset="0"/>
              </a:rPr>
              <a:t>Tekörneklem</a:t>
            </a:r>
            <a:r>
              <a:rPr lang="tr-TR" dirty="0">
                <a:latin typeface="Trebuchet MS" pitchFamily="34" charset="0"/>
              </a:rPr>
              <a:t> Z, t testi</a:t>
            </a:r>
            <a:r>
              <a:rPr lang="tr-TR" dirty="0" smtClean="0">
                <a:latin typeface="Trebuchet MS" pitchFamily="34" charset="0"/>
              </a:rPr>
              <a:t>)</a:t>
            </a:r>
          </a:p>
          <a:p>
            <a:pPr marL="285750" indent="-285750" algn="just">
              <a:lnSpc>
                <a:spcPct val="150000"/>
              </a:lnSpc>
              <a:spcAft>
                <a:spcPts val="0"/>
              </a:spcAft>
              <a:buFont typeface="Arial" pitchFamily="34" charset="0"/>
              <a:buChar char="•"/>
              <a:defRPr/>
            </a:pPr>
            <a:r>
              <a:rPr lang="tr-TR" dirty="0" smtClean="0">
                <a:latin typeface="Trebuchet MS" pitchFamily="34" charset="0"/>
              </a:rPr>
              <a:t>İki grup ortalamasının karşılaştırılması (Bağımsız örnekler t testi)</a:t>
            </a:r>
            <a:endParaRPr lang="tr-TR" dirty="0">
              <a:latin typeface="Trebuchet MS" pitchFamily="34" charset="0"/>
            </a:endParaRPr>
          </a:p>
          <a:p>
            <a:pPr marL="285750" indent="-285750" algn="just">
              <a:lnSpc>
                <a:spcPct val="150000"/>
              </a:lnSpc>
              <a:spcAft>
                <a:spcPts val="0"/>
              </a:spcAft>
              <a:buFont typeface="Arial" pitchFamily="34" charset="0"/>
              <a:buChar char="•"/>
              <a:defRPr/>
            </a:pPr>
            <a:r>
              <a:rPr lang="tr-TR" dirty="0" smtClean="0">
                <a:latin typeface="Trebuchet MS" pitchFamily="34" charset="0"/>
              </a:rPr>
              <a:t>Eş </a:t>
            </a:r>
            <a:r>
              <a:rPr lang="tr-TR" dirty="0">
                <a:latin typeface="Trebuchet MS" pitchFamily="34" charset="0"/>
              </a:rPr>
              <a:t>gözlemlerin ortalama farkının karşılaştırılması (Eşleştirilmiş t testi)</a:t>
            </a:r>
          </a:p>
          <a:p>
            <a:pPr marL="285750" indent="-285750" algn="just">
              <a:lnSpc>
                <a:spcPct val="150000"/>
              </a:lnSpc>
              <a:spcAft>
                <a:spcPts val="0"/>
              </a:spcAft>
              <a:buFont typeface="Arial" pitchFamily="34" charset="0"/>
              <a:buChar char="•"/>
              <a:defRPr/>
            </a:pPr>
            <a:r>
              <a:rPr lang="tr-TR" dirty="0" smtClean="0">
                <a:latin typeface="Trebuchet MS" pitchFamily="34" charset="0"/>
              </a:rPr>
              <a:t>Grup </a:t>
            </a:r>
            <a:r>
              <a:rPr lang="tr-TR" dirty="0">
                <a:latin typeface="Trebuchet MS" pitchFamily="34" charset="0"/>
              </a:rPr>
              <a:t>Ortalamaların farkının karşılaştırılması (</a:t>
            </a:r>
            <a:r>
              <a:rPr lang="tr-TR" dirty="0" err="1">
                <a:latin typeface="Trebuchet MS" pitchFamily="34" charset="0"/>
              </a:rPr>
              <a:t>Varyans</a:t>
            </a:r>
            <a:r>
              <a:rPr lang="tr-TR" dirty="0">
                <a:latin typeface="Trebuchet MS" pitchFamily="34" charset="0"/>
              </a:rPr>
              <a:t> Analizi, F testi, Çoklu Karşılaştırma</a:t>
            </a:r>
            <a:r>
              <a:rPr lang="tr-TR" dirty="0" smtClean="0">
                <a:latin typeface="Trebuchet MS" pitchFamily="34" charset="0"/>
              </a:rPr>
              <a:t>)</a:t>
            </a:r>
          </a:p>
          <a:p>
            <a:pPr algn="just">
              <a:lnSpc>
                <a:spcPct val="150000"/>
              </a:lnSpc>
              <a:spcAft>
                <a:spcPts val="0"/>
              </a:spcAft>
              <a:defRPr/>
            </a:pPr>
            <a:endParaRPr lang="tr-TR" sz="2000" dirty="0">
              <a:latin typeface="Trebuchet MS" pitchFamily="34" charset="0"/>
            </a:endParaRPr>
          </a:p>
          <a:p>
            <a:pPr algn="just">
              <a:lnSpc>
                <a:spcPct val="150000"/>
              </a:lnSpc>
              <a:spcAft>
                <a:spcPts val="0"/>
              </a:spcAft>
              <a:defRPr/>
            </a:pPr>
            <a:r>
              <a:rPr lang="tr-TR" sz="2000" b="1" dirty="0" smtClean="0">
                <a:latin typeface="Trebuchet MS" pitchFamily="34" charset="0"/>
              </a:rPr>
              <a:t>	</a:t>
            </a:r>
            <a:r>
              <a:rPr lang="tr-TR" sz="2000" b="1" dirty="0" err="1" smtClean="0">
                <a:latin typeface="Trebuchet MS" pitchFamily="34" charset="0"/>
              </a:rPr>
              <a:t>Oranlararası</a:t>
            </a:r>
            <a:r>
              <a:rPr lang="tr-TR" sz="2000" b="1" dirty="0" smtClean="0">
                <a:latin typeface="Trebuchet MS" pitchFamily="34" charset="0"/>
              </a:rPr>
              <a:t> </a:t>
            </a:r>
            <a:r>
              <a:rPr lang="tr-TR" sz="2000" b="1" dirty="0">
                <a:latin typeface="Trebuchet MS" pitchFamily="34" charset="0"/>
              </a:rPr>
              <a:t>farkın karşılaştırılması</a:t>
            </a:r>
          </a:p>
          <a:p>
            <a:pPr marL="285750" indent="-285750" algn="just">
              <a:lnSpc>
                <a:spcPct val="150000"/>
              </a:lnSpc>
              <a:spcAft>
                <a:spcPts val="0"/>
              </a:spcAft>
              <a:buFont typeface="Arial" pitchFamily="34" charset="0"/>
              <a:buChar char="•"/>
              <a:defRPr/>
            </a:pPr>
            <a:r>
              <a:rPr lang="tr-TR" dirty="0">
                <a:latin typeface="Trebuchet MS" pitchFamily="34" charset="0"/>
              </a:rPr>
              <a:t>Toplum Oranı ile farkın karşılaştırılması (</a:t>
            </a:r>
            <a:r>
              <a:rPr lang="tr-TR" dirty="0" err="1">
                <a:latin typeface="Trebuchet MS" pitchFamily="34" charset="0"/>
              </a:rPr>
              <a:t>Tekörneklem</a:t>
            </a:r>
            <a:r>
              <a:rPr lang="tr-TR" dirty="0">
                <a:latin typeface="Trebuchet MS" pitchFamily="34" charset="0"/>
              </a:rPr>
              <a:t> t testi)</a:t>
            </a:r>
          </a:p>
          <a:p>
            <a:pPr marL="285750" indent="-285750" algn="just">
              <a:lnSpc>
                <a:spcPct val="150000"/>
              </a:lnSpc>
              <a:spcAft>
                <a:spcPts val="0"/>
              </a:spcAft>
              <a:buFont typeface="Arial" pitchFamily="34" charset="0"/>
              <a:buChar char="•"/>
              <a:defRPr/>
            </a:pPr>
            <a:r>
              <a:rPr lang="tr-TR" dirty="0">
                <a:latin typeface="Trebuchet MS" pitchFamily="34" charset="0"/>
              </a:rPr>
              <a:t>İki Oranın farkının karşılaştırılması (Bağımsız </a:t>
            </a:r>
            <a:r>
              <a:rPr lang="tr-TR" dirty="0" err="1">
                <a:latin typeface="Trebuchet MS" pitchFamily="34" charset="0"/>
              </a:rPr>
              <a:t>ikioran</a:t>
            </a:r>
            <a:r>
              <a:rPr lang="tr-TR" dirty="0">
                <a:latin typeface="Trebuchet MS" pitchFamily="34" charset="0"/>
              </a:rPr>
              <a:t> t testi)</a:t>
            </a:r>
          </a:p>
          <a:p>
            <a:pPr marL="285750" indent="-285750" algn="just">
              <a:lnSpc>
                <a:spcPct val="150000"/>
              </a:lnSpc>
              <a:spcAft>
                <a:spcPts val="0"/>
              </a:spcAft>
              <a:buFont typeface="Arial" pitchFamily="34" charset="0"/>
              <a:buChar char="•"/>
              <a:defRPr/>
            </a:pPr>
            <a:r>
              <a:rPr lang="tr-TR" dirty="0">
                <a:latin typeface="Trebuchet MS" pitchFamily="34" charset="0"/>
              </a:rPr>
              <a:t>k Oranın farklarının karşılaştırılması (Çoklu Oran testi)</a:t>
            </a:r>
          </a:p>
        </p:txBody>
      </p:sp>
      <p:sp>
        <p:nvSpPr>
          <p:cNvPr id="8" name="Rectangle 2"/>
          <p:cNvSpPr>
            <a:spLocks noChangeArrowheads="1"/>
          </p:cNvSpPr>
          <p:nvPr/>
        </p:nvSpPr>
        <p:spPr bwMode="auto">
          <a:xfrm>
            <a:off x="0" y="550069"/>
            <a:ext cx="8991600" cy="574675"/>
          </a:xfrm>
          <a:prstGeom prst="rect">
            <a:avLst/>
          </a:prstGeom>
          <a:noFill/>
          <a:ln w="9525">
            <a:noFill/>
            <a:miter lim="800000"/>
            <a:headEnd/>
            <a:tailEnd/>
          </a:ln>
          <a:effectLst>
            <a:outerShdw dist="13470" dir="2700000" algn="ctr" rotWithShape="0">
              <a:srgbClr val="003B76"/>
            </a:outerShdw>
          </a:effectLst>
        </p:spPr>
        <p:txBody>
          <a:bodyPr lIns="90488" tIns="44450" rIns="90488" bIns="4445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a:ln>
                  <a:noFill/>
                </a:ln>
                <a:solidFill>
                  <a:srgbClr val="FFFFFF"/>
                </a:solidFill>
                <a:effectLst/>
                <a:uLnTx/>
                <a:uFillTx/>
                <a:latin typeface="Calibri" pitchFamily="34" charset="0"/>
              </a:rPr>
              <a:t>AMAÇLARINA GÖRE İSTATİSTİKSEL </a:t>
            </a:r>
            <a:r>
              <a:rPr kumimoji="0" lang="tr-TR" sz="3200" b="1" i="0" u="none" strike="noStrike" kern="0" cap="none" spc="0" normalizeH="0" baseline="0" noProof="0" dirty="0" smtClean="0">
                <a:ln>
                  <a:noFill/>
                </a:ln>
                <a:solidFill>
                  <a:srgbClr val="FFFFFF"/>
                </a:solidFill>
                <a:effectLst/>
                <a:uLnTx/>
                <a:uFillTx/>
                <a:latin typeface="Calibri" pitchFamily="34" charset="0"/>
              </a:rPr>
              <a:t>TESTLER</a:t>
            </a:r>
            <a:endParaRPr kumimoji="0" lang="en-US" sz="3200" b="1" i="0" u="none" strike="noStrike" kern="0" cap="none" spc="0" normalizeH="0" baseline="0" noProof="0" dirty="0">
              <a:ln>
                <a:noFill/>
              </a:ln>
              <a:solidFill>
                <a:srgbClr val="FFFFFF"/>
              </a:solidFill>
              <a:effectLst/>
              <a:uLnTx/>
              <a:uFillTx/>
              <a:latin typeface="Calibri" pitchFamily="34" charset="0"/>
            </a:endParaRPr>
          </a:p>
        </p:txBody>
      </p:sp>
    </p:spTree>
    <p:extLst>
      <p:ext uri="{BB962C8B-B14F-4D97-AF65-F5344CB8AC3E}">
        <p14:creationId xmlns:p14="http://schemas.microsoft.com/office/powerpoint/2010/main" val="2292659743"/>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1043608" y="1357313"/>
            <a:ext cx="8100391" cy="5450851"/>
          </a:xfrm>
          <a:prstGeom prst="rect">
            <a:avLst/>
          </a:prstGeom>
          <a:noFill/>
          <a:ln w="9525">
            <a:noFill/>
            <a:miter lim="800000"/>
            <a:headEnd/>
            <a:tailEnd/>
          </a:ln>
          <a:effectLst/>
        </p:spPr>
        <p:txBody>
          <a:bodyPr wrap="square">
            <a:spAutoFit/>
          </a:bodyPr>
          <a:lstStyle/>
          <a:p>
            <a:pPr marL="285750" indent="-285750" algn="just">
              <a:lnSpc>
                <a:spcPct val="150000"/>
              </a:lnSpc>
              <a:spcAft>
                <a:spcPts val="0"/>
              </a:spcAft>
              <a:buFont typeface="Arial" pitchFamily="34" charset="0"/>
              <a:buChar char="•"/>
              <a:defRPr/>
            </a:pPr>
            <a:r>
              <a:rPr lang="tr-TR" dirty="0" err="1" smtClean="0">
                <a:latin typeface="Calibri" pitchFamily="34" charset="0"/>
              </a:rPr>
              <a:t>Rasgelelik</a:t>
            </a:r>
            <a:r>
              <a:rPr lang="tr-TR" dirty="0" smtClean="0">
                <a:latin typeface="Calibri" pitchFamily="34" charset="0"/>
              </a:rPr>
              <a:t> </a:t>
            </a:r>
            <a:r>
              <a:rPr lang="tr-TR" dirty="0">
                <a:latin typeface="Calibri" pitchFamily="34" charset="0"/>
              </a:rPr>
              <a:t>(Gözlemlerin </a:t>
            </a:r>
            <a:r>
              <a:rPr lang="tr-TR" dirty="0" err="1">
                <a:latin typeface="Calibri" pitchFamily="34" charset="0"/>
              </a:rPr>
              <a:t>rasgeleliğinin</a:t>
            </a:r>
            <a:r>
              <a:rPr lang="tr-TR" dirty="0">
                <a:latin typeface="Calibri" pitchFamily="34" charset="0"/>
              </a:rPr>
              <a:t>) karşılaştırılması</a:t>
            </a:r>
          </a:p>
          <a:p>
            <a:pPr marL="285750" indent="-285750" algn="just">
              <a:lnSpc>
                <a:spcPct val="150000"/>
              </a:lnSpc>
              <a:spcAft>
                <a:spcPts val="0"/>
              </a:spcAft>
              <a:buFont typeface="Arial" pitchFamily="34" charset="0"/>
              <a:buChar char="•"/>
              <a:defRPr/>
            </a:pPr>
            <a:r>
              <a:rPr lang="tr-TR" dirty="0">
                <a:latin typeface="Calibri" pitchFamily="34" charset="0"/>
              </a:rPr>
              <a:t>Dağılım(</a:t>
            </a:r>
            <a:r>
              <a:rPr lang="tr-TR" dirty="0" err="1">
                <a:latin typeface="Calibri" pitchFamily="34" charset="0"/>
              </a:rPr>
              <a:t>lar</a:t>
            </a:r>
            <a:r>
              <a:rPr lang="tr-TR" dirty="0">
                <a:latin typeface="Calibri" pitchFamily="34" charset="0"/>
              </a:rPr>
              <a:t>)a Uygunluğun karşılaştırılması</a:t>
            </a:r>
          </a:p>
          <a:p>
            <a:pPr algn="just">
              <a:spcAft>
                <a:spcPts val="0"/>
              </a:spcAft>
              <a:defRPr/>
            </a:pPr>
            <a:r>
              <a:rPr lang="tr-TR" sz="1600" dirty="0">
                <a:latin typeface="Calibri" pitchFamily="34" charset="0"/>
              </a:rPr>
              <a:t>	</a:t>
            </a:r>
            <a:r>
              <a:rPr lang="tr-TR" sz="1600" dirty="0" smtClean="0">
                <a:latin typeface="Calibri" pitchFamily="34" charset="0"/>
              </a:rPr>
              <a:t>- F(X</a:t>
            </a:r>
            <a:r>
              <a:rPr lang="tr-TR" sz="1600" dirty="0">
                <a:latin typeface="Calibri" pitchFamily="34" charset="0"/>
              </a:rPr>
              <a:t>)’e Uygunluğun Karşılaştırılması (KS)</a:t>
            </a:r>
          </a:p>
          <a:p>
            <a:pPr algn="just">
              <a:spcAft>
                <a:spcPts val="0"/>
              </a:spcAft>
              <a:defRPr/>
            </a:pPr>
            <a:r>
              <a:rPr lang="tr-TR" sz="1600" dirty="0">
                <a:latin typeface="Calibri" pitchFamily="34" charset="0"/>
              </a:rPr>
              <a:t>	</a:t>
            </a:r>
            <a:r>
              <a:rPr lang="tr-TR" sz="1600" dirty="0" smtClean="0">
                <a:latin typeface="Calibri" pitchFamily="34" charset="0"/>
              </a:rPr>
              <a:t>- F(X1</a:t>
            </a:r>
            <a:r>
              <a:rPr lang="tr-TR" sz="1600" dirty="0">
                <a:latin typeface="Calibri" pitchFamily="34" charset="0"/>
              </a:rPr>
              <a:t>) ve F(X2)’</a:t>
            </a:r>
            <a:r>
              <a:rPr lang="tr-TR" sz="1600" dirty="0" err="1">
                <a:latin typeface="Calibri" pitchFamily="34" charset="0"/>
              </a:rPr>
              <a:t>nın</a:t>
            </a:r>
            <a:r>
              <a:rPr lang="tr-TR" sz="1600" dirty="0">
                <a:latin typeface="Calibri" pitchFamily="34" charset="0"/>
              </a:rPr>
              <a:t> benzerliğinin karşılaştırılması (KS)</a:t>
            </a:r>
          </a:p>
          <a:p>
            <a:pPr algn="just">
              <a:spcAft>
                <a:spcPts val="0"/>
              </a:spcAft>
              <a:defRPr/>
            </a:pPr>
            <a:r>
              <a:rPr lang="tr-TR" sz="1600" dirty="0">
                <a:latin typeface="Calibri" pitchFamily="34" charset="0"/>
              </a:rPr>
              <a:t>	</a:t>
            </a:r>
            <a:r>
              <a:rPr lang="tr-TR" sz="1600" dirty="0" smtClean="0">
                <a:latin typeface="Calibri" pitchFamily="34" charset="0"/>
              </a:rPr>
              <a:t>- Normal </a:t>
            </a:r>
            <a:r>
              <a:rPr lang="tr-TR" sz="1600" dirty="0">
                <a:latin typeface="Calibri" pitchFamily="34" charset="0"/>
              </a:rPr>
              <a:t>Dağılıma Uygunluk Testleri</a:t>
            </a:r>
          </a:p>
          <a:p>
            <a:pPr algn="just">
              <a:spcAft>
                <a:spcPts val="0"/>
              </a:spcAft>
              <a:defRPr/>
            </a:pPr>
            <a:r>
              <a:rPr lang="tr-TR" sz="1600" dirty="0">
                <a:latin typeface="Calibri" pitchFamily="34" charset="0"/>
              </a:rPr>
              <a:t>		</a:t>
            </a:r>
            <a:r>
              <a:rPr lang="tr-TR" sz="1600" dirty="0" err="1">
                <a:latin typeface="Calibri" pitchFamily="34" charset="0"/>
              </a:rPr>
              <a:t>Shapiro-Wilk</a:t>
            </a:r>
            <a:r>
              <a:rPr lang="tr-TR" sz="1600" dirty="0">
                <a:latin typeface="Calibri" pitchFamily="34" charset="0"/>
              </a:rPr>
              <a:t>, </a:t>
            </a:r>
            <a:r>
              <a:rPr lang="tr-TR" sz="1600" dirty="0" err="1">
                <a:latin typeface="Calibri" pitchFamily="34" charset="0"/>
              </a:rPr>
              <a:t>Anderson-Darling</a:t>
            </a:r>
            <a:endParaRPr lang="tr-TR" sz="1600" dirty="0">
              <a:latin typeface="Calibri" pitchFamily="34" charset="0"/>
            </a:endParaRPr>
          </a:p>
          <a:p>
            <a:pPr algn="just">
              <a:spcAft>
                <a:spcPts val="0"/>
              </a:spcAft>
              <a:defRPr/>
            </a:pPr>
            <a:r>
              <a:rPr lang="tr-TR" sz="1600" dirty="0">
                <a:latin typeface="Calibri" pitchFamily="34" charset="0"/>
              </a:rPr>
              <a:t>		</a:t>
            </a:r>
            <a:r>
              <a:rPr lang="tr-TR" sz="1600" dirty="0" err="1">
                <a:latin typeface="Calibri" pitchFamily="34" charset="0"/>
              </a:rPr>
              <a:t>Kolmogorov-Smirnov</a:t>
            </a:r>
            <a:r>
              <a:rPr lang="tr-TR" sz="1600" dirty="0">
                <a:latin typeface="Calibri" pitchFamily="34" charset="0"/>
              </a:rPr>
              <a:t> </a:t>
            </a:r>
            <a:r>
              <a:rPr lang="tr-TR" sz="1600" dirty="0" err="1">
                <a:latin typeface="Calibri" pitchFamily="34" charset="0"/>
              </a:rPr>
              <a:t>Tekörneklem</a:t>
            </a:r>
            <a:endParaRPr lang="tr-TR" sz="1600" dirty="0">
              <a:latin typeface="Calibri" pitchFamily="34" charset="0"/>
            </a:endParaRPr>
          </a:p>
          <a:p>
            <a:pPr algn="just">
              <a:spcAft>
                <a:spcPts val="0"/>
              </a:spcAft>
              <a:defRPr/>
            </a:pPr>
            <a:r>
              <a:rPr lang="tr-TR" sz="1600" dirty="0">
                <a:latin typeface="Calibri" pitchFamily="34" charset="0"/>
              </a:rPr>
              <a:t>		</a:t>
            </a:r>
            <a:r>
              <a:rPr lang="tr-TR" sz="1600" dirty="0" err="1">
                <a:latin typeface="Calibri" pitchFamily="34" charset="0"/>
              </a:rPr>
              <a:t>Kikare</a:t>
            </a:r>
            <a:r>
              <a:rPr lang="tr-TR" sz="1600" dirty="0">
                <a:latin typeface="Calibri" pitchFamily="34" charset="0"/>
              </a:rPr>
              <a:t> Uygunluk</a:t>
            </a:r>
          </a:p>
          <a:p>
            <a:pPr marL="285750" indent="-285750" algn="just">
              <a:lnSpc>
                <a:spcPct val="150000"/>
              </a:lnSpc>
              <a:spcAft>
                <a:spcPts val="0"/>
              </a:spcAft>
              <a:buFont typeface="Arial" pitchFamily="34" charset="0"/>
              <a:buChar char="•"/>
              <a:defRPr/>
            </a:pPr>
            <a:r>
              <a:rPr lang="tr-TR" dirty="0">
                <a:latin typeface="Calibri" pitchFamily="34" charset="0"/>
              </a:rPr>
              <a:t>Türdeşlik (</a:t>
            </a:r>
            <a:r>
              <a:rPr lang="tr-TR" dirty="0" err="1">
                <a:latin typeface="Calibri" pitchFamily="34" charset="0"/>
              </a:rPr>
              <a:t>Homogeneity</a:t>
            </a:r>
            <a:r>
              <a:rPr lang="tr-TR" dirty="0">
                <a:latin typeface="Calibri" pitchFamily="34" charset="0"/>
              </a:rPr>
              <a:t>)Testleri (</a:t>
            </a:r>
            <a:r>
              <a:rPr lang="tr-TR" dirty="0" err="1">
                <a:latin typeface="Calibri" pitchFamily="34" charset="0"/>
              </a:rPr>
              <a:t>Box’s</a:t>
            </a:r>
            <a:r>
              <a:rPr lang="tr-TR" dirty="0">
                <a:latin typeface="Calibri" pitchFamily="34" charset="0"/>
              </a:rPr>
              <a:t> M, </a:t>
            </a:r>
            <a:r>
              <a:rPr lang="tr-TR" dirty="0" err="1">
                <a:latin typeface="Calibri" pitchFamily="34" charset="0"/>
              </a:rPr>
              <a:t>Kikare</a:t>
            </a:r>
            <a:r>
              <a:rPr lang="tr-TR" dirty="0">
                <a:latin typeface="Calibri" pitchFamily="34" charset="0"/>
              </a:rPr>
              <a:t>)</a:t>
            </a:r>
          </a:p>
          <a:p>
            <a:pPr marL="285750" indent="-285750" algn="just">
              <a:lnSpc>
                <a:spcPct val="150000"/>
              </a:lnSpc>
              <a:spcAft>
                <a:spcPts val="0"/>
              </a:spcAft>
              <a:buFont typeface="Arial" pitchFamily="34" charset="0"/>
              <a:buChar char="•"/>
              <a:defRPr/>
            </a:pPr>
            <a:r>
              <a:rPr lang="tr-TR" dirty="0">
                <a:latin typeface="Calibri" pitchFamily="34" charset="0"/>
              </a:rPr>
              <a:t>Bağıntının Araştırılması (Regresyon </a:t>
            </a:r>
            <a:r>
              <a:rPr lang="tr-TR" dirty="0" smtClean="0">
                <a:latin typeface="Calibri" pitchFamily="34" charset="0"/>
              </a:rPr>
              <a:t>Analizi)</a:t>
            </a:r>
            <a:endParaRPr lang="tr-TR" dirty="0">
              <a:latin typeface="Calibri" pitchFamily="34" charset="0"/>
            </a:endParaRPr>
          </a:p>
          <a:p>
            <a:pPr marL="285750" indent="-285750" algn="just">
              <a:lnSpc>
                <a:spcPct val="150000"/>
              </a:lnSpc>
              <a:spcAft>
                <a:spcPts val="0"/>
              </a:spcAft>
              <a:buFont typeface="Arial" pitchFamily="34" charset="0"/>
              <a:buChar char="•"/>
              <a:defRPr/>
            </a:pPr>
            <a:r>
              <a:rPr lang="tr-TR" dirty="0">
                <a:latin typeface="Calibri" pitchFamily="34" charset="0"/>
              </a:rPr>
              <a:t>Bağımsızlık Analizi (</a:t>
            </a:r>
            <a:r>
              <a:rPr lang="tr-TR" dirty="0" err="1">
                <a:latin typeface="Calibri" pitchFamily="34" charset="0"/>
              </a:rPr>
              <a:t>Kikare</a:t>
            </a:r>
            <a:r>
              <a:rPr lang="tr-TR" dirty="0">
                <a:latin typeface="Calibri" pitchFamily="34" charset="0"/>
              </a:rPr>
              <a:t> Analizi)</a:t>
            </a:r>
          </a:p>
          <a:p>
            <a:pPr marL="285750" indent="-285750" algn="just">
              <a:lnSpc>
                <a:spcPct val="150000"/>
              </a:lnSpc>
              <a:spcAft>
                <a:spcPts val="0"/>
              </a:spcAft>
              <a:buFont typeface="Arial" pitchFamily="34" charset="0"/>
              <a:buChar char="•"/>
              <a:defRPr/>
            </a:pPr>
            <a:r>
              <a:rPr lang="tr-TR" dirty="0" err="1">
                <a:latin typeface="Calibri" pitchFamily="34" charset="0"/>
              </a:rPr>
              <a:t>Uyumluluk’un</a:t>
            </a:r>
            <a:r>
              <a:rPr lang="tr-TR" dirty="0">
                <a:latin typeface="Calibri" pitchFamily="34" charset="0"/>
              </a:rPr>
              <a:t> Testi (</a:t>
            </a:r>
            <a:r>
              <a:rPr lang="tr-TR" dirty="0" err="1">
                <a:latin typeface="Calibri" pitchFamily="34" charset="0"/>
              </a:rPr>
              <a:t>Kappa,Kendal</a:t>
            </a:r>
            <a:r>
              <a:rPr lang="tr-TR" dirty="0">
                <a:latin typeface="Calibri" pitchFamily="34" charset="0"/>
              </a:rPr>
              <a:t> </a:t>
            </a:r>
            <a:r>
              <a:rPr lang="tr-TR" dirty="0" err="1">
                <a:latin typeface="Calibri" pitchFamily="34" charset="0"/>
              </a:rPr>
              <a:t>Tau</a:t>
            </a:r>
            <a:r>
              <a:rPr lang="tr-TR" dirty="0">
                <a:latin typeface="Calibri" pitchFamily="34" charset="0"/>
              </a:rPr>
              <a:t> c)</a:t>
            </a:r>
          </a:p>
          <a:p>
            <a:pPr marL="285750" indent="-285750" algn="just">
              <a:lnSpc>
                <a:spcPct val="150000"/>
              </a:lnSpc>
              <a:spcAft>
                <a:spcPts val="0"/>
              </a:spcAft>
              <a:buFont typeface="Arial" pitchFamily="34" charset="0"/>
              <a:buChar char="•"/>
              <a:defRPr/>
            </a:pPr>
            <a:r>
              <a:rPr lang="tr-TR" dirty="0">
                <a:latin typeface="Calibri" pitchFamily="34" charset="0"/>
              </a:rPr>
              <a:t>İlişkinin Analizi (</a:t>
            </a:r>
            <a:r>
              <a:rPr lang="tr-TR" dirty="0" err="1">
                <a:latin typeface="Calibri" pitchFamily="34" charset="0"/>
              </a:rPr>
              <a:t>Pearson</a:t>
            </a:r>
            <a:r>
              <a:rPr lang="tr-TR" dirty="0">
                <a:latin typeface="Calibri" pitchFamily="34" charset="0"/>
              </a:rPr>
              <a:t>, </a:t>
            </a:r>
            <a:r>
              <a:rPr lang="tr-TR" dirty="0" err="1">
                <a:latin typeface="Calibri" pitchFamily="34" charset="0"/>
              </a:rPr>
              <a:t>Spearman</a:t>
            </a:r>
            <a:r>
              <a:rPr lang="tr-TR" dirty="0">
                <a:latin typeface="Calibri" pitchFamily="34" charset="0"/>
              </a:rPr>
              <a:t>, </a:t>
            </a:r>
            <a:r>
              <a:rPr lang="tr-TR" dirty="0" err="1">
                <a:latin typeface="Calibri" pitchFamily="34" charset="0"/>
              </a:rPr>
              <a:t>Kendall</a:t>
            </a:r>
            <a:r>
              <a:rPr lang="tr-TR" dirty="0">
                <a:latin typeface="Calibri" pitchFamily="34" charset="0"/>
              </a:rPr>
              <a:t> </a:t>
            </a:r>
            <a:r>
              <a:rPr lang="tr-TR" dirty="0" err="1">
                <a:latin typeface="Calibri" pitchFamily="34" charset="0"/>
              </a:rPr>
              <a:t>Tau</a:t>
            </a:r>
            <a:r>
              <a:rPr lang="tr-TR" dirty="0">
                <a:latin typeface="Calibri" pitchFamily="34" charset="0"/>
              </a:rPr>
              <a:t> b)</a:t>
            </a:r>
          </a:p>
          <a:p>
            <a:pPr marL="285750" indent="-285750" algn="just">
              <a:lnSpc>
                <a:spcPct val="150000"/>
              </a:lnSpc>
              <a:spcAft>
                <a:spcPts val="0"/>
              </a:spcAft>
              <a:buFont typeface="Arial" pitchFamily="34" charset="0"/>
              <a:buChar char="•"/>
              <a:defRPr/>
            </a:pPr>
            <a:r>
              <a:rPr lang="tr-TR" dirty="0">
                <a:latin typeface="Calibri" pitchFamily="34" charset="0"/>
              </a:rPr>
              <a:t>Güvenirliğin Araştırılması (</a:t>
            </a:r>
            <a:r>
              <a:rPr lang="tr-TR" dirty="0" err="1">
                <a:latin typeface="Calibri" pitchFamily="34" charset="0"/>
              </a:rPr>
              <a:t>Cronbach</a:t>
            </a:r>
            <a:r>
              <a:rPr lang="tr-TR" dirty="0">
                <a:latin typeface="Calibri" pitchFamily="34" charset="0"/>
              </a:rPr>
              <a:t>, </a:t>
            </a:r>
            <a:r>
              <a:rPr lang="tr-TR" dirty="0" err="1">
                <a:latin typeface="Calibri" pitchFamily="34" charset="0"/>
              </a:rPr>
              <a:t>Kuder-Richardson</a:t>
            </a:r>
            <a:r>
              <a:rPr lang="tr-TR" dirty="0">
                <a:latin typeface="Calibri" pitchFamily="34" charset="0"/>
              </a:rPr>
              <a:t>)</a:t>
            </a:r>
          </a:p>
          <a:p>
            <a:pPr marL="285750" indent="-285750" algn="just">
              <a:lnSpc>
                <a:spcPct val="150000"/>
              </a:lnSpc>
              <a:spcAft>
                <a:spcPts val="0"/>
              </a:spcAft>
              <a:buFont typeface="Arial" pitchFamily="34" charset="0"/>
              <a:buChar char="•"/>
              <a:defRPr/>
            </a:pPr>
            <a:r>
              <a:rPr lang="tr-TR" dirty="0">
                <a:latin typeface="Calibri" pitchFamily="34" charset="0"/>
              </a:rPr>
              <a:t>Tutarlılık Analizi (</a:t>
            </a:r>
            <a:r>
              <a:rPr lang="tr-TR" dirty="0" err="1">
                <a:latin typeface="Calibri" pitchFamily="34" charset="0"/>
              </a:rPr>
              <a:t>Spearman</a:t>
            </a:r>
            <a:r>
              <a:rPr lang="tr-TR" dirty="0">
                <a:latin typeface="Calibri" pitchFamily="34" charset="0"/>
              </a:rPr>
              <a:t>-Brown, </a:t>
            </a:r>
            <a:r>
              <a:rPr lang="tr-TR" dirty="0" err="1" smtClean="0">
                <a:latin typeface="Calibri" pitchFamily="34" charset="0"/>
              </a:rPr>
              <a:t>If</a:t>
            </a:r>
            <a:r>
              <a:rPr lang="tr-TR" dirty="0" smtClean="0">
                <a:latin typeface="Calibri" pitchFamily="34" charset="0"/>
              </a:rPr>
              <a:t> </a:t>
            </a:r>
            <a:r>
              <a:rPr lang="tr-TR" dirty="0" err="1">
                <a:latin typeface="Calibri" pitchFamily="34" charset="0"/>
              </a:rPr>
              <a:t>Item</a:t>
            </a:r>
            <a:r>
              <a:rPr lang="tr-TR" dirty="0">
                <a:latin typeface="Calibri" pitchFamily="34" charset="0"/>
              </a:rPr>
              <a:t> </a:t>
            </a:r>
            <a:r>
              <a:rPr lang="tr-TR" dirty="0" err="1">
                <a:latin typeface="Calibri" pitchFamily="34" charset="0"/>
              </a:rPr>
              <a:t>Deleted</a:t>
            </a:r>
            <a:r>
              <a:rPr lang="tr-TR" dirty="0">
                <a:latin typeface="Calibri" pitchFamily="34" charset="0"/>
              </a:rPr>
              <a:t> </a:t>
            </a:r>
            <a:r>
              <a:rPr lang="tr-TR" dirty="0" err="1">
                <a:latin typeface="Calibri" pitchFamily="34" charset="0"/>
              </a:rPr>
              <a:t>Croncbach</a:t>
            </a:r>
            <a:r>
              <a:rPr lang="tr-TR" dirty="0">
                <a:latin typeface="Calibri" pitchFamily="34" charset="0"/>
              </a:rPr>
              <a:t> Alfa)</a:t>
            </a:r>
            <a:endParaRPr lang="tr-TR" sz="1600" dirty="0">
              <a:latin typeface="Calibri" pitchFamily="34" charset="0"/>
            </a:endParaRPr>
          </a:p>
        </p:txBody>
      </p:sp>
      <p:sp>
        <p:nvSpPr>
          <p:cNvPr id="8" name="Rectangle 2"/>
          <p:cNvSpPr>
            <a:spLocks noChangeArrowheads="1"/>
          </p:cNvSpPr>
          <p:nvPr/>
        </p:nvSpPr>
        <p:spPr bwMode="auto">
          <a:xfrm>
            <a:off x="0" y="550069"/>
            <a:ext cx="8991600" cy="574675"/>
          </a:xfrm>
          <a:prstGeom prst="rect">
            <a:avLst/>
          </a:prstGeom>
          <a:noFill/>
          <a:ln w="9525">
            <a:noFill/>
            <a:miter lim="800000"/>
            <a:headEnd/>
            <a:tailEnd/>
          </a:ln>
          <a:effectLst>
            <a:outerShdw dist="13470" dir="2700000" algn="ctr" rotWithShape="0">
              <a:srgbClr val="003B76"/>
            </a:outerShdw>
          </a:effectLst>
        </p:spPr>
        <p:txBody>
          <a:bodyPr lIns="90488" tIns="44450" rIns="90488" bIns="4445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a:ln>
                  <a:noFill/>
                </a:ln>
                <a:solidFill>
                  <a:srgbClr val="FFFFFF"/>
                </a:solidFill>
                <a:effectLst/>
                <a:uLnTx/>
                <a:uFillTx/>
                <a:latin typeface="Calibri" pitchFamily="34" charset="0"/>
              </a:rPr>
              <a:t>AMAÇLARINA GÖRE İSTATİSTİKSEL </a:t>
            </a:r>
            <a:r>
              <a:rPr kumimoji="0" lang="tr-TR" sz="3200" b="1" i="0" u="none" strike="noStrike" kern="0" cap="none" spc="0" normalizeH="0" baseline="0" noProof="0" dirty="0" smtClean="0">
                <a:ln>
                  <a:noFill/>
                </a:ln>
                <a:solidFill>
                  <a:srgbClr val="FFFFFF"/>
                </a:solidFill>
                <a:effectLst/>
                <a:uLnTx/>
                <a:uFillTx/>
                <a:latin typeface="Calibri" pitchFamily="34" charset="0"/>
              </a:rPr>
              <a:t>TESTLER</a:t>
            </a:r>
            <a:endParaRPr kumimoji="0" lang="en-US" sz="3200" b="1" i="0" u="none" strike="noStrike" kern="0" cap="none" spc="0" normalizeH="0" baseline="0" noProof="0" dirty="0">
              <a:ln>
                <a:noFill/>
              </a:ln>
              <a:solidFill>
                <a:srgbClr val="FFFFFF"/>
              </a:solidFill>
              <a:effectLst/>
              <a:uLnTx/>
              <a:uFillTx/>
              <a:latin typeface="Calibri" pitchFamily="34" charset="0"/>
            </a:endParaRPr>
          </a:p>
        </p:txBody>
      </p:sp>
    </p:spTree>
    <p:extLst>
      <p:ext uri="{BB962C8B-B14F-4D97-AF65-F5344CB8AC3E}">
        <p14:creationId xmlns:p14="http://schemas.microsoft.com/office/powerpoint/2010/main" val="1529914167"/>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9" name="Text Box 9"/>
          <p:cNvSpPr txBox="1">
            <a:spLocks noChangeArrowheads="1"/>
          </p:cNvSpPr>
          <p:nvPr/>
        </p:nvSpPr>
        <p:spPr bwMode="auto">
          <a:xfrm>
            <a:off x="755576" y="1508586"/>
            <a:ext cx="8236025" cy="5016758"/>
          </a:xfrm>
          <a:prstGeom prst="rect">
            <a:avLst/>
          </a:prstGeom>
          <a:noFill/>
          <a:ln w="9525">
            <a:noFill/>
            <a:miter lim="800000"/>
            <a:headEnd/>
            <a:tailEnd/>
          </a:ln>
          <a:effectLst/>
        </p:spPr>
        <p:txBody>
          <a:bodyPr wrap="square">
            <a:spAutoFit/>
          </a:bodyPr>
          <a:lstStyle/>
          <a:p>
            <a:pPr marL="285750" indent="-285750" algn="just">
              <a:spcAft>
                <a:spcPts val="0"/>
              </a:spcAft>
              <a:buFont typeface="Arial" pitchFamily="34" charset="0"/>
              <a:buChar char="•"/>
              <a:defRPr/>
            </a:pPr>
            <a:r>
              <a:rPr lang="tr-TR" sz="2000" dirty="0" err="1" smtClean="0">
                <a:latin typeface="Calibri" pitchFamily="34" charset="0"/>
              </a:rPr>
              <a:t>Çokdeğişkenli</a:t>
            </a:r>
            <a:r>
              <a:rPr lang="tr-TR" sz="2000" dirty="0" smtClean="0">
                <a:latin typeface="Calibri" pitchFamily="34" charset="0"/>
              </a:rPr>
              <a:t> </a:t>
            </a:r>
            <a:r>
              <a:rPr lang="tr-TR" sz="2000" dirty="0">
                <a:latin typeface="Calibri" pitchFamily="34" charset="0"/>
              </a:rPr>
              <a:t>Ortalama Vektörlerinin karşılaştırılması</a:t>
            </a:r>
          </a:p>
          <a:p>
            <a:pPr marL="285750" indent="-285750" algn="just">
              <a:spcAft>
                <a:spcPts val="0"/>
              </a:spcAft>
              <a:buFont typeface="Arial" pitchFamily="34" charset="0"/>
              <a:buChar char="•"/>
              <a:defRPr/>
            </a:pPr>
            <a:r>
              <a:rPr lang="tr-TR" sz="2000" dirty="0">
                <a:latin typeface="Calibri" pitchFamily="34" charset="0"/>
              </a:rPr>
              <a:t>Tek Örneklem (</a:t>
            </a:r>
            <a:r>
              <a:rPr lang="tr-TR" sz="2000" dirty="0" err="1">
                <a:latin typeface="Calibri" pitchFamily="34" charset="0"/>
              </a:rPr>
              <a:t>Hotelling</a:t>
            </a:r>
            <a:r>
              <a:rPr lang="tr-TR" sz="2000" dirty="0">
                <a:latin typeface="Calibri" pitchFamily="34" charset="0"/>
              </a:rPr>
              <a:t> Tek örneklem T</a:t>
            </a:r>
            <a:r>
              <a:rPr lang="tr-TR" sz="2000" baseline="30000" dirty="0">
                <a:latin typeface="Calibri" pitchFamily="34" charset="0"/>
              </a:rPr>
              <a:t>2</a:t>
            </a:r>
            <a:r>
              <a:rPr lang="tr-TR" sz="2000" dirty="0">
                <a:latin typeface="Calibri" pitchFamily="34" charset="0"/>
              </a:rPr>
              <a:t> </a:t>
            </a:r>
            <a:r>
              <a:rPr lang="tr-TR" sz="2000" dirty="0" smtClean="0">
                <a:latin typeface="Calibri" pitchFamily="34" charset="0"/>
              </a:rPr>
              <a:t>Testi)</a:t>
            </a:r>
            <a:endParaRPr lang="tr-TR" sz="2000" dirty="0">
              <a:latin typeface="Calibri" pitchFamily="34" charset="0"/>
            </a:endParaRPr>
          </a:p>
          <a:p>
            <a:pPr marL="285750" indent="-285750" algn="just">
              <a:spcAft>
                <a:spcPts val="0"/>
              </a:spcAft>
              <a:buFont typeface="Arial" pitchFamily="34" charset="0"/>
              <a:buChar char="•"/>
              <a:defRPr/>
            </a:pPr>
            <a:r>
              <a:rPr lang="tr-TR" sz="2000" dirty="0">
                <a:latin typeface="Calibri" pitchFamily="34" charset="0"/>
              </a:rPr>
              <a:t>Bağımlı İki Örneklem (</a:t>
            </a:r>
            <a:r>
              <a:rPr lang="tr-TR" sz="2000" dirty="0" err="1">
                <a:latin typeface="Calibri" pitchFamily="34" charset="0"/>
              </a:rPr>
              <a:t>Hotelling</a:t>
            </a:r>
            <a:r>
              <a:rPr lang="tr-TR" sz="2000" dirty="0">
                <a:latin typeface="Calibri" pitchFamily="34" charset="0"/>
              </a:rPr>
              <a:t> T</a:t>
            </a:r>
            <a:r>
              <a:rPr lang="tr-TR" sz="2000" baseline="30000" dirty="0">
                <a:latin typeface="Calibri" pitchFamily="34" charset="0"/>
              </a:rPr>
              <a:t>2</a:t>
            </a:r>
            <a:r>
              <a:rPr lang="tr-TR" sz="2000" dirty="0" smtClean="0">
                <a:latin typeface="Calibri" pitchFamily="34" charset="0"/>
              </a:rPr>
              <a:t> </a:t>
            </a:r>
            <a:r>
              <a:rPr lang="tr-TR" sz="2000" dirty="0">
                <a:latin typeface="Calibri" pitchFamily="34" charset="0"/>
              </a:rPr>
              <a:t>testi)</a:t>
            </a:r>
          </a:p>
          <a:p>
            <a:pPr marL="285750" indent="-285750" algn="just">
              <a:spcAft>
                <a:spcPts val="0"/>
              </a:spcAft>
              <a:buFont typeface="Arial" pitchFamily="34" charset="0"/>
              <a:buChar char="•"/>
              <a:defRPr/>
            </a:pPr>
            <a:r>
              <a:rPr lang="tr-TR" sz="2000" dirty="0">
                <a:latin typeface="Calibri" pitchFamily="34" charset="0"/>
              </a:rPr>
              <a:t>Bağımsız İki Örneklem (</a:t>
            </a:r>
            <a:r>
              <a:rPr lang="tr-TR" sz="2000" dirty="0" err="1">
                <a:latin typeface="Calibri" pitchFamily="34" charset="0"/>
              </a:rPr>
              <a:t>Hotelling</a:t>
            </a:r>
            <a:r>
              <a:rPr lang="tr-TR" sz="2000" dirty="0">
                <a:latin typeface="Calibri" pitchFamily="34" charset="0"/>
              </a:rPr>
              <a:t> T</a:t>
            </a:r>
            <a:r>
              <a:rPr lang="tr-TR" sz="2000" baseline="30000" dirty="0">
                <a:latin typeface="Calibri" pitchFamily="34" charset="0"/>
              </a:rPr>
              <a:t>2</a:t>
            </a:r>
            <a:r>
              <a:rPr lang="tr-TR" sz="2000" dirty="0" smtClean="0">
                <a:latin typeface="Calibri" pitchFamily="34" charset="0"/>
              </a:rPr>
              <a:t> </a:t>
            </a:r>
            <a:r>
              <a:rPr lang="tr-TR" sz="2000" dirty="0">
                <a:latin typeface="Calibri" pitchFamily="34" charset="0"/>
              </a:rPr>
              <a:t>Testi, TYMANOVA)</a:t>
            </a:r>
          </a:p>
          <a:p>
            <a:pPr marL="285750" indent="-285750" algn="just">
              <a:spcAft>
                <a:spcPts val="0"/>
              </a:spcAft>
              <a:buFont typeface="Arial" pitchFamily="34" charset="0"/>
              <a:buChar char="•"/>
              <a:defRPr/>
            </a:pPr>
            <a:r>
              <a:rPr lang="tr-TR" sz="2000" dirty="0">
                <a:latin typeface="Calibri" pitchFamily="34" charset="0"/>
              </a:rPr>
              <a:t>Bağımlı k Örneklem </a:t>
            </a:r>
            <a:r>
              <a:rPr lang="tr-TR" sz="2000" dirty="0" smtClean="0">
                <a:latin typeface="Calibri" pitchFamily="34" charset="0"/>
              </a:rPr>
              <a:t>(İYMANOVA</a:t>
            </a:r>
            <a:r>
              <a:rPr lang="tr-TR" sz="2000" dirty="0">
                <a:latin typeface="Calibri" pitchFamily="34" charset="0"/>
              </a:rPr>
              <a:t>)</a:t>
            </a:r>
          </a:p>
          <a:p>
            <a:pPr marL="285750" indent="-285750" algn="just">
              <a:spcAft>
                <a:spcPts val="0"/>
              </a:spcAft>
              <a:buFont typeface="Arial" pitchFamily="34" charset="0"/>
              <a:buChar char="•"/>
              <a:defRPr/>
            </a:pPr>
            <a:r>
              <a:rPr lang="tr-TR" sz="2000" dirty="0">
                <a:latin typeface="Calibri" pitchFamily="34" charset="0"/>
              </a:rPr>
              <a:t>Bağımsız k örneklem (TYMANOVA)</a:t>
            </a:r>
          </a:p>
          <a:p>
            <a:pPr marL="285750" indent="-285750" algn="just">
              <a:spcAft>
                <a:spcPts val="0"/>
              </a:spcAft>
              <a:buFont typeface="Arial" pitchFamily="34" charset="0"/>
              <a:buChar char="•"/>
              <a:defRPr/>
            </a:pPr>
            <a:r>
              <a:rPr lang="tr-TR" sz="2000" dirty="0">
                <a:latin typeface="Calibri" pitchFamily="34" charset="0"/>
              </a:rPr>
              <a:t>Ortak değişkenli k bağımsız Örneklem (TYMANCOVA)</a:t>
            </a:r>
          </a:p>
          <a:p>
            <a:pPr marL="285750" indent="-285750" algn="just">
              <a:spcAft>
                <a:spcPts val="0"/>
              </a:spcAft>
              <a:buFont typeface="Arial" pitchFamily="34" charset="0"/>
              <a:buChar char="•"/>
              <a:defRPr/>
            </a:pPr>
            <a:r>
              <a:rPr lang="tr-TR" sz="2000" dirty="0">
                <a:latin typeface="Calibri" pitchFamily="34" charset="0"/>
              </a:rPr>
              <a:t>Ayırma ve Sınıflandırma (</a:t>
            </a:r>
            <a:r>
              <a:rPr lang="tr-TR" sz="2000" dirty="0" err="1">
                <a:latin typeface="Calibri" pitchFamily="34" charset="0"/>
              </a:rPr>
              <a:t>Fisher</a:t>
            </a:r>
            <a:r>
              <a:rPr lang="tr-TR" sz="2000" dirty="0">
                <a:latin typeface="Calibri" pitchFamily="34" charset="0"/>
              </a:rPr>
              <a:t> DISC.,</a:t>
            </a:r>
            <a:r>
              <a:rPr lang="tr-TR" sz="2000" dirty="0" err="1">
                <a:latin typeface="Calibri" pitchFamily="34" charset="0"/>
              </a:rPr>
              <a:t>Quadratic</a:t>
            </a:r>
            <a:r>
              <a:rPr lang="tr-TR" sz="2000" dirty="0">
                <a:latin typeface="Calibri" pitchFamily="34" charset="0"/>
              </a:rPr>
              <a:t> DISC, FDA, MARS, BRUTO)</a:t>
            </a:r>
          </a:p>
          <a:p>
            <a:pPr marL="285750" indent="-285750" algn="just">
              <a:spcAft>
                <a:spcPts val="0"/>
              </a:spcAft>
              <a:buFont typeface="Arial" pitchFamily="34" charset="0"/>
              <a:buChar char="•"/>
              <a:defRPr/>
            </a:pPr>
            <a:r>
              <a:rPr lang="tr-TR" sz="2000" dirty="0">
                <a:latin typeface="Calibri" pitchFamily="34" charset="0"/>
              </a:rPr>
              <a:t>Kümeleme Analizi (Cluster)</a:t>
            </a:r>
          </a:p>
          <a:p>
            <a:pPr marL="285750" indent="-285750" algn="just">
              <a:spcAft>
                <a:spcPts val="0"/>
              </a:spcAft>
              <a:buFont typeface="Arial" pitchFamily="34" charset="0"/>
              <a:buChar char="•"/>
              <a:defRPr/>
            </a:pPr>
            <a:r>
              <a:rPr lang="tr-TR" sz="2000" dirty="0" err="1">
                <a:latin typeface="Calibri" pitchFamily="34" charset="0"/>
              </a:rPr>
              <a:t>ÇokBoyutlu</a:t>
            </a:r>
            <a:r>
              <a:rPr lang="tr-TR" sz="2000" dirty="0">
                <a:latin typeface="Calibri" pitchFamily="34" charset="0"/>
              </a:rPr>
              <a:t> Ölçekleme (MDS)</a:t>
            </a:r>
          </a:p>
          <a:p>
            <a:pPr marL="285750" indent="-285750" algn="just">
              <a:spcAft>
                <a:spcPts val="0"/>
              </a:spcAft>
              <a:buFont typeface="Arial" pitchFamily="34" charset="0"/>
              <a:buChar char="•"/>
              <a:defRPr/>
            </a:pPr>
            <a:r>
              <a:rPr lang="tr-TR" sz="2000" dirty="0" err="1">
                <a:latin typeface="Calibri" pitchFamily="34" charset="0"/>
              </a:rPr>
              <a:t>Setlerarası</a:t>
            </a:r>
            <a:r>
              <a:rPr lang="tr-TR" sz="2000" dirty="0">
                <a:latin typeface="Calibri" pitchFamily="34" charset="0"/>
              </a:rPr>
              <a:t> Korelasyon (</a:t>
            </a:r>
            <a:r>
              <a:rPr lang="tr-TR" sz="2000" dirty="0" err="1">
                <a:latin typeface="Calibri" pitchFamily="34" charset="0"/>
              </a:rPr>
              <a:t>Serial</a:t>
            </a:r>
            <a:r>
              <a:rPr lang="tr-TR" sz="2000" dirty="0">
                <a:latin typeface="Calibri" pitchFamily="34" charset="0"/>
              </a:rPr>
              <a:t> CORR)</a:t>
            </a:r>
          </a:p>
          <a:p>
            <a:pPr marL="285750" indent="-285750" algn="just">
              <a:spcAft>
                <a:spcPts val="0"/>
              </a:spcAft>
              <a:buFont typeface="Arial" pitchFamily="34" charset="0"/>
              <a:buChar char="•"/>
              <a:defRPr/>
            </a:pPr>
            <a:r>
              <a:rPr lang="tr-TR" sz="2000" dirty="0">
                <a:latin typeface="Calibri" pitchFamily="34" charset="0"/>
              </a:rPr>
              <a:t> </a:t>
            </a:r>
            <a:r>
              <a:rPr lang="tr-TR" sz="2000" dirty="0" err="1">
                <a:latin typeface="Calibri" pitchFamily="34" charset="0"/>
              </a:rPr>
              <a:t>Çokdeğişkenli</a:t>
            </a:r>
            <a:r>
              <a:rPr lang="tr-TR" sz="2000" dirty="0">
                <a:latin typeface="Calibri" pitchFamily="34" charset="0"/>
              </a:rPr>
              <a:t> Regresyon Analizi</a:t>
            </a:r>
          </a:p>
          <a:p>
            <a:pPr marL="285750" indent="-285750" algn="just">
              <a:spcAft>
                <a:spcPts val="0"/>
              </a:spcAft>
              <a:buFont typeface="Arial" pitchFamily="34" charset="0"/>
              <a:buChar char="•"/>
              <a:defRPr/>
            </a:pPr>
            <a:r>
              <a:rPr lang="tr-TR" sz="2000" dirty="0">
                <a:latin typeface="Calibri" pitchFamily="34" charset="0"/>
              </a:rPr>
              <a:t>Bağımsızlık Analizi (</a:t>
            </a:r>
            <a:r>
              <a:rPr lang="tr-TR" sz="2000" dirty="0" err="1">
                <a:latin typeface="Calibri" pitchFamily="34" charset="0"/>
              </a:rPr>
              <a:t>Kikare</a:t>
            </a:r>
            <a:r>
              <a:rPr lang="tr-TR" sz="2000" dirty="0">
                <a:latin typeface="Calibri" pitchFamily="34" charset="0"/>
              </a:rPr>
              <a:t>, </a:t>
            </a:r>
            <a:r>
              <a:rPr lang="tr-TR" sz="2000" dirty="0" err="1" smtClean="0">
                <a:latin typeface="Calibri" pitchFamily="34" charset="0"/>
              </a:rPr>
              <a:t>Loglinear</a:t>
            </a:r>
            <a:r>
              <a:rPr lang="tr-TR" sz="2000" dirty="0" smtClean="0">
                <a:latin typeface="Calibri" pitchFamily="34" charset="0"/>
              </a:rPr>
              <a:t>)</a:t>
            </a:r>
            <a:endParaRPr lang="tr-TR" sz="2000" dirty="0">
              <a:latin typeface="Calibri" pitchFamily="34" charset="0"/>
            </a:endParaRPr>
          </a:p>
          <a:p>
            <a:pPr marL="285750" indent="-285750" algn="just">
              <a:spcAft>
                <a:spcPts val="0"/>
              </a:spcAft>
              <a:buFont typeface="Arial" pitchFamily="34" charset="0"/>
              <a:buChar char="•"/>
              <a:defRPr/>
            </a:pPr>
            <a:r>
              <a:rPr lang="tr-TR" sz="2000" dirty="0">
                <a:latin typeface="Calibri" pitchFamily="34" charset="0"/>
              </a:rPr>
              <a:t>Uyumluluk Analizi (</a:t>
            </a:r>
            <a:r>
              <a:rPr lang="tr-TR" sz="2000" dirty="0" err="1">
                <a:latin typeface="Calibri" pitchFamily="34" charset="0"/>
              </a:rPr>
              <a:t>Simple&amp;Multiple</a:t>
            </a:r>
            <a:r>
              <a:rPr lang="tr-TR" sz="2000" dirty="0">
                <a:latin typeface="Calibri" pitchFamily="34" charset="0"/>
              </a:rPr>
              <a:t> </a:t>
            </a:r>
            <a:r>
              <a:rPr lang="tr-TR" sz="2000" dirty="0" err="1">
                <a:latin typeface="Calibri" pitchFamily="34" charset="0"/>
              </a:rPr>
              <a:t>Correspondence</a:t>
            </a:r>
            <a:r>
              <a:rPr lang="tr-TR" sz="2000" dirty="0">
                <a:latin typeface="Calibri" pitchFamily="34" charset="0"/>
              </a:rPr>
              <a:t>)</a:t>
            </a:r>
          </a:p>
          <a:p>
            <a:pPr marL="285750" indent="-285750" algn="just">
              <a:spcAft>
                <a:spcPts val="0"/>
              </a:spcAft>
              <a:buFont typeface="Arial" pitchFamily="34" charset="0"/>
              <a:buChar char="•"/>
              <a:defRPr/>
            </a:pPr>
            <a:r>
              <a:rPr lang="tr-TR" sz="2000" dirty="0">
                <a:latin typeface="Calibri" pitchFamily="34" charset="0"/>
              </a:rPr>
              <a:t>Veri İndirgeme, Çoklu Gruplama, Faktör Yapıları Belirleme  (PCA, NONPAR_PCA, Faktör Analizi</a:t>
            </a:r>
            <a:r>
              <a:rPr lang="tr-TR" sz="2000" dirty="0" smtClean="0">
                <a:latin typeface="Calibri" pitchFamily="34" charset="0"/>
              </a:rPr>
              <a:t>)</a:t>
            </a:r>
            <a:endParaRPr lang="tr-TR" sz="2000" dirty="0">
              <a:latin typeface="Calibri" pitchFamily="34" charset="0"/>
            </a:endParaRPr>
          </a:p>
        </p:txBody>
      </p:sp>
      <p:sp>
        <p:nvSpPr>
          <p:cNvPr id="8" name="Rectangle 2"/>
          <p:cNvSpPr>
            <a:spLocks noChangeArrowheads="1"/>
          </p:cNvSpPr>
          <p:nvPr/>
        </p:nvSpPr>
        <p:spPr bwMode="auto">
          <a:xfrm>
            <a:off x="0" y="550069"/>
            <a:ext cx="8991600" cy="574675"/>
          </a:xfrm>
          <a:prstGeom prst="rect">
            <a:avLst/>
          </a:prstGeom>
          <a:noFill/>
          <a:ln w="9525">
            <a:noFill/>
            <a:miter lim="800000"/>
            <a:headEnd/>
            <a:tailEnd/>
          </a:ln>
          <a:effectLst>
            <a:outerShdw dist="13470" dir="2700000" algn="ctr" rotWithShape="0">
              <a:srgbClr val="003B76"/>
            </a:outerShdw>
          </a:effectLst>
        </p:spPr>
        <p:txBody>
          <a:bodyPr lIns="90488" tIns="44450" rIns="90488" bIns="4445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1" i="0" u="none" strike="noStrike" kern="0" cap="none" spc="0" normalizeH="0" baseline="0" noProof="0" dirty="0">
                <a:ln>
                  <a:noFill/>
                </a:ln>
                <a:solidFill>
                  <a:srgbClr val="FFFFFF"/>
                </a:solidFill>
                <a:effectLst/>
                <a:uLnTx/>
                <a:uFillTx/>
                <a:latin typeface="Calibri" pitchFamily="34" charset="0"/>
              </a:rPr>
              <a:t>AMAÇLARINA GÖRE İSTATİSTİKSEL </a:t>
            </a:r>
            <a:r>
              <a:rPr kumimoji="0" lang="tr-TR" sz="3200" b="1" i="0" u="none" strike="noStrike" kern="0" cap="none" spc="0" normalizeH="0" baseline="0" noProof="0" dirty="0" smtClean="0">
                <a:ln>
                  <a:noFill/>
                </a:ln>
                <a:solidFill>
                  <a:srgbClr val="FFFFFF"/>
                </a:solidFill>
                <a:effectLst/>
                <a:uLnTx/>
                <a:uFillTx/>
                <a:latin typeface="Calibri" pitchFamily="34" charset="0"/>
              </a:rPr>
              <a:t>TESTLER</a:t>
            </a:r>
            <a:endParaRPr kumimoji="0" lang="en-US" sz="3200" b="1" i="0" u="none" strike="noStrike" kern="0" cap="none" spc="0" normalizeH="0" baseline="0" noProof="0" dirty="0">
              <a:ln>
                <a:noFill/>
              </a:ln>
              <a:solidFill>
                <a:srgbClr val="FFFFFF"/>
              </a:solidFill>
              <a:effectLst/>
              <a:uLnTx/>
              <a:uFillTx/>
              <a:latin typeface="Calibri" pitchFamily="34" charset="0"/>
            </a:endParaRPr>
          </a:p>
        </p:txBody>
      </p:sp>
    </p:spTree>
    <p:extLst>
      <p:ext uri="{BB962C8B-B14F-4D97-AF65-F5344CB8AC3E}">
        <p14:creationId xmlns:p14="http://schemas.microsoft.com/office/powerpoint/2010/main" val="4065844424"/>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15615" y="1357313"/>
            <a:ext cx="7599759" cy="4616648"/>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a:solidFill>
                  <a:srgbClr val="C00000"/>
                </a:solidFill>
                <a:latin typeface="Trebuchet MS" pitchFamily="34" charset="0"/>
              </a:rPr>
              <a:t>Bağımlı örneklem: </a:t>
            </a:r>
            <a:r>
              <a:rPr lang="tr-TR" sz="2800" dirty="0">
                <a:latin typeface="Trebuchet MS" pitchFamily="34" charset="0"/>
              </a:rPr>
              <a:t>Aynı birimden bir değişkene ilişkin en az iki kere ölçüm sonunda elde edilen veri yapısına bağımlı örneklem adı verilir. </a:t>
            </a:r>
            <a:endParaRPr lang="tr-TR" sz="2800" dirty="0" smtClean="0">
              <a:latin typeface="Trebuchet MS" pitchFamily="34" charset="0"/>
            </a:endParaRPr>
          </a:p>
          <a:p>
            <a:pPr algn="just">
              <a:lnSpc>
                <a:spcPct val="150000"/>
              </a:lnSpc>
              <a:spcAft>
                <a:spcPts val="0"/>
              </a:spcAft>
              <a:defRPr/>
            </a:pPr>
            <a:r>
              <a:rPr lang="tr-TR" sz="2800" dirty="0">
                <a:latin typeface="Trebuchet MS" pitchFamily="34" charset="0"/>
              </a:rPr>
              <a:t>	</a:t>
            </a:r>
            <a:r>
              <a:rPr lang="tr-TR" sz="2800" dirty="0" smtClean="0">
                <a:latin typeface="Trebuchet MS" pitchFamily="34" charset="0"/>
              </a:rPr>
              <a:t>Aynı </a:t>
            </a:r>
            <a:r>
              <a:rPr lang="tr-TR" sz="2800" dirty="0">
                <a:latin typeface="Trebuchet MS" pitchFamily="34" charset="0"/>
              </a:rPr>
              <a:t>birimden elde edilen ölçüm sayısı iki ise bağımlı iki örneklem, ikiden fazla ise bağımlı k örneklem ismi verilir. </a:t>
            </a:r>
          </a:p>
        </p:txBody>
      </p:sp>
    </p:spTree>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87623" y="1357313"/>
            <a:ext cx="7527751" cy="5262979"/>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a:solidFill>
                  <a:srgbClr val="C00000"/>
                </a:solidFill>
                <a:latin typeface="Trebuchet MS" pitchFamily="34" charset="0"/>
              </a:rPr>
              <a:t>Bağımlı örneklem: </a:t>
            </a:r>
            <a:r>
              <a:rPr lang="tr-TR" sz="2800" dirty="0">
                <a:latin typeface="Trebuchet MS" pitchFamily="34" charset="0"/>
              </a:rPr>
              <a:t>Örneğin batın ameliyatı geçirmiş kişilerde ameliyat anında ve ameliyattan 1 saat sonra ölçülen kalp atım hızları bağımlı iki örneklem veri yapısına uymaktadır. </a:t>
            </a:r>
            <a:endParaRPr lang="tr-TR" sz="2800" dirty="0" smtClean="0">
              <a:latin typeface="Trebuchet MS" pitchFamily="34" charset="0"/>
            </a:endParaRPr>
          </a:p>
          <a:p>
            <a:pPr algn="just">
              <a:lnSpc>
                <a:spcPct val="150000"/>
              </a:lnSpc>
              <a:spcAft>
                <a:spcPts val="0"/>
              </a:spcAft>
              <a:defRPr/>
            </a:pPr>
            <a:r>
              <a:rPr lang="tr-TR" sz="2800" dirty="0">
                <a:latin typeface="Trebuchet MS" pitchFamily="34" charset="0"/>
              </a:rPr>
              <a:t>	</a:t>
            </a:r>
            <a:r>
              <a:rPr lang="tr-TR" sz="2800" dirty="0" smtClean="0">
                <a:latin typeface="Trebuchet MS" pitchFamily="34" charset="0"/>
              </a:rPr>
              <a:t>Çünkü </a:t>
            </a:r>
            <a:r>
              <a:rPr lang="tr-TR" sz="2800" dirty="0">
                <a:latin typeface="Trebuchet MS" pitchFamily="34" charset="0"/>
              </a:rPr>
              <a:t>aynı kişilere ait kalp atım hızları hem ameliyat anında hem de ameliyattan 1 saat sonra ölçülmüştür. </a:t>
            </a:r>
          </a:p>
        </p:txBody>
      </p:sp>
    </p:spTree>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9144000" cy="1828800"/>
          </a:xfrm>
          <a:prstGeom prst="rect">
            <a:avLst/>
          </a:prstGeom>
          <a:noFill/>
          <a:ln>
            <a:noFill/>
          </a:ln>
          <a:effectLst>
            <a:outerShdw dist="13470"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ctr"/>
          <a:lstStyle/>
          <a:p>
            <a:pPr algn="ctr"/>
            <a:r>
              <a:rPr lang="tr-TR" sz="3200" b="1" dirty="0">
                <a:latin typeface="Times New Roman" pitchFamily="18" charset="0"/>
              </a:rPr>
              <a:t>Bağımlı İki Örneklem T testi</a:t>
            </a:r>
            <a:r>
              <a:rPr lang="tr-TR" sz="2800" b="1" dirty="0">
                <a:latin typeface="Times New Roman" pitchFamily="18" charset="0"/>
              </a:rPr>
              <a:t> </a:t>
            </a:r>
          </a:p>
          <a:p>
            <a:pPr algn="ctr"/>
            <a:r>
              <a:rPr lang="tr-TR" sz="3200" b="1" dirty="0">
                <a:latin typeface="Times New Roman" pitchFamily="18" charset="0"/>
              </a:rPr>
              <a:t>(</a:t>
            </a:r>
            <a:r>
              <a:rPr lang="tr-TR" sz="3200" b="1" dirty="0" err="1">
                <a:latin typeface="Times New Roman" pitchFamily="18" charset="0"/>
              </a:rPr>
              <a:t>Two</a:t>
            </a:r>
            <a:r>
              <a:rPr lang="tr-TR" sz="3200" b="1" dirty="0">
                <a:latin typeface="Times New Roman" pitchFamily="18" charset="0"/>
              </a:rPr>
              <a:t> </a:t>
            </a:r>
            <a:r>
              <a:rPr lang="tr-TR" sz="3200" b="1" dirty="0" err="1">
                <a:latin typeface="Times New Roman" pitchFamily="18" charset="0"/>
              </a:rPr>
              <a:t>Related</a:t>
            </a:r>
            <a:r>
              <a:rPr lang="tr-TR" sz="3200" b="1" dirty="0">
                <a:latin typeface="Times New Roman" pitchFamily="18" charset="0"/>
              </a:rPr>
              <a:t> </a:t>
            </a:r>
            <a:r>
              <a:rPr lang="tr-TR" sz="3200" b="1" dirty="0" err="1">
                <a:latin typeface="Times New Roman" pitchFamily="18" charset="0"/>
              </a:rPr>
              <a:t>Samples</a:t>
            </a:r>
            <a:r>
              <a:rPr lang="tr-TR" sz="3200" b="1" dirty="0">
                <a:latin typeface="Times New Roman" pitchFamily="18" charset="0"/>
              </a:rPr>
              <a:t> Test)</a:t>
            </a:r>
            <a:endParaRPr lang="en-US" sz="3200" b="1" dirty="0">
              <a:latin typeface="Times New Roman" pitchFamily="18" charset="0"/>
            </a:endParaRPr>
          </a:p>
        </p:txBody>
      </p:sp>
      <p:sp>
        <p:nvSpPr>
          <p:cNvPr id="8" name="Rectangle 3"/>
          <p:cNvSpPr>
            <a:spLocks noChangeArrowheads="1"/>
          </p:cNvSpPr>
          <p:nvPr/>
        </p:nvSpPr>
        <p:spPr bwMode="auto">
          <a:xfrm>
            <a:off x="683568" y="1828800"/>
            <a:ext cx="7920880" cy="1066800"/>
          </a:xfrm>
          <a:prstGeom prst="rect">
            <a:avLst/>
          </a:prstGeom>
          <a:noFill/>
          <a:ln w="9525">
            <a:noFill/>
            <a:miter lim="800000"/>
            <a:headEnd/>
            <a:tailEnd/>
          </a:ln>
          <a:effectLst/>
        </p:spPr>
        <p:txBody>
          <a:bodyPr lIns="90488" tIns="44450" rIns="90488" bIns="44450"/>
          <a:lstStyle/>
          <a:p>
            <a:pPr marL="342900" indent="-342900" algn="just">
              <a:lnSpc>
                <a:spcPct val="85000"/>
              </a:lnSpc>
              <a:spcBef>
                <a:spcPct val="5000"/>
              </a:spcBef>
              <a:buClr>
                <a:schemeClr val="hlink"/>
              </a:buClr>
              <a:buSzPct val="75000"/>
              <a:buFont typeface="Monotype Sorts" pitchFamily="2" charset="2"/>
              <a:buNone/>
              <a:defRPr/>
            </a:pPr>
            <a:r>
              <a:rPr lang="tr-TR" sz="2800" dirty="0">
                <a:latin typeface="Times New Roman" pitchFamily="18" charset="0"/>
              </a:rPr>
              <a:t>	</a:t>
            </a:r>
            <a:r>
              <a:rPr lang="tr-TR" sz="2800" dirty="0" smtClean="0">
                <a:latin typeface="Times New Roman" pitchFamily="18" charset="0"/>
              </a:rPr>
              <a:t>	Bağımlı </a:t>
            </a:r>
            <a:r>
              <a:rPr lang="tr-TR" sz="2800" dirty="0">
                <a:latin typeface="Times New Roman" pitchFamily="18" charset="0"/>
              </a:rPr>
              <a:t>iki örneklem farkları (</a:t>
            </a:r>
            <a:r>
              <a:rPr lang="tr-TR" sz="2800" dirty="0" err="1">
                <a:latin typeface="Times New Roman" pitchFamily="18" charset="0"/>
              </a:rPr>
              <a:t>Differences</a:t>
            </a:r>
            <a:r>
              <a:rPr lang="tr-TR" sz="2800" dirty="0">
                <a:latin typeface="Times New Roman" pitchFamily="18" charset="0"/>
              </a:rPr>
              <a:t>) ortalamasına dayalı hipotez t</a:t>
            </a:r>
            <a:r>
              <a:rPr lang="en-US" sz="2800" dirty="0" err="1">
                <a:latin typeface="Times New Roman" pitchFamily="18" charset="0"/>
              </a:rPr>
              <a:t>esti</a:t>
            </a:r>
            <a:endParaRPr lang="tr-TR" sz="2800" dirty="0">
              <a:effectLst>
                <a:outerShdw blurRad="38100" dist="38100" dir="2700000" algn="tl">
                  <a:srgbClr val="000000"/>
                </a:outerShdw>
              </a:effectLst>
              <a:latin typeface="Times New Roman" pitchFamily="18" charset="0"/>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428035706"/>
              </p:ext>
            </p:extLst>
          </p:nvPr>
        </p:nvGraphicFramePr>
        <p:xfrm>
          <a:off x="1066800" y="2971800"/>
          <a:ext cx="7250113" cy="1230313"/>
        </p:xfrm>
        <a:graphic>
          <a:graphicData uri="http://schemas.openxmlformats.org/presentationml/2006/ole">
            <mc:AlternateContent xmlns:mc="http://schemas.openxmlformats.org/markup-compatibility/2006">
              <mc:Choice xmlns:v="urn:schemas-microsoft-com:vml" Requires="v">
                <p:oleObj spid="_x0000_s4169" name="Denklem" r:id="rId3" imgW="3378200" imgH="533400" progId="Equation.3">
                  <p:embed/>
                </p:oleObj>
              </mc:Choice>
              <mc:Fallback>
                <p:oleObj name="Denklem" r:id="rId3" imgW="3378200" imgH="533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971800"/>
                        <a:ext cx="7250113" cy="12303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33261683"/>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1049332" y="548680"/>
            <a:ext cx="768660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400" b="1" dirty="0">
                <a:latin typeface="Calibri" pitchFamily="34" charset="0"/>
              </a:rPr>
              <a:t>Örnek: </a:t>
            </a:r>
            <a:r>
              <a:rPr lang="tr-TR" sz="2000" dirty="0">
                <a:latin typeface="Calibri" pitchFamily="34" charset="0"/>
              </a:rPr>
              <a:t>10 konuşma engelli öğrencinin </a:t>
            </a:r>
            <a:r>
              <a:rPr lang="tr-TR" sz="2000" dirty="0" smtClean="0">
                <a:latin typeface="Calibri" pitchFamily="34" charset="0"/>
              </a:rPr>
              <a:t>terapi </a:t>
            </a:r>
            <a:r>
              <a:rPr lang="tr-TR" sz="2000" dirty="0">
                <a:latin typeface="Calibri" pitchFamily="34" charset="0"/>
              </a:rPr>
              <a:t>öncesi ve </a:t>
            </a:r>
            <a:r>
              <a:rPr lang="tr-TR" sz="2000" dirty="0" smtClean="0">
                <a:latin typeface="Calibri" pitchFamily="34" charset="0"/>
              </a:rPr>
              <a:t>terapi </a:t>
            </a:r>
            <a:r>
              <a:rPr lang="tr-TR" sz="2000" dirty="0">
                <a:latin typeface="Calibri" pitchFamily="34" charset="0"/>
              </a:rPr>
              <a:t>sonrası 100 kelimelik konuşmada hatalı kelime kullanma sayıları </a:t>
            </a:r>
            <a:r>
              <a:rPr lang="tr-TR" sz="2000" dirty="0" smtClean="0">
                <a:latin typeface="Calibri" pitchFamily="34" charset="0"/>
              </a:rPr>
              <a:t>aşağıdaki tabloda verilmiştir. Terapi sonucunda öğrencilerin hatalı kelime kullanma sayılarında bir değişiklik olmuş mudur? Test ediniz</a:t>
            </a:r>
            <a:endParaRPr lang="en-US" sz="2000" dirty="0">
              <a:latin typeface="Calibri" pitchFamily="34" charset="0"/>
            </a:endParaRPr>
          </a:p>
        </p:txBody>
      </p:sp>
      <p:graphicFrame>
        <p:nvGraphicFramePr>
          <p:cNvPr id="2" name="Tablo 1"/>
          <p:cNvGraphicFramePr>
            <a:graphicFrameLocks noGrp="1"/>
          </p:cNvGraphicFramePr>
          <p:nvPr>
            <p:extLst>
              <p:ext uri="{D42A27DB-BD31-4B8C-83A1-F6EECF244321}">
                <p14:modId xmlns:p14="http://schemas.microsoft.com/office/powerpoint/2010/main" val="3684631154"/>
              </p:ext>
            </p:extLst>
          </p:nvPr>
        </p:nvGraphicFramePr>
        <p:xfrm>
          <a:off x="2915404" y="2348880"/>
          <a:ext cx="3240772" cy="3855720"/>
        </p:xfrm>
        <a:graphic>
          <a:graphicData uri="http://schemas.openxmlformats.org/drawingml/2006/table">
            <a:tbl>
              <a:tblPr firstRow="1" firstCol="1" bandRow="1">
                <a:tableStyleId>{5C22544A-7EE6-4342-B048-85BDC9FD1C3A}</a:tableStyleId>
              </a:tblPr>
              <a:tblGrid>
                <a:gridCol w="1014815">
                  <a:extLst>
                    <a:ext uri="{9D8B030D-6E8A-4147-A177-3AD203B41FA5}">
                      <a16:colId xmlns:a16="http://schemas.microsoft.com/office/drawing/2014/main" val="20000"/>
                    </a:ext>
                  </a:extLst>
                </a:gridCol>
                <a:gridCol w="1175195">
                  <a:extLst>
                    <a:ext uri="{9D8B030D-6E8A-4147-A177-3AD203B41FA5}">
                      <a16:colId xmlns:a16="http://schemas.microsoft.com/office/drawing/2014/main" val="20001"/>
                    </a:ext>
                  </a:extLst>
                </a:gridCol>
                <a:gridCol w="1050762">
                  <a:extLst>
                    <a:ext uri="{9D8B030D-6E8A-4147-A177-3AD203B41FA5}">
                      <a16:colId xmlns:a16="http://schemas.microsoft.com/office/drawing/2014/main" val="20002"/>
                    </a:ext>
                  </a:extLst>
                </a:gridCol>
              </a:tblGrid>
              <a:tr h="0">
                <a:tc>
                  <a:txBody>
                    <a:bodyPr/>
                    <a:lstStyle/>
                    <a:p>
                      <a:pPr algn="ctr">
                        <a:lnSpc>
                          <a:spcPct val="115000"/>
                        </a:lnSpc>
                        <a:spcAft>
                          <a:spcPts val="0"/>
                        </a:spcAft>
                      </a:pPr>
                      <a:r>
                        <a:rPr lang="tr-TR" sz="2000" dirty="0">
                          <a:effectLst/>
                        </a:rPr>
                        <a:t>Birim</a:t>
                      </a:r>
                      <a:endParaRPr lang="tr-T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Önce</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Sonra</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algn="ctr">
                        <a:lnSpc>
                          <a:spcPct val="115000"/>
                        </a:lnSpc>
                        <a:spcAft>
                          <a:spcPts val="0"/>
                        </a:spcAft>
                      </a:pPr>
                      <a:r>
                        <a:rPr lang="tr-TR" sz="2000">
                          <a:effectLst/>
                        </a:rPr>
                        <a:t>1</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21</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18</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algn="ctr">
                        <a:lnSpc>
                          <a:spcPct val="115000"/>
                        </a:lnSpc>
                        <a:spcAft>
                          <a:spcPts val="0"/>
                        </a:spcAft>
                      </a:pPr>
                      <a:r>
                        <a:rPr lang="tr-TR" sz="2000">
                          <a:effectLst/>
                        </a:rPr>
                        <a:t>2</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22</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15</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0">
                <a:tc>
                  <a:txBody>
                    <a:bodyPr/>
                    <a:lstStyle/>
                    <a:p>
                      <a:pPr algn="ctr">
                        <a:lnSpc>
                          <a:spcPct val="115000"/>
                        </a:lnSpc>
                        <a:spcAft>
                          <a:spcPts val="0"/>
                        </a:spcAft>
                      </a:pPr>
                      <a:r>
                        <a:rPr lang="tr-TR" sz="2000">
                          <a:effectLst/>
                        </a:rPr>
                        <a:t>3</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24</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16</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0">
                <a:tc>
                  <a:txBody>
                    <a:bodyPr/>
                    <a:lstStyle/>
                    <a:p>
                      <a:pPr algn="ctr">
                        <a:lnSpc>
                          <a:spcPct val="115000"/>
                        </a:lnSpc>
                        <a:spcAft>
                          <a:spcPts val="0"/>
                        </a:spcAft>
                      </a:pPr>
                      <a:r>
                        <a:rPr lang="tr-TR" sz="2000">
                          <a:effectLst/>
                        </a:rPr>
                        <a:t>4</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20</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18</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0">
                <a:tc>
                  <a:txBody>
                    <a:bodyPr/>
                    <a:lstStyle/>
                    <a:p>
                      <a:pPr algn="ctr">
                        <a:lnSpc>
                          <a:spcPct val="115000"/>
                        </a:lnSpc>
                        <a:spcAft>
                          <a:spcPts val="0"/>
                        </a:spcAft>
                      </a:pPr>
                      <a:r>
                        <a:rPr lang="tr-TR" sz="2000">
                          <a:effectLst/>
                        </a:rPr>
                        <a:t>5</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21</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20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0">
                <a:tc>
                  <a:txBody>
                    <a:bodyPr/>
                    <a:lstStyle/>
                    <a:p>
                      <a:pPr algn="ctr">
                        <a:lnSpc>
                          <a:spcPct val="115000"/>
                        </a:lnSpc>
                        <a:spcAft>
                          <a:spcPts val="0"/>
                        </a:spcAft>
                      </a:pPr>
                      <a:r>
                        <a:rPr lang="tr-TR" sz="2000">
                          <a:effectLst/>
                        </a:rPr>
                        <a:t>6</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23</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18</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0">
                <a:tc>
                  <a:txBody>
                    <a:bodyPr/>
                    <a:lstStyle/>
                    <a:p>
                      <a:pPr algn="ctr">
                        <a:lnSpc>
                          <a:spcPct val="115000"/>
                        </a:lnSpc>
                        <a:spcAft>
                          <a:spcPts val="0"/>
                        </a:spcAft>
                      </a:pPr>
                      <a:r>
                        <a:rPr lang="tr-TR" sz="2000">
                          <a:effectLst/>
                        </a:rPr>
                        <a:t>7</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24</a:t>
                      </a:r>
                      <a:endParaRPr lang="tr-T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19</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0">
                <a:tc>
                  <a:txBody>
                    <a:bodyPr/>
                    <a:lstStyle/>
                    <a:p>
                      <a:pPr algn="ctr">
                        <a:lnSpc>
                          <a:spcPct val="115000"/>
                        </a:lnSpc>
                        <a:spcAft>
                          <a:spcPts val="0"/>
                        </a:spcAft>
                      </a:pPr>
                      <a:r>
                        <a:rPr lang="tr-TR" sz="2000">
                          <a:effectLst/>
                        </a:rPr>
                        <a:t>8</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25</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21</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0">
                <a:tc>
                  <a:txBody>
                    <a:bodyPr/>
                    <a:lstStyle/>
                    <a:p>
                      <a:pPr algn="ctr">
                        <a:lnSpc>
                          <a:spcPct val="115000"/>
                        </a:lnSpc>
                        <a:spcAft>
                          <a:spcPts val="0"/>
                        </a:spcAft>
                      </a:pPr>
                      <a:r>
                        <a:rPr lang="tr-TR" sz="2000">
                          <a:effectLst/>
                        </a:rPr>
                        <a:t>9</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a:effectLst/>
                        </a:rPr>
                        <a:t>22</a:t>
                      </a:r>
                      <a:endParaRPr lang="tr-TR" sz="20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20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r h="0">
                <a:tc>
                  <a:txBody>
                    <a:bodyPr/>
                    <a:lstStyle/>
                    <a:p>
                      <a:pPr algn="ctr">
                        <a:lnSpc>
                          <a:spcPct val="115000"/>
                        </a:lnSpc>
                        <a:spcAft>
                          <a:spcPts val="0"/>
                        </a:spcAft>
                      </a:pPr>
                      <a:r>
                        <a:rPr lang="tr-TR" sz="2000" dirty="0">
                          <a:effectLst/>
                        </a:rPr>
                        <a:t>10</a:t>
                      </a:r>
                      <a:endParaRPr lang="tr-T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24</a:t>
                      </a:r>
                      <a:endParaRPr lang="tr-TR" sz="20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000" dirty="0">
                          <a:effectLst/>
                        </a:rPr>
                        <a:t>16</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086125090"/>
      </p:ext>
    </p:extLst>
  </p:cSld>
  <p:clrMapOvr>
    <a:masterClrMapping/>
  </p:clrMapOvr>
  <p:transition spd="slow">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1018267" y="87015"/>
            <a:ext cx="76866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400" b="1" dirty="0" smtClean="0">
                <a:latin typeface="Calibri" pitchFamily="34" charset="0"/>
              </a:rPr>
              <a:t>Normallik varsayımının testi için;</a:t>
            </a:r>
            <a:endParaRPr lang="en-US" sz="2000" dirty="0">
              <a:latin typeface="Calibri"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20121">
            <a:off x="29344" y="548680"/>
            <a:ext cx="6558880" cy="4192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65486">
            <a:off x="3563888" y="2610457"/>
            <a:ext cx="447675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87698">
            <a:off x="6419368" y="3861048"/>
            <a:ext cx="2724632" cy="2970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9306596"/>
      </p:ext>
    </p:extLst>
  </p:cSld>
  <p:clrMapOvr>
    <a:masterClrMapping/>
  </p:clrMapOvr>
  <p:transition spd="slow">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1018267" y="87015"/>
            <a:ext cx="76866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400" b="1" dirty="0" smtClean="0">
                <a:latin typeface="Calibri" pitchFamily="34" charset="0"/>
              </a:rPr>
              <a:t>Normallik varsayımının testi için;</a:t>
            </a:r>
            <a:endParaRPr lang="en-US" sz="2000" dirty="0">
              <a:latin typeface="Calibri" pitchFamily="34"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80985">
            <a:off x="417252" y="1030564"/>
            <a:ext cx="490537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36577">
            <a:off x="5292080" y="317847"/>
            <a:ext cx="3702185" cy="4358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4797152"/>
            <a:ext cx="478155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Dikdörtgen 8"/>
          <p:cNvSpPr/>
          <p:nvPr/>
        </p:nvSpPr>
        <p:spPr>
          <a:xfrm>
            <a:off x="4427984" y="5445224"/>
            <a:ext cx="2045246" cy="5760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2748837311"/>
      </p:ext>
    </p:extLst>
  </p:cSld>
  <p:clrMapOvr>
    <a:masterClrMapping/>
  </p:clrMapOvr>
  <p:transition spd="slow">
    <p:push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8077200" cy="516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3721" y="3356992"/>
            <a:ext cx="5810250"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8686061"/>
      </p:ext>
    </p:extLst>
  </p:cSld>
  <p:clrMapOvr>
    <a:masterClrMapping/>
  </p:clrMapOvr>
  <p:transition spd="slow">
    <p:push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395288" y="4941888"/>
            <a:ext cx="842486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b="1" dirty="0"/>
              <a:t>t=5.582, </a:t>
            </a:r>
            <a:r>
              <a:rPr lang="tr-TR" b="1" dirty="0" err="1"/>
              <a:t>sd</a:t>
            </a:r>
            <a:r>
              <a:rPr lang="tr-TR" b="1" dirty="0"/>
              <a:t>=9, P&lt;0.001***</a:t>
            </a:r>
          </a:p>
          <a:p>
            <a:pPr eaLnBrk="1" hangingPunct="1"/>
            <a:r>
              <a:rPr lang="tr-TR" dirty="0"/>
              <a:t>Konuşma engelli öğrencilerin </a:t>
            </a:r>
            <a:r>
              <a:rPr lang="tr-TR" dirty="0" smtClean="0"/>
              <a:t>terapi </a:t>
            </a:r>
            <a:r>
              <a:rPr lang="tr-TR" dirty="0"/>
              <a:t>öncesi ve </a:t>
            </a:r>
            <a:r>
              <a:rPr lang="tr-TR" dirty="0" smtClean="0"/>
              <a:t>terapi </a:t>
            </a:r>
            <a:r>
              <a:rPr lang="tr-TR" dirty="0"/>
              <a:t>sonrası hatalı kelime kullanma ortalaması önemli düzeyde azalmıştır. </a:t>
            </a:r>
            <a:endParaRPr lang="en-US" dirty="0"/>
          </a:p>
          <a:p>
            <a:pPr eaLnBrk="1" hangingPunct="1"/>
            <a:endParaRPr lang="tr-TR" dirty="0"/>
          </a:p>
        </p:txBody>
      </p:sp>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54" y="188640"/>
            <a:ext cx="8917047"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Dikdörtgen 12"/>
          <p:cNvSpPr/>
          <p:nvPr/>
        </p:nvSpPr>
        <p:spPr>
          <a:xfrm>
            <a:off x="6300192" y="3861048"/>
            <a:ext cx="2664296" cy="41638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4" name="Dikdörtgen 13"/>
          <p:cNvSpPr/>
          <p:nvPr/>
        </p:nvSpPr>
        <p:spPr>
          <a:xfrm>
            <a:off x="1475656" y="908720"/>
            <a:ext cx="3384376" cy="8327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6" name="Dikdörtgen 5"/>
          <p:cNvSpPr/>
          <p:nvPr/>
        </p:nvSpPr>
        <p:spPr>
          <a:xfrm>
            <a:off x="1907704" y="2364546"/>
            <a:ext cx="2664296" cy="41638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3853057409"/>
      </p:ext>
    </p:extLst>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043608" y="44624"/>
            <a:ext cx="7992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b="1" dirty="0" smtClean="0">
                <a:solidFill>
                  <a:srgbClr val="FF0000"/>
                </a:solidFill>
              </a:rPr>
              <a:t>Eğer verilerimiz normal dağılım göstermemiş olsaydı…</a:t>
            </a:r>
          </a:p>
          <a:p>
            <a:pPr eaLnBrk="1" hangingPunct="1"/>
            <a:endParaRPr lang="tr-TR" b="1" dirty="0">
              <a:solidFill>
                <a:srgbClr val="FF0000"/>
              </a:solidFill>
            </a:endParaRPr>
          </a:p>
          <a:p>
            <a:pPr eaLnBrk="1" hangingPunct="1"/>
            <a:r>
              <a:rPr lang="tr-TR" dirty="0" smtClean="0"/>
              <a:t>	Bağımlı örneklerde t testi (</a:t>
            </a:r>
            <a:r>
              <a:rPr lang="tr-TR" dirty="0" err="1" smtClean="0"/>
              <a:t>paired</a:t>
            </a:r>
            <a:r>
              <a:rPr lang="tr-TR" dirty="0" smtClean="0"/>
              <a:t> t test) yerine </a:t>
            </a:r>
            <a:r>
              <a:rPr lang="tr-TR" dirty="0" err="1" smtClean="0"/>
              <a:t>Wilcoxon</a:t>
            </a:r>
            <a:r>
              <a:rPr lang="tr-TR" dirty="0" smtClean="0"/>
              <a:t> t testi kullanmak zorunda kalacaktık. Yani..</a:t>
            </a:r>
            <a:endParaRPr lang="tr-T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12776"/>
            <a:ext cx="494347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Dikdörtgen 14"/>
          <p:cNvSpPr/>
          <p:nvPr/>
        </p:nvSpPr>
        <p:spPr>
          <a:xfrm>
            <a:off x="3779912" y="2060848"/>
            <a:ext cx="2045246" cy="5760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2969485"/>
            <a:ext cx="3000375"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3983" y="4074278"/>
            <a:ext cx="4916810" cy="1624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 Box 6"/>
          <p:cNvSpPr txBox="1">
            <a:spLocks noChangeArrowheads="1"/>
          </p:cNvSpPr>
          <p:nvPr/>
        </p:nvSpPr>
        <p:spPr bwMode="auto">
          <a:xfrm>
            <a:off x="1043608" y="5766767"/>
            <a:ext cx="777654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dirty="0" smtClean="0"/>
              <a:t>Konuşma </a:t>
            </a:r>
            <a:r>
              <a:rPr lang="tr-TR" dirty="0"/>
              <a:t>engelli öğrencilerin </a:t>
            </a:r>
            <a:r>
              <a:rPr lang="tr-TR" dirty="0" smtClean="0"/>
              <a:t>terapi </a:t>
            </a:r>
            <a:r>
              <a:rPr lang="tr-TR" dirty="0"/>
              <a:t>öncesi ve </a:t>
            </a:r>
            <a:r>
              <a:rPr lang="tr-TR" dirty="0" smtClean="0"/>
              <a:t>terapi </a:t>
            </a:r>
            <a:r>
              <a:rPr lang="tr-TR" dirty="0"/>
              <a:t>sonrası hatalı kelime kullanma </a:t>
            </a:r>
            <a:r>
              <a:rPr lang="tr-TR" dirty="0" smtClean="0"/>
              <a:t>ortancası (medyanı) </a:t>
            </a:r>
            <a:r>
              <a:rPr lang="tr-TR" dirty="0"/>
              <a:t>önemli düzeyde azalmıştır. </a:t>
            </a:r>
            <a:endParaRPr lang="en-US" dirty="0"/>
          </a:p>
          <a:p>
            <a:pPr eaLnBrk="1" hangingPunct="1"/>
            <a:endParaRPr lang="tr-TR" dirty="0"/>
          </a:p>
        </p:txBody>
      </p:sp>
      <p:sp>
        <p:nvSpPr>
          <p:cNvPr id="18" name="Dikdörtgen 17"/>
          <p:cNvSpPr/>
          <p:nvPr/>
        </p:nvSpPr>
        <p:spPr>
          <a:xfrm>
            <a:off x="1979712" y="4941168"/>
            <a:ext cx="2045246" cy="5760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9" name="Dikdörtgen 18"/>
          <p:cNvSpPr/>
          <p:nvPr/>
        </p:nvSpPr>
        <p:spPr>
          <a:xfrm>
            <a:off x="7452320" y="4365104"/>
            <a:ext cx="1367830" cy="864096"/>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3396808401"/>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043608" y="533579"/>
            <a:ext cx="799288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b="1" dirty="0" smtClean="0">
                <a:solidFill>
                  <a:srgbClr val="FF0000"/>
                </a:solidFill>
              </a:rPr>
              <a:t>Deneklerden </a:t>
            </a:r>
            <a:r>
              <a:rPr lang="tr-TR" b="1" dirty="0">
                <a:solidFill>
                  <a:srgbClr val="FF0000"/>
                </a:solidFill>
              </a:rPr>
              <a:t>3 veya daha fazla ölçüm alınmış </a:t>
            </a:r>
            <a:r>
              <a:rPr lang="tr-TR" b="1" dirty="0" smtClean="0">
                <a:solidFill>
                  <a:srgbClr val="FF0000"/>
                </a:solidFill>
              </a:rPr>
              <a:t>ve veriler normal dağılım göstermiş olsaydı…</a:t>
            </a:r>
          </a:p>
          <a:p>
            <a:pPr eaLnBrk="1" hangingPunct="1"/>
            <a:endParaRPr lang="tr-TR" b="1" dirty="0">
              <a:solidFill>
                <a:srgbClr val="FF0000"/>
              </a:solidFill>
            </a:endParaRPr>
          </a:p>
          <a:p>
            <a:pPr eaLnBrk="1" hangingPunct="1"/>
            <a:r>
              <a:rPr lang="tr-TR" dirty="0" smtClean="0"/>
              <a:t>	Parametrik testlerden </a:t>
            </a:r>
            <a:r>
              <a:rPr lang="tr-TR" i="1" dirty="0" smtClean="0"/>
              <a:t>İki Yönlü </a:t>
            </a:r>
            <a:r>
              <a:rPr lang="tr-TR" i="1" dirty="0" err="1" smtClean="0"/>
              <a:t>Varyans</a:t>
            </a:r>
            <a:r>
              <a:rPr lang="tr-TR" i="1" dirty="0" smtClean="0"/>
              <a:t> Analizini </a:t>
            </a:r>
            <a:r>
              <a:rPr lang="tr-TR" dirty="0" smtClean="0"/>
              <a:t>(</a:t>
            </a:r>
            <a:r>
              <a:rPr lang="tr-TR" dirty="0" err="1" smtClean="0"/>
              <a:t>Two</a:t>
            </a:r>
            <a:r>
              <a:rPr lang="tr-TR" dirty="0" smtClean="0"/>
              <a:t> </a:t>
            </a:r>
            <a:r>
              <a:rPr lang="tr-TR" dirty="0" err="1" smtClean="0"/>
              <a:t>way</a:t>
            </a:r>
            <a:r>
              <a:rPr lang="tr-TR" dirty="0" smtClean="0"/>
              <a:t> ANOVA) kullanacaktık. Farklı zamanlarda elde edilen ölçümler arası farklılıkların belirlenmesinde ise Çoklu karşılaştırma testlerinden (</a:t>
            </a:r>
            <a:r>
              <a:rPr lang="tr-TR" dirty="0" err="1" smtClean="0"/>
              <a:t>PostHoc</a:t>
            </a:r>
            <a:r>
              <a:rPr lang="tr-TR" dirty="0" smtClean="0"/>
              <a:t> </a:t>
            </a:r>
            <a:r>
              <a:rPr lang="tr-TR" dirty="0" err="1" smtClean="0"/>
              <a:t>Tests</a:t>
            </a:r>
            <a:r>
              <a:rPr lang="tr-TR" dirty="0" smtClean="0"/>
              <a:t>) yararlanacaktık.</a:t>
            </a:r>
          </a:p>
          <a:p>
            <a:pPr eaLnBrk="1" hangingPunct="1"/>
            <a:endParaRPr lang="tr-TR" dirty="0"/>
          </a:p>
        </p:txBody>
      </p:sp>
      <p:sp>
        <p:nvSpPr>
          <p:cNvPr id="12" name="Text Box 6"/>
          <p:cNvSpPr txBox="1">
            <a:spLocks noChangeArrowheads="1"/>
          </p:cNvSpPr>
          <p:nvPr/>
        </p:nvSpPr>
        <p:spPr bwMode="auto">
          <a:xfrm>
            <a:off x="1043608" y="3136900"/>
            <a:ext cx="799288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b="1" dirty="0" smtClean="0">
                <a:solidFill>
                  <a:srgbClr val="FF0000"/>
                </a:solidFill>
              </a:rPr>
              <a:t>Deneklerden </a:t>
            </a:r>
            <a:r>
              <a:rPr lang="tr-TR" b="1" dirty="0">
                <a:solidFill>
                  <a:srgbClr val="FF0000"/>
                </a:solidFill>
              </a:rPr>
              <a:t>3 veya daha fazla ölçüm alınmış </a:t>
            </a:r>
            <a:r>
              <a:rPr lang="tr-TR" b="1" dirty="0" smtClean="0">
                <a:solidFill>
                  <a:srgbClr val="FF0000"/>
                </a:solidFill>
              </a:rPr>
              <a:t>ve veriler normal dağılım göstermemiş olsaydı…</a:t>
            </a:r>
          </a:p>
          <a:p>
            <a:pPr eaLnBrk="1" hangingPunct="1"/>
            <a:endParaRPr lang="tr-TR" b="1" dirty="0">
              <a:solidFill>
                <a:srgbClr val="FF0000"/>
              </a:solidFill>
            </a:endParaRPr>
          </a:p>
          <a:p>
            <a:pPr eaLnBrk="1" hangingPunct="1"/>
            <a:r>
              <a:rPr lang="tr-TR" dirty="0" smtClean="0"/>
              <a:t>	</a:t>
            </a:r>
            <a:r>
              <a:rPr lang="tr-TR" i="1" dirty="0" smtClean="0"/>
              <a:t>İki Yönlü </a:t>
            </a:r>
            <a:r>
              <a:rPr lang="tr-TR" i="1" dirty="0" err="1" smtClean="0"/>
              <a:t>Varyans</a:t>
            </a:r>
            <a:r>
              <a:rPr lang="tr-TR" i="1" dirty="0" smtClean="0"/>
              <a:t> Analizi </a:t>
            </a:r>
            <a:r>
              <a:rPr lang="tr-TR" dirty="0" smtClean="0"/>
              <a:t>(</a:t>
            </a:r>
            <a:r>
              <a:rPr lang="tr-TR" dirty="0" err="1" smtClean="0"/>
              <a:t>Two</a:t>
            </a:r>
            <a:r>
              <a:rPr lang="tr-TR" dirty="0" smtClean="0"/>
              <a:t> </a:t>
            </a:r>
            <a:r>
              <a:rPr lang="tr-TR" dirty="0" err="1" smtClean="0"/>
              <a:t>way</a:t>
            </a:r>
            <a:r>
              <a:rPr lang="tr-TR" dirty="0" smtClean="0"/>
              <a:t> ANOVA) yerine Parametrik olmayan </a:t>
            </a:r>
            <a:r>
              <a:rPr lang="tr-TR" dirty="0" err="1" smtClean="0"/>
              <a:t>Friedman</a:t>
            </a:r>
            <a:r>
              <a:rPr lang="tr-TR" dirty="0" smtClean="0"/>
              <a:t> testini kullanacaktık. Farklı zamanlarda elde edilen ölçümler arası farklılıkların belirlenmesinde ise </a:t>
            </a:r>
            <a:r>
              <a:rPr lang="tr-TR" dirty="0" err="1" smtClean="0"/>
              <a:t>Nonparametrik</a:t>
            </a:r>
            <a:r>
              <a:rPr lang="tr-TR" dirty="0" smtClean="0"/>
              <a:t> Çoklu karşılaştırma testlerinden (</a:t>
            </a:r>
            <a:r>
              <a:rPr lang="tr-TR" dirty="0" err="1" smtClean="0"/>
              <a:t>PostHoc</a:t>
            </a:r>
            <a:r>
              <a:rPr lang="tr-TR" dirty="0" smtClean="0"/>
              <a:t> </a:t>
            </a:r>
            <a:r>
              <a:rPr lang="tr-TR" dirty="0" err="1" smtClean="0"/>
              <a:t>Tests</a:t>
            </a:r>
            <a:r>
              <a:rPr lang="tr-TR" dirty="0" smtClean="0"/>
              <a:t>) yararlanacaktık.</a:t>
            </a:r>
          </a:p>
          <a:p>
            <a:pPr eaLnBrk="1" hangingPunct="1"/>
            <a:endParaRPr lang="tr-TR" dirty="0"/>
          </a:p>
        </p:txBody>
      </p:sp>
    </p:spTree>
    <p:extLst>
      <p:ext uri="{BB962C8B-B14F-4D97-AF65-F5344CB8AC3E}">
        <p14:creationId xmlns:p14="http://schemas.microsoft.com/office/powerpoint/2010/main" val="1087645178"/>
      </p:ext>
    </p:extLst>
  </p:cSld>
  <p:clrMapOvr>
    <a:masterClrMapping/>
  </p:clrMapOvr>
  <p:transition spd="slow">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187623" y="1357313"/>
            <a:ext cx="7527751" cy="2678112"/>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800" dirty="0">
                <a:solidFill>
                  <a:srgbClr val="C00000"/>
                </a:solidFill>
                <a:latin typeface="Trebuchet MS" pitchFamily="34" charset="0"/>
              </a:rPr>
              <a:t>Bağımsız örneklem: </a:t>
            </a:r>
            <a:r>
              <a:rPr lang="tr-TR" sz="2800" dirty="0">
                <a:latin typeface="Trebuchet MS" pitchFamily="34" charset="0"/>
              </a:rPr>
              <a:t>Bir değişkene ilişkin ölçümlerin birbiriden farklı en az iki grupta yapılmasıyla elde edilen veri yapısına bağımsız örneklem adı verilir.</a:t>
            </a:r>
          </a:p>
        </p:txBody>
      </p:sp>
    </p:spTree>
  </p:cSld>
  <p:clrMapOvr>
    <a:masterClrMapping/>
  </p:clrMapOvr>
  <p:transition spd="slow">
    <p:push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214282" y="428604"/>
            <a:ext cx="8715436" cy="928694"/>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Text Box 7"/>
          <p:cNvSpPr txBox="1">
            <a:spLocks noChangeArrowheads="1"/>
          </p:cNvSpPr>
          <p:nvPr/>
        </p:nvSpPr>
        <p:spPr bwMode="auto">
          <a:xfrm>
            <a:off x="900113" y="630238"/>
            <a:ext cx="7343775" cy="584200"/>
          </a:xfrm>
          <a:prstGeom prst="rect">
            <a:avLst/>
          </a:prstGeom>
          <a:noFill/>
          <a:ln w="9525">
            <a:noFill/>
            <a:miter lim="800000"/>
            <a:headEnd/>
            <a:tailEnd/>
          </a:ln>
          <a:effectLst/>
        </p:spPr>
        <p:txBody>
          <a:bodyPr>
            <a:spAutoFit/>
          </a:bodyPr>
          <a:lstStyle/>
          <a:p>
            <a:pPr algn="ctr">
              <a:spcBef>
                <a:spcPct val="50000"/>
              </a:spcBef>
              <a:defRPr/>
            </a:pPr>
            <a:r>
              <a:rPr lang="tr-TR" sz="3200" b="1" dirty="0">
                <a:solidFill>
                  <a:schemeClr val="bg1"/>
                </a:solidFill>
                <a:effectLst>
                  <a:outerShdw blurRad="38100" dist="38100" dir="2700000" algn="tl">
                    <a:srgbClr val="000000">
                      <a:alpha val="43137"/>
                    </a:srgbClr>
                  </a:outerShdw>
                </a:effectLst>
                <a:latin typeface="Century Schoolbook" pitchFamily="18" charset="0"/>
              </a:rPr>
              <a:t>İstatistiksel Önemlilik Testleri</a:t>
            </a:r>
            <a:endParaRPr lang="en-US" sz="32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9" name="Text Box 9"/>
          <p:cNvSpPr txBox="1">
            <a:spLocks noChangeArrowheads="1"/>
          </p:cNvSpPr>
          <p:nvPr/>
        </p:nvSpPr>
        <p:spPr bwMode="auto">
          <a:xfrm>
            <a:off x="1043607" y="1357313"/>
            <a:ext cx="7671767" cy="5078313"/>
          </a:xfrm>
          <a:prstGeom prst="rect">
            <a:avLst/>
          </a:prstGeom>
          <a:noFill/>
          <a:ln w="9525">
            <a:noFill/>
            <a:miter lim="800000"/>
            <a:headEnd/>
            <a:tailEnd/>
          </a:ln>
          <a:effectLst/>
        </p:spPr>
        <p:txBody>
          <a:bodyPr wrap="square">
            <a:spAutoFit/>
          </a:bodyPr>
          <a:lstStyle/>
          <a:p>
            <a:pPr algn="just">
              <a:lnSpc>
                <a:spcPct val="150000"/>
              </a:lnSpc>
              <a:spcAft>
                <a:spcPts val="0"/>
              </a:spcAft>
              <a:defRPr/>
            </a:pPr>
            <a:r>
              <a:rPr lang="tr-TR" sz="2400" dirty="0">
                <a:solidFill>
                  <a:srgbClr val="C00000"/>
                </a:solidFill>
                <a:latin typeface="Trebuchet MS" pitchFamily="34" charset="0"/>
              </a:rPr>
              <a:t>Bağımsız örneklem: </a:t>
            </a:r>
            <a:r>
              <a:rPr lang="tr-TR" sz="2400" dirty="0">
                <a:latin typeface="Trebuchet MS" pitchFamily="34" charset="0"/>
              </a:rPr>
              <a:t>Örneğin hipertansiyonu düşürücü etkisi olan iki farklı ilaçtan hangisinin daha etkin olduğunu araştırmak üzere bir çalışma planlansın.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Birinci </a:t>
            </a:r>
            <a:r>
              <a:rPr lang="tr-TR" sz="2400" dirty="0">
                <a:latin typeface="Trebuchet MS" pitchFamily="34" charset="0"/>
              </a:rPr>
              <a:t>ilaç hipertansiyon hastası </a:t>
            </a:r>
            <a:r>
              <a:rPr lang="tr-TR" sz="2400" dirty="0" smtClean="0">
                <a:latin typeface="Trebuchet MS" pitchFamily="34" charset="0"/>
              </a:rPr>
              <a:t>22 </a:t>
            </a:r>
            <a:r>
              <a:rPr lang="tr-TR" sz="2400" dirty="0">
                <a:latin typeface="Trebuchet MS" pitchFamily="34" charset="0"/>
              </a:rPr>
              <a:t>kişide, ikinci ilaç ise yine hipertansiyon hastası </a:t>
            </a:r>
            <a:r>
              <a:rPr lang="tr-TR" sz="2400" dirty="0" smtClean="0">
                <a:latin typeface="Trebuchet MS" pitchFamily="34" charset="0"/>
              </a:rPr>
              <a:t>23 </a:t>
            </a:r>
            <a:r>
              <a:rPr lang="tr-TR" sz="2400" dirty="0">
                <a:latin typeface="Trebuchet MS" pitchFamily="34" charset="0"/>
              </a:rPr>
              <a:t>kişide denensin. </a:t>
            </a:r>
            <a:endParaRPr lang="tr-TR" sz="2400" dirty="0" smtClean="0">
              <a:latin typeface="Trebuchet MS" pitchFamily="34" charset="0"/>
            </a:endParaRPr>
          </a:p>
          <a:p>
            <a:pPr algn="just">
              <a:lnSpc>
                <a:spcPct val="150000"/>
              </a:lnSpc>
              <a:spcAft>
                <a:spcPts val="0"/>
              </a:spcAft>
              <a:defRPr/>
            </a:pPr>
            <a:r>
              <a:rPr lang="tr-TR" sz="2400" dirty="0">
                <a:latin typeface="Trebuchet MS" pitchFamily="34" charset="0"/>
              </a:rPr>
              <a:t>	</a:t>
            </a:r>
            <a:r>
              <a:rPr lang="tr-TR" sz="2400" dirty="0" smtClean="0">
                <a:latin typeface="Trebuchet MS" pitchFamily="34" charset="0"/>
              </a:rPr>
              <a:t>Bu </a:t>
            </a:r>
            <a:r>
              <a:rPr lang="tr-TR" sz="2400" dirty="0">
                <a:latin typeface="Trebuchet MS" pitchFamily="34" charset="0"/>
              </a:rPr>
              <a:t>çalışmadan elde edilen veriler bağımsız iki örneklem veri yapısına uymaktadır. Çünkü gruplardaki kişiler aynı bireyler değildir.</a:t>
            </a:r>
          </a:p>
        </p:txBody>
      </p:sp>
    </p:spTree>
  </p:cSld>
  <p:clrMapOvr>
    <a:masterClrMapping/>
  </p:clrMapOvr>
  <p:transition spd="slow">
    <p:push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457200" y="0"/>
            <a:ext cx="8686800" cy="1524000"/>
          </a:xfrm>
          <a:prstGeom prst="rect">
            <a:avLst/>
          </a:prstGeom>
          <a:noFill/>
          <a:ln>
            <a:noFill/>
          </a:ln>
          <a:effectLst>
            <a:outerShdw dist="13470"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ctr"/>
          <a:lstStyle/>
          <a:p>
            <a:pPr algn="ctr"/>
            <a:r>
              <a:rPr lang="tr-TR" sz="2400" b="1" dirty="0">
                <a:latin typeface="Times New Roman" pitchFamily="18" charset="0"/>
              </a:rPr>
              <a:t>Bağımsız İki Örneklem T Testi </a:t>
            </a:r>
          </a:p>
          <a:p>
            <a:pPr algn="ctr"/>
            <a:r>
              <a:rPr lang="tr-TR" sz="2400" b="1" dirty="0" smtClean="0">
                <a:latin typeface="Times New Roman" pitchFamily="18" charset="0"/>
              </a:rPr>
              <a:t> </a:t>
            </a:r>
            <a:r>
              <a:rPr lang="tr-TR" sz="2400" b="1" dirty="0">
                <a:latin typeface="Times New Roman" pitchFamily="18" charset="0"/>
              </a:rPr>
              <a:t>(2-Sample t Test </a:t>
            </a:r>
            <a:r>
              <a:rPr lang="tr-TR" sz="2400" b="1" dirty="0" err="1">
                <a:latin typeface="Times New Roman" pitchFamily="18" charset="0"/>
              </a:rPr>
              <a:t>for</a:t>
            </a:r>
            <a:r>
              <a:rPr lang="tr-TR" sz="2400" b="1" dirty="0">
                <a:latin typeface="Times New Roman" pitchFamily="18" charset="0"/>
              </a:rPr>
              <a:t> </a:t>
            </a:r>
            <a:r>
              <a:rPr lang="tr-TR" sz="2400" b="1" dirty="0" err="1">
                <a:latin typeface="Times New Roman" pitchFamily="18" charset="0"/>
              </a:rPr>
              <a:t>Means</a:t>
            </a:r>
            <a:r>
              <a:rPr lang="tr-TR" sz="2400" b="1" dirty="0">
                <a:latin typeface="Times New Roman" pitchFamily="18" charset="0"/>
              </a:rPr>
              <a:t>)</a:t>
            </a:r>
            <a:endParaRPr lang="en-US" sz="2400" b="1" dirty="0">
              <a:latin typeface="Times New Roman" pitchFamily="18" charset="0"/>
            </a:endParaRPr>
          </a:p>
        </p:txBody>
      </p:sp>
      <p:sp>
        <p:nvSpPr>
          <p:cNvPr id="8" name="Rectangle 3"/>
          <p:cNvSpPr>
            <a:spLocks noChangeArrowheads="1"/>
          </p:cNvSpPr>
          <p:nvPr/>
        </p:nvSpPr>
        <p:spPr bwMode="auto">
          <a:xfrm>
            <a:off x="914400" y="1484784"/>
            <a:ext cx="7848600" cy="609600"/>
          </a:xfrm>
          <a:prstGeom prst="rect">
            <a:avLst/>
          </a:prstGeom>
          <a:noFill/>
          <a:ln w="9525">
            <a:noFill/>
            <a:miter lim="800000"/>
            <a:headEnd/>
            <a:tailEnd/>
          </a:ln>
          <a:effectLst/>
        </p:spPr>
        <p:txBody>
          <a:bodyPr lIns="90488" tIns="44450" rIns="90488" bIns="44450"/>
          <a:lstStyle/>
          <a:p>
            <a:pPr marL="342900" indent="-342900" algn="just">
              <a:lnSpc>
                <a:spcPct val="85000"/>
              </a:lnSpc>
              <a:spcBef>
                <a:spcPct val="5000"/>
              </a:spcBef>
              <a:buClr>
                <a:schemeClr val="hlink"/>
              </a:buClr>
              <a:buSzPct val="75000"/>
              <a:buFont typeface="Monotype Sorts" pitchFamily="2" charset="2"/>
              <a:buNone/>
              <a:defRPr/>
            </a:pPr>
            <a:r>
              <a:rPr lang="tr-TR" sz="2800" dirty="0">
                <a:latin typeface="Times New Roman" pitchFamily="18" charset="0"/>
              </a:rPr>
              <a:t>	</a:t>
            </a:r>
            <a:r>
              <a:rPr lang="tr-TR" sz="2800" dirty="0" smtClean="0">
                <a:latin typeface="Times New Roman" pitchFamily="18" charset="0"/>
              </a:rPr>
              <a:t>İki </a:t>
            </a:r>
            <a:r>
              <a:rPr lang="tr-TR" sz="2800" dirty="0">
                <a:latin typeface="Times New Roman" pitchFamily="18" charset="0"/>
              </a:rPr>
              <a:t>toplum ortalamasına dayalı hipotezlerin t</a:t>
            </a:r>
            <a:r>
              <a:rPr lang="en-US" sz="2800" dirty="0" err="1">
                <a:latin typeface="Times New Roman" pitchFamily="18" charset="0"/>
              </a:rPr>
              <a:t>esti</a:t>
            </a:r>
            <a:endParaRPr lang="tr-TR" sz="2800" dirty="0">
              <a:effectLst>
                <a:outerShdw blurRad="38100" dist="38100" dir="2700000" algn="tl">
                  <a:srgbClr val="000000"/>
                </a:outerShdw>
              </a:effectLst>
              <a:latin typeface="Times New Roman" pitchFamily="18" charset="0"/>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250992283"/>
              </p:ext>
            </p:extLst>
          </p:nvPr>
        </p:nvGraphicFramePr>
        <p:xfrm>
          <a:off x="1670050" y="5075238"/>
          <a:ext cx="5880100" cy="1233487"/>
        </p:xfrm>
        <a:graphic>
          <a:graphicData uri="http://schemas.openxmlformats.org/presentationml/2006/ole">
            <mc:AlternateContent xmlns:mc="http://schemas.openxmlformats.org/markup-compatibility/2006">
              <mc:Choice xmlns:v="urn:schemas-microsoft-com:vml" Requires="v">
                <p:oleObj spid="_x0000_s1178" name="Denklem" r:id="rId3" imgW="3162240" imgH="711000" progId="Equation.3">
                  <p:embed/>
                </p:oleObj>
              </mc:Choice>
              <mc:Fallback>
                <p:oleObj name="Denklem" r:id="rId3" imgW="3162240" imgH="711000" progId="Equation.3">
                  <p:embed/>
                  <p:pic>
                    <p:nvPicPr>
                      <p:cNvPr id="0" name=""/>
                      <p:cNvPicPr>
                        <a:picLocks noChangeAspect="1" noChangeArrowheads="1"/>
                      </p:cNvPicPr>
                      <p:nvPr/>
                    </p:nvPicPr>
                    <p:blipFill>
                      <a:blip r:embed="rId4"/>
                      <a:srcRect/>
                      <a:stretch>
                        <a:fillRect/>
                      </a:stretch>
                    </p:blipFill>
                    <p:spPr bwMode="auto">
                      <a:xfrm>
                        <a:off x="1670050" y="5075238"/>
                        <a:ext cx="5880100" cy="1233487"/>
                      </a:xfrm>
                      <a:prstGeom prst="rect">
                        <a:avLst/>
                      </a:prstGeom>
                      <a:noFill/>
                      <a:ln>
                        <a:noFill/>
                      </a:ln>
                      <a:effectLst/>
                    </p:spPr>
                  </p:pic>
                </p:oleObj>
              </mc:Fallback>
            </mc:AlternateContent>
          </a:graphicData>
        </a:graphic>
      </p:graphicFrame>
      <p:graphicFrame>
        <p:nvGraphicFramePr>
          <p:cNvPr id="11" name="Object 7"/>
          <p:cNvGraphicFramePr>
            <a:graphicFrameLocks noChangeAspect="1"/>
          </p:cNvGraphicFramePr>
          <p:nvPr>
            <p:extLst>
              <p:ext uri="{D42A27DB-BD31-4B8C-83A1-F6EECF244321}">
                <p14:modId xmlns:p14="http://schemas.microsoft.com/office/powerpoint/2010/main" val="2870850806"/>
              </p:ext>
            </p:extLst>
          </p:nvPr>
        </p:nvGraphicFramePr>
        <p:xfrm>
          <a:off x="1965325" y="2878138"/>
          <a:ext cx="5440363" cy="1357312"/>
        </p:xfrm>
        <a:graphic>
          <a:graphicData uri="http://schemas.openxmlformats.org/presentationml/2006/ole">
            <mc:AlternateContent xmlns:mc="http://schemas.openxmlformats.org/markup-compatibility/2006">
              <mc:Choice xmlns:v="urn:schemas-microsoft-com:vml" Requires="v">
                <p:oleObj spid="_x0000_s1179" name="Denklem" r:id="rId5" imgW="2628720" imgH="698400" progId="Equation.3">
                  <p:embed/>
                </p:oleObj>
              </mc:Choice>
              <mc:Fallback>
                <p:oleObj name="Denklem" r:id="rId5" imgW="2628720" imgH="698400" progId="Equation.3">
                  <p:embed/>
                  <p:pic>
                    <p:nvPicPr>
                      <p:cNvPr id="0" name=""/>
                      <p:cNvPicPr>
                        <a:picLocks noChangeAspect="1" noChangeArrowheads="1"/>
                      </p:cNvPicPr>
                      <p:nvPr/>
                    </p:nvPicPr>
                    <p:blipFill>
                      <a:blip r:embed="rId6"/>
                      <a:srcRect/>
                      <a:stretch>
                        <a:fillRect/>
                      </a:stretch>
                    </p:blipFill>
                    <p:spPr bwMode="auto">
                      <a:xfrm>
                        <a:off x="1965325" y="2878138"/>
                        <a:ext cx="5440363" cy="1357312"/>
                      </a:xfrm>
                      <a:prstGeom prst="rect">
                        <a:avLst/>
                      </a:prstGeom>
                      <a:noFill/>
                      <a:ln>
                        <a:noFill/>
                      </a:ln>
                      <a:effectLst/>
                    </p:spPr>
                  </p:pic>
                </p:oleObj>
              </mc:Fallback>
            </mc:AlternateContent>
          </a:graphicData>
        </a:graphic>
      </p:graphicFrame>
      <p:sp>
        <p:nvSpPr>
          <p:cNvPr id="12" name="Rectangle 8"/>
          <p:cNvSpPr>
            <a:spLocks noChangeArrowheads="1"/>
          </p:cNvSpPr>
          <p:nvPr/>
        </p:nvSpPr>
        <p:spPr bwMode="auto">
          <a:xfrm>
            <a:off x="914400" y="2286000"/>
            <a:ext cx="7543800" cy="533400"/>
          </a:xfrm>
          <a:prstGeom prst="rect">
            <a:avLst/>
          </a:prstGeom>
          <a:noFill/>
          <a:ln w="9525">
            <a:noFill/>
            <a:miter lim="800000"/>
            <a:headEnd/>
            <a:tailEnd/>
          </a:ln>
          <a:effectLst/>
        </p:spPr>
        <p:txBody>
          <a:bodyPr lIns="90488" tIns="44450" rIns="90488" bIns="44450"/>
          <a:lstStyle/>
          <a:p>
            <a:pPr marL="342900" indent="-342900" algn="just">
              <a:lnSpc>
                <a:spcPct val="85000"/>
              </a:lnSpc>
              <a:spcBef>
                <a:spcPct val="5000"/>
              </a:spcBef>
              <a:buClr>
                <a:schemeClr val="hlink"/>
              </a:buClr>
              <a:buSzPct val="75000"/>
              <a:buFont typeface="Monotype Sorts" pitchFamily="2" charset="2"/>
              <a:buNone/>
              <a:defRPr/>
            </a:pPr>
            <a:r>
              <a:rPr lang="tr-TR" sz="2400" dirty="0">
                <a:latin typeface="Times New Roman" pitchFamily="18" charset="0"/>
              </a:rPr>
              <a:t>Farklı </a:t>
            </a:r>
            <a:r>
              <a:rPr lang="tr-TR" sz="2400" dirty="0" err="1">
                <a:latin typeface="Times New Roman" pitchFamily="18" charset="0"/>
              </a:rPr>
              <a:t>varyansa</a:t>
            </a:r>
            <a:r>
              <a:rPr lang="tr-TR" sz="2400" dirty="0">
                <a:latin typeface="Times New Roman" pitchFamily="18" charset="0"/>
              </a:rPr>
              <a:t> dayalı hipotez t</a:t>
            </a:r>
            <a:r>
              <a:rPr lang="en-US" sz="2400" dirty="0" err="1">
                <a:latin typeface="Times New Roman" pitchFamily="18" charset="0"/>
              </a:rPr>
              <a:t>esti</a:t>
            </a:r>
            <a:endParaRPr lang="tr-TR" sz="2400" dirty="0">
              <a:effectLst>
                <a:outerShdw blurRad="38100" dist="38100" dir="2700000" algn="tl">
                  <a:srgbClr val="000000"/>
                </a:outerShdw>
              </a:effectLst>
              <a:latin typeface="Times New Roman" pitchFamily="18" charset="0"/>
            </a:endParaRPr>
          </a:p>
        </p:txBody>
      </p:sp>
      <p:sp>
        <p:nvSpPr>
          <p:cNvPr id="13" name="Rectangle 9"/>
          <p:cNvSpPr>
            <a:spLocks noChangeArrowheads="1"/>
          </p:cNvSpPr>
          <p:nvPr/>
        </p:nvSpPr>
        <p:spPr bwMode="auto">
          <a:xfrm>
            <a:off x="990600" y="4419600"/>
            <a:ext cx="6934200" cy="609600"/>
          </a:xfrm>
          <a:prstGeom prst="rect">
            <a:avLst/>
          </a:prstGeom>
          <a:noFill/>
          <a:ln w="9525">
            <a:noFill/>
            <a:miter lim="800000"/>
            <a:headEnd/>
            <a:tailEnd/>
          </a:ln>
          <a:effectLst/>
        </p:spPr>
        <p:txBody>
          <a:bodyPr lIns="90488" tIns="44450" rIns="90488" bIns="44450"/>
          <a:lstStyle/>
          <a:p>
            <a:pPr marL="342900" indent="-342900" algn="just">
              <a:lnSpc>
                <a:spcPct val="85000"/>
              </a:lnSpc>
              <a:spcBef>
                <a:spcPct val="5000"/>
              </a:spcBef>
              <a:buClr>
                <a:schemeClr val="hlink"/>
              </a:buClr>
              <a:buSzPct val="75000"/>
              <a:buFont typeface="Monotype Sorts" pitchFamily="2" charset="2"/>
              <a:buNone/>
              <a:defRPr/>
            </a:pPr>
            <a:r>
              <a:rPr lang="tr-TR" sz="2400" dirty="0">
                <a:latin typeface="Times New Roman" pitchFamily="18" charset="0"/>
              </a:rPr>
              <a:t>Ortak </a:t>
            </a:r>
            <a:r>
              <a:rPr lang="tr-TR" sz="2400" dirty="0" err="1">
                <a:latin typeface="Times New Roman" pitchFamily="18" charset="0"/>
              </a:rPr>
              <a:t>varyansa</a:t>
            </a:r>
            <a:r>
              <a:rPr lang="tr-TR" sz="2400" dirty="0">
                <a:latin typeface="Times New Roman" pitchFamily="18" charset="0"/>
              </a:rPr>
              <a:t> dayalı hipotez t</a:t>
            </a:r>
            <a:r>
              <a:rPr lang="en-US" sz="2400" dirty="0" err="1">
                <a:latin typeface="Times New Roman" pitchFamily="18" charset="0"/>
              </a:rPr>
              <a:t>esti</a:t>
            </a:r>
            <a:endParaRPr lang="tr-TR" sz="2400" dirty="0">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val="195999131"/>
      </p:ext>
    </p:extLst>
  </p:cSld>
  <p:clrMapOvr>
    <a:masterClrMapping/>
  </p:clrMapOvr>
  <p:transition spd="slow">
    <p:push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15746382"/>
              </p:ext>
            </p:extLst>
          </p:nvPr>
        </p:nvGraphicFramePr>
        <p:xfrm>
          <a:off x="467544" y="692696"/>
          <a:ext cx="1810759" cy="5976366"/>
        </p:xfrm>
        <a:graphic>
          <a:graphicData uri="http://schemas.openxmlformats.org/drawingml/2006/table">
            <a:tbl>
              <a:tblPr firstRow="1" firstCol="1" bandRow="1">
                <a:tableStyleId>{5C22544A-7EE6-4342-B048-85BDC9FD1C3A}</a:tableStyleId>
              </a:tblPr>
              <a:tblGrid>
                <a:gridCol w="643202">
                  <a:extLst>
                    <a:ext uri="{9D8B030D-6E8A-4147-A177-3AD203B41FA5}">
                      <a16:colId xmlns:a16="http://schemas.microsoft.com/office/drawing/2014/main" val="20000"/>
                    </a:ext>
                  </a:extLst>
                </a:gridCol>
                <a:gridCol w="586074">
                  <a:extLst>
                    <a:ext uri="{9D8B030D-6E8A-4147-A177-3AD203B41FA5}">
                      <a16:colId xmlns:a16="http://schemas.microsoft.com/office/drawing/2014/main" val="20001"/>
                    </a:ext>
                  </a:extLst>
                </a:gridCol>
                <a:gridCol w="581483">
                  <a:extLst>
                    <a:ext uri="{9D8B030D-6E8A-4147-A177-3AD203B41FA5}">
                      <a16:colId xmlns:a16="http://schemas.microsoft.com/office/drawing/2014/main" val="20002"/>
                    </a:ext>
                  </a:extLst>
                </a:gridCol>
              </a:tblGrid>
              <a:tr h="154858">
                <a:tc>
                  <a:txBody>
                    <a:bodyPr/>
                    <a:lstStyle/>
                    <a:p>
                      <a:pPr>
                        <a:lnSpc>
                          <a:spcPct val="115000"/>
                        </a:lnSpc>
                        <a:spcAft>
                          <a:spcPts val="0"/>
                        </a:spcAft>
                      </a:pPr>
                      <a:r>
                        <a:rPr lang="tr-TR" sz="1100" dirty="0">
                          <a:effectLst/>
                        </a:rPr>
                        <a:t> </a:t>
                      </a:r>
                      <a:endParaRPr lang="tr-TR" sz="1100" dirty="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X1</a:t>
                      </a:r>
                      <a:endParaRPr lang="tr-TR" sz="1100" dirty="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smtClean="0">
                          <a:effectLst/>
                        </a:rPr>
                        <a:t>X1</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0"/>
                  </a:ext>
                </a:extLst>
              </a:tr>
              <a:tr h="154858">
                <a:tc>
                  <a:txBody>
                    <a:bodyPr/>
                    <a:lstStyle/>
                    <a:p>
                      <a:pPr>
                        <a:lnSpc>
                          <a:spcPct val="115000"/>
                        </a:lnSpc>
                        <a:spcAft>
                          <a:spcPts val="0"/>
                        </a:spcAft>
                      </a:pPr>
                      <a:r>
                        <a:rPr lang="tr-TR" sz="1100">
                          <a:effectLst/>
                        </a:rPr>
                        <a:t>1</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51</a:t>
                      </a:r>
                      <a:endParaRPr lang="tr-TR" sz="1100" dirty="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67</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01"/>
                  </a:ext>
                </a:extLst>
              </a:tr>
              <a:tr h="154858">
                <a:tc>
                  <a:txBody>
                    <a:bodyPr/>
                    <a:lstStyle/>
                    <a:p>
                      <a:pPr>
                        <a:lnSpc>
                          <a:spcPct val="115000"/>
                        </a:lnSpc>
                        <a:spcAft>
                          <a:spcPts val="0"/>
                        </a:spcAft>
                      </a:pPr>
                      <a:r>
                        <a:rPr lang="tr-TR" sz="1100">
                          <a:effectLst/>
                        </a:rPr>
                        <a:t>2</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48</a:t>
                      </a:r>
                      <a:endParaRPr lang="tr-TR" sz="1100" dirty="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52</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02"/>
                  </a:ext>
                </a:extLst>
              </a:tr>
              <a:tr h="154858">
                <a:tc>
                  <a:txBody>
                    <a:bodyPr/>
                    <a:lstStyle/>
                    <a:p>
                      <a:pPr>
                        <a:lnSpc>
                          <a:spcPct val="115000"/>
                        </a:lnSpc>
                        <a:spcAft>
                          <a:spcPts val="0"/>
                        </a:spcAft>
                      </a:pPr>
                      <a:r>
                        <a:rPr lang="tr-TR" sz="1100">
                          <a:effectLst/>
                        </a:rPr>
                        <a:t>3</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57</a:t>
                      </a:r>
                      <a:endParaRPr lang="tr-TR" sz="1100" dirty="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50</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3"/>
                  </a:ext>
                </a:extLst>
              </a:tr>
              <a:tr h="154858">
                <a:tc>
                  <a:txBody>
                    <a:bodyPr/>
                    <a:lstStyle/>
                    <a:p>
                      <a:pPr>
                        <a:lnSpc>
                          <a:spcPct val="115000"/>
                        </a:lnSpc>
                        <a:spcAft>
                          <a:spcPts val="0"/>
                        </a:spcAft>
                      </a:pPr>
                      <a:r>
                        <a:rPr lang="tr-TR" sz="1100">
                          <a:effectLst/>
                        </a:rPr>
                        <a:t>4</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49</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53</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4"/>
                  </a:ext>
                </a:extLst>
              </a:tr>
              <a:tr h="154858">
                <a:tc>
                  <a:txBody>
                    <a:bodyPr/>
                    <a:lstStyle/>
                    <a:p>
                      <a:pPr>
                        <a:lnSpc>
                          <a:spcPct val="115000"/>
                        </a:lnSpc>
                        <a:spcAft>
                          <a:spcPts val="0"/>
                        </a:spcAft>
                      </a:pPr>
                      <a:r>
                        <a:rPr lang="tr-TR" sz="1100">
                          <a:effectLst/>
                        </a:rPr>
                        <a:t>5</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56</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57</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5"/>
                  </a:ext>
                </a:extLst>
              </a:tr>
              <a:tr h="154858">
                <a:tc>
                  <a:txBody>
                    <a:bodyPr/>
                    <a:lstStyle/>
                    <a:p>
                      <a:pPr>
                        <a:lnSpc>
                          <a:spcPct val="115000"/>
                        </a:lnSpc>
                        <a:spcAft>
                          <a:spcPts val="0"/>
                        </a:spcAft>
                      </a:pPr>
                      <a:r>
                        <a:rPr lang="tr-TR" sz="1100">
                          <a:effectLst/>
                        </a:rPr>
                        <a:t>6</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53</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6"/>
                  </a:ext>
                </a:extLst>
              </a:tr>
              <a:tr h="154858">
                <a:tc>
                  <a:txBody>
                    <a:bodyPr/>
                    <a:lstStyle/>
                    <a:p>
                      <a:pPr>
                        <a:lnSpc>
                          <a:spcPct val="115000"/>
                        </a:lnSpc>
                        <a:spcAft>
                          <a:spcPts val="0"/>
                        </a:spcAft>
                      </a:pPr>
                      <a:r>
                        <a:rPr lang="tr-TR" sz="1100">
                          <a:effectLst/>
                        </a:rPr>
                        <a:t>7</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51</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65</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7"/>
                  </a:ext>
                </a:extLst>
              </a:tr>
              <a:tr h="154858">
                <a:tc>
                  <a:txBody>
                    <a:bodyPr/>
                    <a:lstStyle/>
                    <a:p>
                      <a:pPr>
                        <a:lnSpc>
                          <a:spcPct val="115000"/>
                        </a:lnSpc>
                        <a:spcAft>
                          <a:spcPts val="0"/>
                        </a:spcAft>
                      </a:pPr>
                      <a:r>
                        <a:rPr lang="tr-TR" sz="1100">
                          <a:effectLst/>
                        </a:rPr>
                        <a:t>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53</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8"/>
                  </a:ext>
                </a:extLst>
              </a:tr>
              <a:tr h="154858">
                <a:tc>
                  <a:txBody>
                    <a:bodyPr/>
                    <a:lstStyle/>
                    <a:p>
                      <a:pPr>
                        <a:lnSpc>
                          <a:spcPct val="115000"/>
                        </a:lnSpc>
                        <a:spcAft>
                          <a:spcPts val="0"/>
                        </a:spcAft>
                      </a:pPr>
                      <a:r>
                        <a:rPr lang="tr-TR" sz="1100">
                          <a:effectLst/>
                        </a:rPr>
                        <a:t>9</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52</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50</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09"/>
                  </a:ext>
                </a:extLst>
              </a:tr>
              <a:tr h="154858">
                <a:tc>
                  <a:txBody>
                    <a:bodyPr/>
                    <a:lstStyle/>
                    <a:p>
                      <a:pPr>
                        <a:lnSpc>
                          <a:spcPct val="115000"/>
                        </a:lnSpc>
                        <a:spcAft>
                          <a:spcPts val="0"/>
                        </a:spcAft>
                      </a:pPr>
                      <a:r>
                        <a:rPr lang="tr-TR" sz="1100">
                          <a:effectLst/>
                        </a:rPr>
                        <a:t>10</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46</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0"/>
                  </a:ext>
                </a:extLst>
              </a:tr>
              <a:tr h="154858">
                <a:tc>
                  <a:txBody>
                    <a:bodyPr/>
                    <a:lstStyle/>
                    <a:p>
                      <a:pPr>
                        <a:lnSpc>
                          <a:spcPct val="115000"/>
                        </a:lnSpc>
                        <a:spcAft>
                          <a:spcPts val="0"/>
                        </a:spcAft>
                      </a:pPr>
                      <a:r>
                        <a:rPr lang="tr-TR" sz="1100">
                          <a:effectLst/>
                        </a:rPr>
                        <a:t>11</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46</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62</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1"/>
                  </a:ext>
                </a:extLst>
              </a:tr>
              <a:tr h="154858">
                <a:tc>
                  <a:txBody>
                    <a:bodyPr/>
                    <a:lstStyle/>
                    <a:p>
                      <a:pPr>
                        <a:lnSpc>
                          <a:spcPct val="115000"/>
                        </a:lnSpc>
                        <a:spcAft>
                          <a:spcPts val="0"/>
                        </a:spcAft>
                      </a:pPr>
                      <a:r>
                        <a:rPr lang="tr-TR" sz="1100">
                          <a:effectLst/>
                        </a:rPr>
                        <a:t>12</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59</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44</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2"/>
                  </a:ext>
                </a:extLst>
              </a:tr>
              <a:tr h="154858">
                <a:tc>
                  <a:txBody>
                    <a:bodyPr/>
                    <a:lstStyle/>
                    <a:p>
                      <a:pPr>
                        <a:lnSpc>
                          <a:spcPct val="115000"/>
                        </a:lnSpc>
                        <a:spcAft>
                          <a:spcPts val="0"/>
                        </a:spcAft>
                      </a:pPr>
                      <a:r>
                        <a:rPr lang="tr-TR" sz="1100">
                          <a:effectLst/>
                        </a:rPr>
                        <a:t>13</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56</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3"/>
                  </a:ext>
                </a:extLst>
              </a:tr>
              <a:tr h="154858">
                <a:tc>
                  <a:txBody>
                    <a:bodyPr/>
                    <a:lstStyle/>
                    <a:p>
                      <a:pPr>
                        <a:lnSpc>
                          <a:spcPct val="115000"/>
                        </a:lnSpc>
                        <a:spcAft>
                          <a:spcPts val="0"/>
                        </a:spcAft>
                      </a:pPr>
                      <a:r>
                        <a:rPr lang="tr-TR" sz="1100">
                          <a:effectLst/>
                        </a:rPr>
                        <a:t>14</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46</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51</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4"/>
                  </a:ext>
                </a:extLst>
              </a:tr>
              <a:tr h="154858">
                <a:tc>
                  <a:txBody>
                    <a:bodyPr/>
                    <a:lstStyle/>
                    <a:p>
                      <a:pPr>
                        <a:lnSpc>
                          <a:spcPct val="115000"/>
                        </a:lnSpc>
                        <a:spcAft>
                          <a:spcPts val="0"/>
                        </a:spcAft>
                      </a:pPr>
                      <a:r>
                        <a:rPr lang="tr-TR" sz="1100">
                          <a:effectLst/>
                        </a:rPr>
                        <a:t>15</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50</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5"/>
                  </a:ext>
                </a:extLst>
              </a:tr>
              <a:tr h="154858">
                <a:tc>
                  <a:txBody>
                    <a:bodyPr/>
                    <a:lstStyle/>
                    <a:p>
                      <a:pPr>
                        <a:lnSpc>
                          <a:spcPct val="115000"/>
                        </a:lnSpc>
                        <a:spcAft>
                          <a:spcPts val="0"/>
                        </a:spcAft>
                      </a:pPr>
                      <a:r>
                        <a:rPr lang="tr-TR" sz="1100">
                          <a:effectLst/>
                        </a:rPr>
                        <a:t>16</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50</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48</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6"/>
                  </a:ext>
                </a:extLst>
              </a:tr>
              <a:tr h="154858">
                <a:tc>
                  <a:txBody>
                    <a:bodyPr/>
                    <a:lstStyle/>
                    <a:p>
                      <a:pPr>
                        <a:lnSpc>
                          <a:spcPct val="115000"/>
                        </a:lnSpc>
                        <a:spcAft>
                          <a:spcPts val="0"/>
                        </a:spcAft>
                      </a:pPr>
                      <a:r>
                        <a:rPr lang="tr-TR" sz="1100">
                          <a:effectLst/>
                        </a:rPr>
                        <a:t>17</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53</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53</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7"/>
                  </a:ext>
                </a:extLst>
              </a:tr>
              <a:tr h="154858">
                <a:tc>
                  <a:txBody>
                    <a:bodyPr/>
                    <a:lstStyle/>
                    <a:p>
                      <a:pPr>
                        <a:lnSpc>
                          <a:spcPct val="115000"/>
                        </a:lnSpc>
                        <a:spcAft>
                          <a:spcPts val="0"/>
                        </a:spcAft>
                      </a:pPr>
                      <a:r>
                        <a:rPr lang="tr-TR" sz="1100">
                          <a:effectLst/>
                        </a:rPr>
                        <a:t>18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57</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18"/>
                  </a:ext>
                </a:extLst>
              </a:tr>
              <a:tr h="154858">
                <a:tc>
                  <a:txBody>
                    <a:bodyPr/>
                    <a:lstStyle/>
                    <a:p>
                      <a:pPr>
                        <a:lnSpc>
                          <a:spcPct val="115000"/>
                        </a:lnSpc>
                        <a:spcAft>
                          <a:spcPts val="0"/>
                        </a:spcAft>
                      </a:pPr>
                      <a:r>
                        <a:rPr lang="tr-TR" sz="1100">
                          <a:effectLst/>
                        </a:rPr>
                        <a:t>19</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47</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47</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19"/>
                  </a:ext>
                </a:extLst>
              </a:tr>
              <a:tr h="154858">
                <a:tc>
                  <a:txBody>
                    <a:bodyPr/>
                    <a:lstStyle/>
                    <a:p>
                      <a:pPr>
                        <a:lnSpc>
                          <a:spcPct val="115000"/>
                        </a:lnSpc>
                        <a:spcAft>
                          <a:spcPts val="0"/>
                        </a:spcAft>
                      </a:pPr>
                      <a:r>
                        <a:rPr lang="tr-TR" sz="1100">
                          <a:effectLst/>
                        </a:rPr>
                        <a:t>20</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41</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58</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0"/>
                  </a:ext>
                </a:extLst>
              </a:tr>
              <a:tr h="154858">
                <a:tc>
                  <a:txBody>
                    <a:bodyPr/>
                    <a:lstStyle/>
                    <a:p>
                      <a:pPr>
                        <a:lnSpc>
                          <a:spcPct val="115000"/>
                        </a:lnSpc>
                        <a:spcAft>
                          <a:spcPts val="0"/>
                        </a:spcAft>
                      </a:pPr>
                      <a:r>
                        <a:rPr lang="tr-TR" sz="1100">
                          <a:effectLst/>
                        </a:rPr>
                        <a:t>21</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57</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49</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1"/>
                  </a:ext>
                </a:extLst>
              </a:tr>
              <a:tr h="154858">
                <a:tc>
                  <a:txBody>
                    <a:bodyPr/>
                    <a:lstStyle/>
                    <a:p>
                      <a:pPr>
                        <a:lnSpc>
                          <a:spcPct val="115000"/>
                        </a:lnSpc>
                        <a:spcAft>
                          <a:spcPts val="0"/>
                        </a:spcAft>
                      </a:pPr>
                      <a:r>
                        <a:rPr lang="tr-TR" sz="1100">
                          <a:effectLst/>
                        </a:rPr>
                        <a:t>22</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50</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54</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2"/>
                  </a:ext>
                </a:extLst>
              </a:tr>
              <a:tr h="154858">
                <a:tc>
                  <a:txBody>
                    <a:bodyPr/>
                    <a:lstStyle/>
                    <a:p>
                      <a:pPr>
                        <a:lnSpc>
                          <a:spcPct val="115000"/>
                        </a:lnSpc>
                        <a:spcAft>
                          <a:spcPts val="0"/>
                        </a:spcAft>
                      </a:pPr>
                      <a:r>
                        <a:rPr lang="tr-TR" sz="1100">
                          <a:effectLst/>
                        </a:rPr>
                        <a:t>23</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61</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62</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3"/>
                  </a:ext>
                </a:extLst>
              </a:tr>
              <a:tr h="154858">
                <a:tc>
                  <a:txBody>
                    <a:bodyPr/>
                    <a:lstStyle/>
                    <a:p>
                      <a:pPr>
                        <a:lnSpc>
                          <a:spcPct val="115000"/>
                        </a:lnSpc>
                        <a:spcAft>
                          <a:spcPts val="0"/>
                        </a:spcAft>
                      </a:pPr>
                      <a:r>
                        <a:rPr lang="tr-TR" sz="1100">
                          <a:effectLst/>
                        </a:rPr>
                        <a:t>24</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43</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57</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4"/>
                  </a:ext>
                </a:extLst>
              </a:tr>
              <a:tr h="154858">
                <a:tc>
                  <a:txBody>
                    <a:bodyPr/>
                    <a:lstStyle/>
                    <a:p>
                      <a:pPr>
                        <a:lnSpc>
                          <a:spcPct val="115000"/>
                        </a:lnSpc>
                        <a:spcAft>
                          <a:spcPts val="0"/>
                        </a:spcAft>
                      </a:pPr>
                      <a:r>
                        <a:rPr lang="tr-TR" sz="1100">
                          <a:effectLst/>
                        </a:rPr>
                        <a:t>25</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51</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47</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5"/>
                  </a:ext>
                </a:extLst>
              </a:tr>
              <a:tr h="154858">
                <a:tc>
                  <a:txBody>
                    <a:bodyPr/>
                    <a:lstStyle/>
                    <a:p>
                      <a:pPr>
                        <a:lnSpc>
                          <a:spcPct val="115000"/>
                        </a:lnSpc>
                        <a:spcAft>
                          <a:spcPts val="0"/>
                        </a:spcAft>
                      </a:pPr>
                      <a:r>
                        <a:rPr lang="tr-TR" sz="1100">
                          <a:effectLst/>
                        </a:rPr>
                        <a:t>26</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50</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48</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6"/>
                  </a:ext>
                </a:extLst>
              </a:tr>
              <a:tr h="154858">
                <a:tc>
                  <a:txBody>
                    <a:bodyPr/>
                    <a:lstStyle/>
                    <a:p>
                      <a:pPr>
                        <a:lnSpc>
                          <a:spcPct val="115000"/>
                        </a:lnSpc>
                        <a:spcAft>
                          <a:spcPts val="0"/>
                        </a:spcAft>
                      </a:pPr>
                      <a:r>
                        <a:rPr lang="tr-TR" sz="1100">
                          <a:effectLst/>
                        </a:rPr>
                        <a:t>27</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54</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50</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7"/>
                  </a:ext>
                </a:extLst>
              </a:tr>
              <a:tr h="154858">
                <a:tc>
                  <a:txBody>
                    <a:bodyPr/>
                    <a:lstStyle/>
                    <a:p>
                      <a:pPr>
                        <a:lnSpc>
                          <a:spcPct val="115000"/>
                        </a:lnSpc>
                        <a:spcAft>
                          <a:spcPts val="0"/>
                        </a:spcAft>
                      </a:pPr>
                      <a:r>
                        <a:rPr lang="tr-TR" sz="1100">
                          <a:effectLst/>
                        </a:rPr>
                        <a:t>28</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46</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55</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8"/>
                  </a:ext>
                </a:extLst>
              </a:tr>
              <a:tr h="154858">
                <a:tc>
                  <a:txBody>
                    <a:bodyPr/>
                    <a:lstStyle/>
                    <a:p>
                      <a:pPr>
                        <a:lnSpc>
                          <a:spcPct val="115000"/>
                        </a:lnSpc>
                        <a:spcAft>
                          <a:spcPts val="0"/>
                        </a:spcAft>
                      </a:pPr>
                      <a:r>
                        <a:rPr lang="tr-TR" sz="1100">
                          <a:effectLst/>
                        </a:rPr>
                        <a:t>29</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50</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55</a:t>
                      </a:r>
                      <a:endParaRPr lang="tr-TR" sz="1100">
                        <a:effectLst/>
                        <a:latin typeface="Calibri"/>
                        <a:ea typeface="Calibri"/>
                        <a:cs typeface="Times New Roman"/>
                      </a:endParaRPr>
                    </a:p>
                  </a:txBody>
                  <a:tcPr marL="55088" marR="55088" marT="0" marB="0"/>
                </a:tc>
                <a:extLst>
                  <a:ext uri="{0D108BD9-81ED-4DB2-BD59-A6C34878D82A}">
                    <a16:rowId xmlns:a16="http://schemas.microsoft.com/office/drawing/2014/main" val="10029"/>
                  </a:ext>
                </a:extLst>
              </a:tr>
              <a:tr h="154858">
                <a:tc>
                  <a:txBody>
                    <a:bodyPr/>
                    <a:lstStyle/>
                    <a:p>
                      <a:pPr>
                        <a:lnSpc>
                          <a:spcPct val="115000"/>
                        </a:lnSpc>
                        <a:spcAft>
                          <a:spcPts val="0"/>
                        </a:spcAft>
                      </a:pPr>
                      <a:r>
                        <a:rPr lang="tr-TR" sz="1100">
                          <a:effectLst/>
                        </a:rPr>
                        <a:t>30</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a:effectLst/>
                        </a:rPr>
                        <a:t>49</a:t>
                      </a:r>
                      <a:endParaRPr lang="tr-TR" sz="1100">
                        <a:effectLst/>
                        <a:latin typeface="Calibri"/>
                        <a:ea typeface="Calibri"/>
                        <a:cs typeface="Times New Roman"/>
                      </a:endParaRPr>
                    </a:p>
                  </a:txBody>
                  <a:tcPr marL="55088" marR="55088" marT="0" marB="0"/>
                </a:tc>
                <a:tc>
                  <a:txBody>
                    <a:bodyPr/>
                    <a:lstStyle/>
                    <a:p>
                      <a:pPr algn="ctr">
                        <a:lnSpc>
                          <a:spcPct val="115000"/>
                        </a:lnSpc>
                        <a:spcAft>
                          <a:spcPts val="0"/>
                        </a:spcAft>
                      </a:pPr>
                      <a:r>
                        <a:rPr lang="tr-TR" sz="1100" dirty="0">
                          <a:effectLst/>
                        </a:rPr>
                        <a:t>66</a:t>
                      </a:r>
                      <a:endParaRPr lang="tr-TR" sz="1100" dirty="0">
                        <a:effectLst/>
                        <a:latin typeface="Calibri"/>
                        <a:ea typeface="Calibri"/>
                        <a:cs typeface="Times New Roman"/>
                      </a:endParaRPr>
                    </a:p>
                  </a:txBody>
                  <a:tcPr marL="55088" marR="55088" marT="0" marB="0"/>
                </a:tc>
                <a:extLst>
                  <a:ext uri="{0D108BD9-81ED-4DB2-BD59-A6C34878D82A}">
                    <a16:rowId xmlns:a16="http://schemas.microsoft.com/office/drawing/2014/main" val="10030"/>
                  </a:ext>
                </a:extLst>
              </a:tr>
            </a:tbl>
          </a:graphicData>
        </a:graphic>
      </p:graphicFrame>
      <p:sp>
        <p:nvSpPr>
          <p:cNvPr id="16" name="Text Box 10"/>
          <p:cNvSpPr txBox="1">
            <a:spLocks noChangeArrowheads="1"/>
          </p:cNvSpPr>
          <p:nvPr/>
        </p:nvSpPr>
        <p:spPr bwMode="auto">
          <a:xfrm>
            <a:off x="190302" y="92106"/>
            <a:ext cx="86301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1600" b="1" dirty="0" smtClean="0"/>
              <a:t>ÖRNEK </a:t>
            </a:r>
            <a:r>
              <a:rPr lang="tr-TR" sz="1600" dirty="0" smtClean="0"/>
              <a:t>: Her birinde 30 kişi bulunan 2 farklı gruba ilişkin X1 değerleri aşağıdaki tabloda verilmiştir. Gruplardaki X1 ortalamaları birbirinden farklı mıdır? Test ediniz </a:t>
            </a:r>
            <a:endParaRPr lang="tr-TR" sz="1600" dirty="0"/>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7723" y="762181"/>
            <a:ext cx="2796525" cy="4178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9282" y="5150693"/>
            <a:ext cx="5391150"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Dikdörtgen 16"/>
          <p:cNvSpPr/>
          <p:nvPr/>
        </p:nvSpPr>
        <p:spPr>
          <a:xfrm>
            <a:off x="6156176" y="5476556"/>
            <a:ext cx="2016224" cy="8327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2999489983"/>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0"/>
          <p:cNvSpPr txBox="1">
            <a:spLocks noChangeArrowheads="1"/>
          </p:cNvSpPr>
          <p:nvPr/>
        </p:nvSpPr>
        <p:spPr bwMode="auto">
          <a:xfrm>
            <a:off x="1547665" y="6084585"/>
            <a:ext cx="65527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1600" dirty="0"/>
              <a:t>t=-</a:t>
            </a:r>
            <a:r>
              <a:rPr lang="tr-TR" sz="1600" dirty="0" smtClean="0"/>
              <a:t>2.393,  </a:t>
            </a:r>
            <a:r>
              <a:rPr lang="tr-TR" sz="1600" dirty="0" err="1"/>
              <a:t>sd</a:t>
            </a:r>
            <a:r>
              <a:rPr lang="tr-TR" sz="1600" dirty="0"/>
              <a:t>=58,  </a:t>
            </a:r>
            <a:r>
              <a:rPr lang="tr-TR" sz="1600" dirty="0" smtClean="0"/>
              <a:t>P=0.020*</a:t>
            </a:r>
            <a:endParaRPr lang="tr-TR" sz="1600" dirty="0"/>
          </a:p>
          <a:p>
            <a:pPr eaLnBrk="1" hangingPunct="1"/>
            <a:r>
              <a:rPr lang="tr-TR" sz="1600" dirty="0"/>
              <a:t>Yorum:  Örnek </a:t>
            </a:r>
            <a:r>
              <a:rPr lang="tr-TR" sz="1600" dirty="0" smtClean="0"/>
              <a:t>ortalamaları farklıdır</a:t>
            </a:r>
            <a:r>
              <a:rPr lang="tr-TR" sz="1600" dirty="0"/>
              <a:t>.</a:t>
            </a:r>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116632"/>
            <a:ext cx="435292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40110"/>
            <a:ext cx="3713177" cy="2306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69" y="2923458"/>
            <a:ext cx="9030936" cy="3155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7612" y="2130580"/>
            <a:ext cx="1925562" cy="1585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Dikdörtgen 14"/>
          <p:cNvSpPr/>
          <p:nvPr/>
        </p:nvSpPr>
        <p:spPr>
          <a:xfrm>
            <a:off x="3665221" y="5229200"/>
            <a:ext cx="2058907" cy="41638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6" name="Dikdörtgen 15"/>
          <p:cNvSpPr/>
          <p:nvPr/>
        </p:nvSpPr>
        <p:spPr>
          <a:xfrm>
            <a:off x="1691680" y="3460332"/>
            <a:ext cx="2269813" cy="68874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1295894207"/>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1043608" y="44624"/>
            <a:ext cx="7992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b="1" dirty="0" smtClean="0">
                <a:solidFill>
                  <a:srgbClr val="FF0000"/>
                </a:solidFill>
              </a:rPr>
              <a:t>Eğer verilerimiz normal dağılım göstermemiş olsaydı…</a:t>
            </a:r>
          </a:p>
          <a:p>
            <a:pPr eaLnBrk="1" hangingPunct="1"/>
            <a:endParaRPr lang="tr-TR" b="1" dirty="0">
              <a:solidFill>
                <a:srgbClr val="FF0000"/>
              </a:solidFill>
            </a:endParaRPr>
          </a:p>
          <a:p>
            <a:pPr eaLnBrk="1" hangingPunct="1"/>
            <a:r>
              <a:rPr lang="tr-TR" dirty="0" smtClean="0"/>
              <a:t>	Bağımsız örneklerde t testi (</a:t>
            </a:r>
            <a:r>
              <a:rPr lang="tr-TR" dirty="0" err="1" smtClean="0"/>
              <a:t>independent</a:t>
            </a:r>
            <a:r>
              <a:rPr lang="tr-TR" dirty="0" smtClean="0"/>
              <a:t> </a:t>
            </a:r>
            <a:r>
              <a:rPr lang="tr-TR" dirty="0" err="1" smtClean="0"/>
              <a:t>samples</a:t>
            </a:r>
            <a:r>
              <a:rPr lang="tr-TR" dirty="0" smtClean="0"/>
              <a:t> t test) yerine Mann </a:t>
            </a:r>
            <a:r>
              <a:rPr lang="tr-TR" dirty="0" err="1" smtClean="0"/>
              <a:t>Whitney</a:t>
            </a:r>
            <a:r>
              <a:rPr lang="tr-TR" dirty="0" smtClean="0"/>
              <a:t> U testi kullanmak zorunda kalacaktık. Yani..</a:t>
            </a:r>
            <a:endParaRPr lang="tr-TR" dirty="0"/>
          </a:p>
        </p:txBody>
      </p:sp>
      <p:pic>
        <p:nvPicPr>
          <p:cNvPr id="3686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535" y="1312937"/>
            <a:ext cx="5181600" cy="132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Dikdörtgen 11"/>
          <p:cNvSpPr/>
          <p:nvPr/>
        </p:nvSpPr>
        <p:spPr>
          <a:xfrm>
            <a:off x="3547889" y="1964170"/>
            <a:ext cx="1888207" cy="45671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907382"/>
            <a:ext cx="2400300"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326" y="2983582"/>
            <a:ext cx="2143125"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Dikdörtgen 14"/>
          <p:cNvSpPr/>
          <p:nvPr/>
        </p:nvSpPr>
        <p:spPr>
          <a:xfrm>
            <a:off x="431080" y="4772051"/>
            <a:ext cx="2045246" cy="5760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6" name="Dikdörtgen 15"/>
          <p:cNvSpPr/>
          <p:nvPr/>
        </p:nvSpPr>
        <p:spPr>
          <a:xfrm>
            <a:off x="2555776" y="4797152"/>
            <a:ext cx="2045246" cy="5760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pic>
        <p:nvPicPr>
          <p:cNvPr id="368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3272" y="4691488"/>
            <a:ext cx="4253224" cy="149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Dikdörtgen 17"/>
          <p:cNvSpPr/>
          <p:nvPr/>
        </p:nvSpPr>
        <p:spPr>
          <a:xfrm>
            <a:off x="7522242" y="5085184"/>
            <a:ext cx="1367830" cy="864096"/>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2851059700"/>
      </p:ext>
    </p:extLst>
  </p:cSld>
  <p:clrMapOvr>
    <a:masterClrMapping/>
  </p:clrMapOvr>
  <p:transition spd="slow">
    <p:push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1043608" y="533579"/>
            <a:ext cx="828092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b="1" dirty="0" smtClean="0">
                <a:solidFill>
                  <a:srgbClr val="FF0000"/>
                </a:solidFill>
              </a:rPr>
              <a:t>Grup sayısı </a:t>
            </a:r>
            <a:r>
              <a:rPr lang="tr-TR" b="1" dirty="0">
                <a:solidFill>
                  <a:srgbClr val="FF0000"/>
                </a:solidFill>
              </a:rPr>
              <a:t>3 veya daha fazla </a:t>
            </a:r>
            <a:r>
              <a:rPr lang="tr-TR" b="1" dirty="0" smtClean="0">
                <a:solidFill>
                  <a:srgbClr val="FF0000"/>
                </a:solidFill>
              </a:rPr>
              <a:t>ve veriler normal dağılım göstermiş olsaydı…</a:t>
            </a:r>
          </a:p>
          <a:p>
            <a:pPr eaLnBrk="1" hangingPunct="1"/>
            <a:endParaRPr lang="tr-TR" b="1" dirty="0">
              <a:solidFill>
                <a:srgbClr val="FF0000"/>
              </a:solidFill>
            </a:endParaRPr>
          </a:p>
          <a:p>
            <a:pPr eaLnBrk="1" hangingPunct="1"/>
            <a:r>
              <a:rPr lang="tr-TR" dirty="0" smtClean="0"/>
              <a:t>	Parametrik testlerden </a:t>
            </a:r>
            <a:r>
              <a:rPr lang="tr-TR" i="1" dirty="0" smtClean="0"/>
              <a:t>Tek Yönlü </a:t>
            </a:r>
            <a:r>
              <a:rPr lang="tr-TR" i="1" dirty="0" err="1" smtClean="0"/>
              <a:t>Varyans</a:t>
            </a:r>
            <a:r>
              <a:rPr lang="tr-TR" i="1" dirty="0" smtClean="0"/>
              <a:t> Analizini </a:t>
            </a:r>
            <a:r>
              <a:rPr lang="tr-TR" dirty="0" smtClean="0"/>
              <a:t>(</a:t>
            </a:r>
            <a:r>
              <a:rPr lang="tr-TR" dirty="0" err="1" smtClean="0"/>
              <a:t>One</a:t>
            </a:r>
            <a:r>
              <a:rPr lang="tr-TR" dirty="0" smtClean="0"/>
              <a:t> </a:t>
            </a:r>
            <a:r>
              <a:rPr lang="tr-TR" dirty="0" err="1" smtClean="0"/>
              <a:t>way</a:t>
            </a:r>
            <a:r>
              <a:rPr lang="tr-TR" dirty="0" smtClean="0"/>
              <a:t> ANOVA) kullanacaktık. Farklı zamanlarda elde edilen ölçümler arası farklılıkların belirlenmesinde ise Çoklu karşılaştırma testlerinden (</a:t>
            </a:r>
            <a:r>
              <a:rPr lang="tr-TR" dirty="0" err="1" smtClean="0"/>
              <a:t>PostHoc</a:t>
            </a:r>
            <a:r>
              <a:rPr lang="tr-TR" dirty="0" smtClean="0"/>
              <a:t> </a:t>
            </a:r>
            <a:r>
              <a:rPr lang="tr-TR" dirty="0" err="1" smtClean="0"/>
              <a:t>Tests</a:t>
            </a:r>
            <a:r>
              <a:rPr lang="tr-TR" dirty="0" smtClean="0"/>
              <a:t>) yararlanacaktık.</a:t>
            </a:r>
          </a:p>
          <a:p>
            <a:pPr eaLnBrk="1" hangingPunct="1"/>
            <a:endParaRPr lang="tr-TR" dirty="0"/>
          </a:p>
        </p:txBody>
      </p:sp>
      <p:sp>
        <p:nvSpPr>
          <p:cNvPr id="4" name="Text Box 6"/>
          <p:cNvSpPr txBox="1">
            <a:spLocks noChangeArrowheads="1"/>
          </p:cNvSpPr>
          <p:nvPr/>
        </p:nvSpPr>
        <p:spPr bwMode="auto">
          <a:xfrm>
            <a:off x="1043608" y="3136900"/>
            <a:ext cx="799288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b="1" dirty="0" smtClean="0">
                <a:solidFill>
                  <a:srgbClr val="FF0000"/>
                </a:solidFill>
              </a:rPr>
              <a:t>Grup sayısı </a:t>
            </a:r>
            <a:r>
              <a:rPr lang="tr-TR" b="1" dirty="0">
                <a:solidFill>
                  <a:srgbClr val="FF0000"/>
                </a:solidFill>
              </a:rPr>
              <a:t>3 veya daha fazla </a:t>
            </a:r>
            <a:r>
              <a:rPr lang="tr-TR" b="1" dirty="0" smtClean="0">
                <a:solidFill>
                  <a:srgbClr val="FF0000"/>
                </a:solidFill>
              </a:rPr>
              <a:t>ve veriler normal dağılım göstermemiş olsaydı…</a:t>
            </a:r>
          </a:p>
          <a:p>
            <a:pPr eaLnBrk="1" hangingPunct="1"/>
            <a:endParaRPr lang="tr-TR" b="1" dirty="0">
              <a:solidFill>
                <a:srgbClr val="FF0000"/>
              </a:solidFill>
            </a:endParaRPr>
          </a:p>
          <a:p>
            <a:pPr eaLnBrk="1" hangingPunct="1"/>
            <a:r>
              <a:rPr lang="tr-TR" dirty="0" smtClean="0"/>
              <a:t>	</a:t>
            </a:r>
            <a:r>
              <a:rPr lang="tr-TR" i="1" dirty="0" smtClean="0"/>
              <a:t>Tek Yönlü </a:t>
            </a:r>
            <a:r>
              <a:rPr lang="tr-TR" i="1" dirty="0" err="1" smtClean="0"/>
              <a:t>Varyans</a:t>
            </a:r>
            <a:r>
              <a:rPr lang="tr-TR" i="1" dirty="0" smtClean="0"/>
              <a:t> Analizi </a:t>
            </a:r>
            <a:r>
              <a:rPr lang="tr-TR" dirty="0" smtClean="0"/>
              <a:t>(</a:t>
            </a:r>
            <a:r>
              <a:rPr lang="tr-TR" dirty="0" err="1" smtClean="0"/>
              <a:t>One</a:t>
            </a:r>
            <a:r>
              <a:rPr lang="tr-TR" dirty="0" smtClean="0"/>
              <a:t> </a:t>
            </a:r>
            <a:r>
              <a:rPr lang="tr-TR" dirty="0" err="1" smtClean="0"/>
              <a:t>way</a:t>
            </a:r>
            <a:r>
              <a:rPr lang="tr-TR" dirty="0" smtClean="0"/>
              <a:t> ANOVA) yerine Parametrik olmayan </a:t>
            </a:r>
            <a:r>
              <a:rPr lang="tr-TR" dirty="0" err="1" smtClean="0"/>
              <a:t>Kruskal</a:t>
            </a:r>
            <a:r>
              <a:rPr lang="tr-TR" dirty="0" smtClean="0"/>
              <a:t> Wallis testini kullanacaktık. Farklı zamanlarda elde edilen ölçümler arası farklılıkların belirlenmesinde ise </a:t>
            </a:r>
            <a:r>
              <a:rPr lang="tr-TR" dirty="0" err="1" smtClean="0"/>
              <a:t>Nonparametrik</a:t>
            </a:r>
            <a:r>
              <a:rPr lang="tr-TR" dirty="0" smtClean="0"/>
              <a:t> Çoklu karşılaştırma testlerinden (</a:t>
            </a:r>
            <a:r>
              <a:rPr lang="tr-TR" dirty="0" err="1" smtClean="0"/>
              <a:t>PostHoc</a:t>
            </a:r>
            <a:r>
              <a:rPr lang="tr-TR" dirty="0" smtClean="0"/>
              <a:t> </a:t>
            </a:r>
            <a:r>
              <a:rPr lang="tr-TR" dirty="0" err="1" smtClean="0"/>
              <a:t>Tests</a:t>
            </a:r>
            <a:r>
              <a:rPr lang="tr-TR" dirty="0" smtClean="0"/>
              <a:t>) yararlanacaktık.</a:t>
            </a:r>
          </a:p>
          <a:p>
            <a:pPr eaLnBrk="1" hangingPunct="1"/>
            <a:endParaRPr lang="tr-TR" dirty="0"/>
          </a:p>
        </p:txBody>
      </p:sp>
    </p:spTree>
    <p:extLst>
      <p:ext uri="{BB962C8B-B14F-4D97-AF65-F5344CB8AC3E}">
        <p14:creationId xmlns:p14="http://schemas.microsoft.com/office/powerpoint/2010/main" val="585908357"/>
      </p:ext>
    </p:extLst>
  </p:cSld>
  <p:clrMapOvr>
    <a:masterClrMapping/>
  </p:clrMapOvr>
  <p:transition spd="slow">
    <p:push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013346" y="2240685"/>
            <a:ext cx="80772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spcBef>
                <a:spcPct val="50000"/>
              </a:spcBef>
            </a:pPr>
            <a:r>
              <a:rPr lang="tr-TR" sz="4200" dirty="0">
                <a:latin typeface="Calibri" pitchFamily="34" charset="0"/>
              </a:rPr>
              <a:t>İKİ VE ÇOKDEĞİŞKENLİ VERİ </a:t>
            </a:r>
            <a:r>
              <a:rPr lang="tr-TR" sz="4200" dirty="0" smtClean="0">
                <a:latin typeface="Calibri" pitchFamily="34" charset="0"/>
              </a:rPr>
              <a:t>ANALİZLERİNE KISA </a:t>
            </a:r>
            <a:r>
              <a:rPr lang="tr-TR" sz="4200" dirty="0">
                <a:latin typeface="Calibri" pitchFamily="34" charset="0"/>
              </a:rPr>
              <a:t>BİR BAKIŞ</a:t>
            </a:r>
          </a:p>
        </p:txBody>
      </p:sp>
    </p:spTree>
    <p:extLst>
      <p:ext uri="{BB962C8B-B14F-4D97-AF65-F5344CB8AC3E}">
        <p14:creationId xmlns:p14="http://schemas.microsoft.com/office/powerpoint/2010/main" val="2227873094"/>
      </p:ext>
    </p:extLst>
  </p:cSld>
  <p:clrMapOvr>
    <a:masterClrMapping/>
  </p:clrMapOvr>
  <p:transition spd="slow">
    <p:push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200244" y="304800"/>
            <a:ext cx="771515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ctr">
            <a:spAutoFit/>
          </a:bodyPr>
          <a:lstStyle/>
          <a:p>
            <a:pPr algn="ctr"/>
            <a:r>
              <a:rPr lang="tr-TR" sz="3600" b="1">
                <a:latin typeface="Calibri" pitchFamily="34" charset="0"/>
              </a:rPr>
              <a:t>İki ve Çok Değişkenli Veri Analizleri</a:t>
            </a:r>
          </a:p>
        </p:txBody>
      </p:sp>
      <p:sp>
        <p:nvSpPr>
          <p:cNvPr id="18435" name="Text Box 3"/>
          <p:cNvSpPr txBox="1">
            <a:spLocks noChangeArrowheads="1"/>
          </p:cNvSpPr>
          <p:nvPr/>
        </p:nvSpPr>
        <p:spPr bwMode="auto">
          <a:xfrm>
            <a:off x="1015852" y="1143000"/>
            <a:ext cx="787732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eaLnBrk="1" hangingPunct="1">
              <a:spcBef>
                <a:spcPct val="50000"/>
              </a:spcBef>
            </a:pPr>
            <a:r>
              <a:rPr lang="tr-TR" sz="2400" dirty="0">
                <a:latin typeface="Calibri" pitchFamily="34" charset="0"/>
              </a:rPr>
              <a:t>	</a:t>
            </a:r>
            <a:r>
              <a:rPr lang="en-US" sz="2400" dirty="0" err="1">
                <a:latin typeface="Calibri" pitchFamily="34" charset="0"/>
                <a:cs typeface="Arial" pitchFamily="34" charset="0"/>
              </a:rPr>
              <a:t>İki</a:t>
            </a:r>
            <a:r>
              <a:rPr lang="en-US" sz="2400" dirty="0">
                <a:latin typeface="Calibri" pitchFamily="34" charset="0"/>
                <a:cs typeface="Arial" pitchFamily="34" charset="0"/>
              </a:rPr>
              <a:t> </a:t>
            </a:r>
            <a:r>
              <a:rPr lang="en-US" sz="2400" dirty="0" err="1">
                <a:latin typeface="Calibri" pitchFamily="34" charset="0"/>
                <a:cs typeface="Arial" pitchFamily="34" charset="0"/>
              </a:rPr>
              <a:t>ve</a:t>
            </a:r>
            <a:r>
              <a:rPr lang="en-US" sz="2400" dirty="0">
                <a:latin typeface="Calibri" pitchFamily="34" charset="0"/>
                <a:cs typeface="Arial" pitchFamily="34" charset="0"/>
              </a:rPr>
              <a:t> </a:t>
            </a:r>
            <a:r>
              <a:rPr lang="en-US" sz="2400" dirty="0" err="1">
                <a:latin typeface="Calibri" pitchFamily="34" charset="0"/>
                <a:cs typeface="Arial" pitchFamily="34" charset="0"/>
              </a:rPr>
              <a:t>çok</a:t>
            </a:r>
            <a:r>
              <a:rPr lang="en-US" sz="2400" dirty="0">
                <a:latin typeface="Calibri" pitchFamily="34" charset="0"/>
                <a:cs typeface="Arial" pitchFamily="34" charset="0"/>
              </a:rPr>
              <a:t> de</a:t>
            </a:r>
            <a:r>
              <a:rPr lang="tr-TR" sz="2400" dirty="0">
                <a:latin typeface="Calibri" pitchFamily="34" charset="0"/>
              </a:rPr>
              <a:t>ğ</a:t>
            </a:r>
            <a:r>
              <a:rPr lang="en-US" sz="2400" dirty="0" err="1">
                <a:latin typeface="Calibri" pitchFamily="34" charset="0"/>
                <a:cs typeface="Arial" pitchFamily="34" charset="0"/>
              </a:rPr>
              <a:t>i</a:t>
            </a:r>
            <a:r>
              <a:rPr lang="tr-TR" sz="2400" dirty="0">
                <a:latin typeface="Calibri" pitchFamily="34" charset="0"/>
              </a:rPr>
              <a:t>ş</a:t>
            </a:r>
            <a:r>
              <a:rPr lang="en-US" sz="2400" dirty="0" err="1">
                <a:latin typeface="Calibri" pitchFamily="34" charset="0"/>
                <a:cs typeface="Arial" pitchFamily="34" charset="0"/>
              </a:rPr>
              <a:t>kenli</a:t>
            </a:r>
            <a:r>
              <a:rPr lang="en-US" sz="2400" dirty="0">
                <a:latin typeface="Calibri" pitchFamily="34" charset="0"/>
                <a:cs typeface="Arial" pitchFamily="34" charset="0"/>
              </a:rPr>
              <a:t> </a:t>
            </a:r>
            <a:r>
              <a:rPr lang="en-US" sz="2400" dirty="0" err="1">
                <a:latin typeface="Calibri" pitchFamily="34" charset="0"/>
                <a:cs typeface="Arial" pitchFamily="34" charset="0"/>
              </a:rPr>
              <a:t>verilerin</a:t>
            </a:r>
            <a:r>
              <a:rPr lang="en-US" sz="2400" dirty="0">
                <a:latin typeface="Calibri" pitchFamily="34" charset="0"/>
                <a:cs typeface="Arial" pitchFamily="34" charset="0"/>
              </a:rPr>
              <a:t> </a:t>
            </a:r>
            <a:r>
              <a:rPr lang="en-US" sz="2400" dirty="0" err="1">
                <a:latin typeface="Calibri" pitchFamily="34" charset="0"/>
                <a:cs typeface="Arial" pitchFamily="34" charset="0"/>
              </a:rPr>
              <a:t>analizinde</a:t>
            </a:r>
            <a:r>
              <a:rPr lang="en-US" sz="2400" dirty="0">
                <a:latin typeface="Calibri" pitchFamily="34" charset="0"/>
                <a:cs typeface="Arial" pitchFamily="34" charset="0"/>
              </a:rPr>
              <a:t> </a:t>
            </a:r>
            <a:r>
              <a:rPr lang="en-US" sz="2400" dirty="0" err="1">
                <a:latin typeface="Calibri" pitchFamily="34" charset="0"/>
                <a:cs typeface="Arial" pitchFamily="34" charset="0"/>
              </a:rPr>
              <a:t>yararlan</a:t>
            </a:r>
            <a:r>
              <a:rPr lang="tr-TR" sz="2400" dirty="0">
                <a:latin typeface="Calibri" pitchFamily="34" charset="0"/>
              </a:rPr>
              <a:t>ı</a:t>
            </a:r>
            <a:r>
              <a:rPr lang="en-US" sz="2400" dirty="0" err="1">
                <a:latin typeface="Calibri" pitchFamily="34" charset="0"/>
                <a:cs typeface="Arial" pitchFamily="34" charset="0"/>
              </a:rPr>
              <a:t>lan</a:t>
            </a:r>
            <a:r>
              <a:rPr lang="en-US" sz="2400" dirty="0">
                <a:latin typeface="Calibri" pitchFamily="34" charset="0"/>
                <a:cs typeface="Arial" pitchFamily="34" charset="0"/>
              </a:rPr>
              <a:t> </a:t>
            </a:r>
            <a:r>
              <a:rPr lang="en-US" sz="2400" dirty="0" err="1">
                <a:latin typeface="Calibri" pitchFamily="34" charset="0"/>
                <a:cs typeface="Arial" pitchFamily="34" charset="0"/>
              </a:rPr>
              <a:t>bir</a:t>
            </a:r>
            <a:r>
              <a:rPr lang="en-US" sz="2400" dirty="0">
                <a:latin typeface="Calibri" pitchFamily="34" charset="0"/>
                <a:cs typeface="Arial" pitchFamily="34" charset="0"/>
              </a:rPr>
              <a:t> </a:t>
            </a:r>
            <a:r>
              <a:rPr lang="en-US" sz="2400" dirty="0" err="1">
                <a:latin typeface="Calibri" pitchFamily="34" charset="0"/>
                <a:cs typeface="Arial" pitchFamily="34" charset="0"/>
              </a:rPr>
              <a:t>çok</a:t>
            </a:r>
            <a:r>
              <a:rPr lang="en-US" sz="2400" dirty="0">
                <a:latin typeface="Calibri" pitchFamily="34" charset="0"/>
                <a:cs typeface="Arial" pitchFamily="34" charset="0"/>
              </a:rPr>
              <a:t> </a:t>
            </a:r>
            <a:r>
              <a:rPr lang="en-US" sz="2400" dirty="0" err="1">
                <a:latin typeface="Calibri" pitchFamily="34" charset="0"/>
                <a:cs typeface="Arial" pitchFamily="34" charset="0"/>
              </a:rPr>
              <a:t>istatistiksel</a:t>
            </a:r>
            <a:r>
              <a:rPr lang="en-US" sz="2400" dirty="0">
                <a:latin typeface="Calibri" pitchFamily="34" charset="0"/>
                <a:cs typeface="Arial" pitchFamily="34" charset="0"/>
              </a:rPr>
              <a:t> </a:t>
            </a:r>
            <a:r>
              <a:rPr lang="en-US" sz="2400" dirty="0" err="1">
                <a:latin typeface="Calibri" pitchFamily="34" charset="0"/>
                <a:cs typeface="Arial" pitchFamily="34" charset="0"/>
              </a:rPr>
              <a:t>yöntem</a:t>
            </a:r>
            <a:r>
              <a:rPr lang="en-US" sz="2400" dirty="0">
                <a:latin typeface="Calibri" pitchFamily="34" charset="0"/>
                <a:cs typeface="Arial" pitchFamily="34" charset="0"/>
              </a:rPr>
              <a:t> </a:t>
            </a:r>
            <a:r>
              <a:rPr lang="en-US" sz="2400" dirty="0" err="1">
                <a:latin typeface="Calibri" pitchFamily="34" charset="0"/>
                <a:cs typeface="Arial" pitchFamily="34" charset="0"/>
              </a:rPr>
              <a:t>bulunmaktad</a:t>
            </a:r>
            <a:r>
              <a:rPr lang="tr-TR" sz="2400" dirty="0">
                <a:latin typeface="Calibri" pitchFamily="34" charset="0"/>
              </a:rPr>
              <a:t>ı</a:t>
            </a:r>
            <a:r>
              <a:rPr lang="en-US" sz="2400" dirty="0">
                <a:latin typeface="Calibri" pitchFamily="34" charset="0"/>
                <a:cs typeface="Arial" pitchFamily="34" charset="0"/>
              </a:rPr>
              <a:t>r. Bu </a:t>
            </a:r>
            <a:r>
              <a:rPr lang="en-US" sz="2400" dirty="0" err="1">
                <a:latin typeface="Calibri" pitchFamily="34" charset="0"/>
                <a:cs typeface="Arial" pitchFamily="34" charset="0"/>
              </a:rPr>
              <a:t>yöntemler</a:t>
            </a:r>
            <a:r>
              <a:rPr lang="en-US" sz="2400" dirty="0">
                <a:latin typeface="Calibri" pitchFamily="34" charset="0"/>
                <a:cs typeface="Arial" pitchFamily="34" charset="0"/>
              </a:rPr>
              <a:t>, </a:t>
            </a:r>
            <a:r>
              <a:rPr lang="en-US" sz="2400" dirty="0" err="1">
                <a:latin typeface="Calibri" pitchFamily="34" charset="0"/>
                <a:cs typeface="Arial" pitchFamily="34" charset="0"/>
              </a:rPr>
              <a:t>analiz</a:t>
            </a:r>
            <a:r>
              <a:rPr lang="en-US" sz="2400" dirty="0">
                <a:latin typeface="Calibri" pitchFamily="34" charset="0"/>
                <a:cs typeface="Arial" pitchFamily="34" charset="0"/>
              </a:rPr>
              <a:t> </a:t>
            </a:r>
            <a:r>
              <a:rPr lang="en-US" sz="2400" dirty="0" err="1">
                <a:latin typeface="Calibri" pitchFamily="34" charset="0"/>
                <a:cs typeface="Arial" pitchFamily="34" charset="0"/>
              </a:rPr>
              <a:t>edilecek</a:t>
            </a:r>
            <a:r>
              <a:rPr lang="en-US" sz="2400" dirty="0">
                <a:latin typeface="Calibri" pitchFamily="34" charset="0"/>
                <a:cs typeface="Arial" pitchFamily="34" charset="0"/>
              </a:rPr>
              <a:t> de</a:t>
            </a:r>
            <a:r>
              <a:rPr lang="tr-TR" sz="2400" dirty="0">
                <a:latin typeface="Calibri" pitchFamily="34" charset="0"/>
              </a:rPr>
              <a:t>ğ</a:t>
            </a:r>
            <a:r>
              <a:rPr lang="en-US" sz="2400" dirty="0" err="1">
                <a:latin typeface="Calibri" pitchFamily="34" charset="0"/>
                <a:cs typeface="Arial" pitchFamily="34" charset="0"/>
              </a:rPr>
              <a:t>i</a:t>
            </a:r>
            <a:r>
              <a:rPr lang="tr-TR" sz="2400" dirty="0">
                <a:latin typeface="Calibri" pitchFamily="34" charset="0"/>
              </a:rPr>
              <a:t>ş</a:t>
            </a:r>
            <a:r>
              <a:rPr lang="en-US" sz="2400" dirty="0" err="1">
                <a:latin typeface="Calibri" pitchFamily="34" charset="0"/>
                <a:cs typeface="Arial" pitchFamily="34" charset="0"/>
              </a:rPr>
              <a:t>kenlerin</a:t>
            </a:r>
            <a:r>
              <a:rPr lang="en-US" sz="2400" dirty="0">
                <a:latin typeface="Calibri" pitchFamily="34" charset="0"/>
                <a:cs typeface="Arial" pitchFamily="34" charset="0"/>
              </a:rPr>
              <a:t> </a:t>
            </a:r>
            <a:r>
              <a:rPr lang="en-US" sz="2400" dirty="0" err="1" smtClean="0">
                <a:latin typeface="Calibri" pitchFamily="34" charset="0"/>
                <a:cs typeface="Arial" pitchFamily="34" charset="0"/>
              </a:rPr>
              <a:t>ölçü</a:t>
            </a:r>
            <a:r>
              <a:rPr lang="tr-TR" sz="2400" dirty="0" err="1" smtClean="0">
                <a:latin typeface="Calibri" pitchFamily="34" charset="0"/>
                <a:cs typeface="Arial" pitchFamily="34" charset="0"/>
              </a:rPr>
              <a:t>lme</a:t>
            </a:r>
            <a:r>
              <a:rPr lang="tr-TR" sz="2400" dirty="0" smtClean="0">
                <a:latin typeface="Calibri" pitchFamily="34" charset="0"/>
                <a:cs typeface="Arial" pitchFamily="34" charset="0"/>
              </a:rPr>
              <a:t> </a:t>
            </a:r>
            <a:r>
              <a:rPr lang="en-US" sz="2400" dirty="0" err="1" smtClean="0">
                <a:latin typeface="Calibri" pitchFamily="34" charset="0"/>
                <a:cs typeface="Arial" pitchFamily="34" charset="0"/>
              </a:rPr>
              <a:t>tekniklerine</a:t>
            </a:r>
            <a:r>
              <a:rPr lang="en-US" sz="2400" dirty="0" smtClean="0">
                <a:latin typeface="Calibri" pitchFamily="34" charset="0"/>
                <a:cs typeface="Arial" pitchFamily="34" charset="0"/>
              </a:rPr>
              <a:t> </a:t>
            </a:r>
            <a:r>
              <a:rPr lang="en-US" sz="2400" dirty="0" err="1">
                <a:latin typeface="Calibri" pitchFamily="34" charset="0"/>
                <a:cs typeface="Arial" pitchFamily="34" charset="0"/>
              </a:rPr>
              <a:t>ve</a:t>
            </a:r>
            <a:r>
              <a:rPr lang="en-US" sz="2400" dirty="0">
                <a:latin typeface="Calibri" pitchFamily="34" charset="0"/>
                <a:cs typeface="Arial" pitchFamily="34" charset="0"/>
              </a:rPr>
              <a:t> say</a:t>
            </a:r>
            <a:r>
              <a:rPr lang="tr-TR" sz="2400" dirty="0">
                <a:latin typeface="Calibri" pitchFamily="34" charset="0"/>
              </a:rPr>
              <a:t>ı</a:t>
            </a:r>
            <a:r>
              <a:rPr lang="en-US" sz="2400" dirty="0">
                <a:latin typeface="Calibri" pitchFamily="34" charset="0"/>
                <a:cs typeface="Arial" pitchFamily="34" charset="0"/>
              </a:rPr>
              <a:t>s</a:t>
            </a:r>
            <a:r>
              <a:rPr lang="tr-TR" sz="2400" dirty="0">
                <a:latin typeface="Calibri" pitchFamily="34" charset="0"/>
              </a:rPr>
              <a:t>ı</a:t>
            </a:r>
            <a:r>
              <a:rPr lang="en-US" sz="2400" dirty="0" err="1">
                <a:latin typeface="Calibri" pitchFamily="34" charset="0"/>
                <a:cs typeface="Arial" pitchFamily="34" charset="0"/>
              </a:rPr>
              <a:t>na</a:t>
            </a:r>
            <a:r>
              <a:rPr lang="en-US" sz="2400" dirty="0">
                <a:latin typeface="Calibri" pitchFamily="34" charset="0"/>
                <a:cs typeface="Arial" pitchFamily="34" charset="0"/>
              </a:rPr>
              <a:t> </a:t>
            </a:r>
            <a:r>
              <a:rPr lang="en-US" sz="2400" dirty="0" err="1">
                <a:latin typeface="Calibri" pitchFamily="34" charset="0"/>
                <a:cs typeface="Arial" pitchFamily="34" charset="0"/>
              </a:rPr>
              <a:t>göre</a:t>
            </a:r>
            <a:r>
              <a:rPr lang="en-US" sz="2400" dirty="0">
                <a:latin typeface="Calibri" pitchFamily="34" charset="0"/>
                <a:cs typeface="Arial" pitchFamily="34" charset="0"/>
              </a:rPr>
              <a:t> </a:t>
            </a:r>
            <a:r>
              <a:rPr lang="en-US" sz="2400" dirty="0" err="1">
                <a:latin typeface="Calibri" pitchFamily="34" charset="0"/>
                <a:cs typeface="Arial" pitchFamily="34" charset="0"/>
              </a:rPr>
              <a:t>farkl</a:t>
            </a:r>
            <a:r>
              <a:rPr lang="tr-TR" sz="2400" dirty="0">
                <a:latin typeface="Calibri" pitchFamily="34" charset="0"/>
              </a:rPr>
              <a:t>ı</a:t>
            </a:r>
            <a:r>
              <a:rPr lang="en-US" sz="2400" dirty="0">
                <a:latin typeface="Calibri" pitchFamily="34" charset="0"/>
                <a:cs typeface="Arial" pitchFamily="34" charset="0"/>
              </a:rPr>
              <a:t>l</a:t>
            </a:r>
            <a:r>
              <a:rPr lang="tr-TR" sz="2400" dirty="0">
                <a:latin typeface="Calibri" pitchFamily="34" charset="0"/>
              </a:rPr>
              <a:t>ı</a:t>
            </a:r>
            <a:r>
              <a:rPr lang="en-US" sz="2400" dirty="0">
                <a:latin typeface="Calibri" pitchFamily="34" charset="0"/>
                <a:cs typeface="Arial" pitchFamily="34" charset="0"/>
              </a:rPr>
              <a:t>k </a:t>
            </a:r>
            <a:r>
              <a:rPr lang="en-US" sz="2400" dirty="0" err="1">
                <a:latin typeface="Calibri" pitchFamily="34" charset="0"/>
                <a:cs typeface="Arial" pitchFamily="34" charset="0"/>
              </a:rPr>
              <a:t>gösterirler</a:t>
            </a:r>
            <a:r>
              <a:rPr lang="en-US" sz="2400" dirty="0">
                <a:latin typeface="Calibri" pitchFamily="34" charset="0"/>
                <a:cs typeface="Arial" pitchFamily="34" charset="0"/>
              </a:rPr>
              <a:t>.</a:t>
            </a:r>
            <a:endParaRPr lang="en-US" sz="2400" dirty="0">
              <a:latin typeface="Calibri" pitchFamily="34" charset="0"/>
              <a:cs typeface="Times New Roman" pitchFamily="18" charset="0"/>
            </a:endParaRPr>
          </a:p>
          <a:p>
            <a:pPr algn="just" eaLnBrk="1" hangingPunct="1">
              <a:spcBef>
                <a:spcPct val="50000"/>
              </a:spcBef>
            </a:pPr>
            <a:r>
              <a:rPr lang="tr-TR" sz="2400" dirty="0">
                <a:latin typeface="Calibri" pitchFamily="34" charset="0"/>
              </a:rPr>
              <a:t>	</a:t>
            </a:r>
            <a:r>
              <a:rPr lang="en-US" sz="2400" dirty="0" err="1">
                <a:latin typeface="Calibri" pitchFamily="34" charset="0"/>
                <a:cs typeface="Arial" pitchFamily="34" charset="0"/>
              </a:rPr>
              <a:t>Veriler</a:t>
            </a:r>
            <a:r>
              <a:rPr lang="en-US" sz="2400" dirty="0">
                <a:latin typeface="Calibri" pitchFamily="34" charset="0"/>
                <a:cs typeface="Arial" pitchFamily="34" charset="0"/>
              </a:rPr>
              <a:t>, </a:t>
            </a:r>
            <a:r>
              <a:rPr lang="en-US" sz="2400" dirty="0" err="1">
                <a:latin typeface="Calibri" pitchFamily="34" charset="0"/>
                <a:cs typeface="Arial" pitchFamily="34" charset="0"/>
              </a:rPr>
              <a:t>ölçeklerine</a:t>
            </a:r>
            <a:r>
              <a:rPr lang="en-US" sz="2400" dirty="0">
                <a:latin typeface="Calibri" pitchFamily="34" charset="0"/>
                <a:cs typeface="Arial" pitchFamily="34" charset="0"/>
              </a:rPr>
              <a:t> </a:t>
            </a:r>
            <a:r>
              <a:rPr lang="en-US" sz="2400" dirty="0" err="1">
                <a:latin typeface="Calibri" pitchFamily="34" charset="0"/>
                <a:cs typeface="Arial" pitchFamily="34" charset="0"/>
              </a:rPr>
              <a:t>göre</a:t>
            </a:r>
            <a:r>
              <a:rPr lang="en-US" sz="2400" dirty="0">
                <a:latin typeface="Calibri" pitchFamily="34" charset="0"/>
                <a:cs typeface="Arial" pitchFamily="34" charset="0"/>
              </a:rPr>
              <a:t> a</a:t>
            </a:r>
            <a:r>
              <a:rPr lang="tr-TR" sz="2400" dirty="0">
                <a:latin typeface="Calibri" pitchFamily="34" charset="0"/>
              </a:rPr>
              <a:t>ş</a:t>
            </a:r>
            <a:r>
              <a:rPr lang="en-US" sz="2400" dirty="0" err="1">
                <a:latin typeface="Calibri" pitchFamily="34" charset="0"/>
                <a:cs typeface="Arial" pitchFamily="34" charset="0"/>
              </a:rPr>
              <a:t>amal</a:t>
            </a:r>
            <a:r>
              <a:rPr lang="tr-TR" sz="2400" dirty="0">
                <a:latin typeface="Calibri" pitchFamily="34" charset="0"/>
              </a:rPr>
              <a:t>ı</a:t>
            </a:r>
            <a:r>
              <a:rPr lang="en-US" sz="2400" dirty="0">
                <a:latin typeface="Calibri" pitchFamily="34" charset="0"/>
                <a:cs typeface="Arial" pitchFamily="34" charset="0"/>
              </a:rPr>
              <a:t> </a:t>
            </a:r>
            <a:r>
              <a:rPr lang="en-US" sz="2400" dirty="0" err="1">
                <a:latin typeface="Calibri" pitchFamily="34" charset="0"/>
                <a:cs typeface="Arial" pitchFamily="34" charset="0"/>
              </a:rPr>
              <a:t>olarak</a:t>
            </a:r>
            <a:r>
              <a:rPr lang="en-US" sz="2400" dirty="0">
                <a:latin typeface="Calibri" pitchFamily="34" charset="0"/>
                <a:cs typeface="Arial" pitchFamily="34" charset="0"/>
              </a:rPr>
              <a:t>; </a:t>
            </a:r>
            <a:r>
              <a:rPr lang="en-US" sz="2400" dirty="0" err="1">
                <a:latin typeface="Calibri" pitchFamily="34" charset="0"/>
                <a:cs typeface="Arial" pitchFamily="34" charset="0"/>
              </a:rPr>
              <a:t>isimsel</a:t>
            </a:r>
            <a:r>
              <a:rPr lang="en-US" sz="2400" dirty="0">
                <a:latin typeface="Calibri" pitchFamily="34" charset="0"/>
                <a:cs typeface="Arial" pitchFamily="34" charset="0"/>
              </a:rPr>
              <a:t>, s</a:t>
            </a:r>
            <a:r>
              <a:rPr lang="tr-TR" sz="2400" dirty="0">
                <a:latin typeface="Calibri" pitchFamily="34" charset="0"/>
              </a:rPr>
              <a:t>ı</a:t>
            </a:r>
            <a:r>
              <a:rPr lang="en-US" sz="2400" dirty="0" err="1">
                <a:latin typeface="Calibri" pitchFamily="34" charset="0"/>
                <a:cs typeface="Arial" pitchFamily="34" charset="0"/>
              </a:rPr>
              <a:t>ral</a:t>
            </a:r>
            <a:r>
              <a:rPr lang="tr-TR" sz="2400" dirty="0">
                <a:latin typeface="Calibri" pitchFamily="34" charset="0"/>
              </a:rPr>
              <a:t>ı</a:t>
            </a:r>
            <a:r>
              <a:rPr lang="en-US" sz="2400" dirty="0">
                <a:latin typeface="Calibri" pitchFamily="34" charset="0"/>
                <a:cs typeface="Arial" pitchFamily="34" charset="0"/>
              </a:rPr>
              <a:t>, </a:t>
            </a:r>
            <a:r>
              <a:rPr lang="en-US" sz="2400" dirty="0" err="1">
                <a:latin typeface="Calibri" pitchFamily="34" charset="0"/>
                <a:cs typeface="Arial" pitchFamily="34" charset="0"/>
              </a:rPr>
              <a:t>aral</a:t>
            </a:r>
            <a:r>
              <a:rPr lang="tr-TR" sz="2400" dirty="0">
                <a:latin typeface="Calibri" pitchFamily="34" charset="0"/>
              </a:rPr>
              <a:t>ı</a:t>
            </a:r>
            <a:r>
              <a:rPr lang="en-US" sz="2400" dirty="0">
                <a:latin typeface="Calibri" pitchFamily="34" charset="0"/>
                <a:cs typeface="Arial" pitchFamily="34" charset="0"/>
              </a:rPr>
              <a:t>kl</a:t>
            </a:r>
            <a:r>
              <a:rPr lang="tr-TR" sz="2400" dirty="0">
                <a:latin typeface="Calibri" pitchFamily="34" charset="0"/>
              </a:rPr>
              <a:t>ı</a:t>
            </a:r>
            <a:r>
              <a:rPr lang="en-US" sz="2400" dirty="0">
                <a:latin typeface="Calibri" pitchFamily="34" charset="0"/>
                <a:cs typeface="Arial" pitchFamily="34" charset="0"/>
              </a:rPr>
              <a:t> </a:t>
            </a:r>
            <a:r>
              <a:rPr lang="en-US" sz="2400" dirty="0" err="1">
                <a:latin typeface="Calibri" pitchFamily="34" charset="0"/>
                <a:cs typeface="Arial" pitchFamily="34" charset="0"/>
              </a:rPr>
              <a:t>ve</a:t>
            </a:r>
            <a:r>
              <a:rPr lang="en-US" sz="2400" dirty="0">
                <a:latin typeface="Calibri" pitchFamily="34" charset="0"/>
                <a:cs typeface="Arial" pitchFamily="34" charset="0"/>
              </a:rPr>
              <a:t> </a:t>
            </a:r>
            <a:r>
              <a:rPr lang="en-US" sz="2400" dirty="0" err="1">
                <a:latin typeface="Calibri" pitchFamily="34" charset="0"/>
                <a:cs typeface="Arial" pitchFamily="34" charset="0"/>
              </a:rPr>
              <a:t>orant</a:t>
            </a:r>
            <a:r>
              <a:rPr lang="tr-TR" sz="2400" dirty="0">
                <a:latin typeface="Calibri" pitchFamily="34" charset="0"/>
              </a:rPr>
              <a:t>ı</a:t>
            </a:r>
            <a:r>
              <a:rPr lang="en-US" sz="2400" dirty="0">
                <a:latin typeface="Calibri" pitchFamily="34" charset="0"/>
                <a:cs typeface="Arial" pitchFamily="34" charset="0"/>
              </a:rPr>
              <a:t>l</a:t>
            </a:r>
            <a:r>
              <a:rPr lang="tr-TR" sz="2400" dirty="0">
                <a:latin typeface="Calibri" pitchFamily="34" charset="0"/>
              </a:rPr>
              <a:t>ı</a:t>
            </a:r>
            <a:r>
              <a:rPr lang="en-US" sz="2400" dirty="0">
                <a:latin typeface="Calibri" pitchFamily="34" charset="0"/>
                <a:cs typeface="Arial" pitchFamily="34" charset="0"/>
              </a:rPr>
              <a:t> </a:t>
            </a:r>
            <a:r>
              <a:rPr lang="en-US" sz="2400" dirty="0" err="1">
                <a:latin typeface="Calibri" pitchFamily="34" charset="0"/>
                <a:cs typeface="Arial" pitchFamily="34" charset="0"/>
              </a:rPr>
              <a:t>ölçekli</a:t>
            </a:r>
            <a:r>
              <a:rPr lang="en-US" sz="2400" dirty="0">
                <a:latin typeface="Calibri" pitchFamily="34" charset="0"/>
                <a:cs typeface="Arial" pitchFamily="34" charset="0"/>
              </a:rPr>
              <a:t> </a:t>
            </a:r>
            <a:r>
              <a:rPr lang="en-US" sz="2400" dirty="0" err="1">
                <a:latin typeface="Calibri" pitchFamily="34" charset="0"/>
                <a:cs typeface="Arial" pitchFamily="34" charset="0"/>
              </a:rPr>
              <a:t>veriler</a:t>
            </a:r>
            <a:r>
              <a:rPr lang="en-US" sz="2400" dirty="0">
                <a:latin typeface="Calibri" pitchFamily="34" charset="0"/>
                <a:cs typeface="Arial" pitchFamily="34" charset="0"/>
              </a:rPr>
              <a:t> </a:t>
            </a:r>
            <a:r>
              <a:rPr lang="en-US" sz="2400" dirty="0" err="1">
                <a:latin typeface="Calibri" pitchFamily="34" charset="0"/>
                <a:cs typeface="Arial" pitchFamily="34" charset="0"/>
              </a:rPr>
              <a:t>olarak</a:t>
            </a:r>
            <a:r>
              <a:rPr lang="en-US" sz="2400" dirty="0">
                <a:latin typeface="Calibri" pitchFamily="34" charset="0"/>
                <a:cs typeface="Arial" pitchFamily="34" charset="0"/>
              </a:rPr>
              <a:t> s</a:t>
            </a:r>
            <a:r>
              <a:rPr lang="tr-TR" sz="2400" dirty="0">
                <a:latin typeface="Calibri" pitchFamily="34" charset="0"/>
              </a:rPr>
              <a:t>ı</a:t>
            </a:r>
            <a:r>
              <a:rPr lang="en-US" sz="2400" dirty="0" err="1">
                <a:latin typeface="Calibri" pitchFamily="34" charset="0"/>
                <a:cs typeface="Arial" pitchFamily="34" charset="0"/>
              </a:rPr>
              <a:t>raya</a:t>
            </a:r>
            <a:r>
              <a:rPr lang="en-US" sz="2400" dirty="0">
                <a:latin typeface="Calibri" pitchFamily="34" charset="0"/>
                <a:cs typeface="Arial" pitchFamily="34" charset="0"/>
              </a:rPr>
              <a:t> </a:t>
            </a:r>
            <a:r>
              <a:rPr lang="en-US" sz="2400" dirty="0" err="1">
                <a:latin typeface="Calibri" pitchFamily="34" charset="0"/>
                <a:cs typeface="Arial" pitchFamily="34" charset="0"/>
              </a:rPr>
              <a:t>dizilirler</a:t>
            </a:r>
            <a:r>
              <a:rPr lang="en-US" sz="2400" dirty="0">
                <a:latin typeface="Calibri" pitchFamily="34" charset="0"/>
                <a:cs typeface="Arial" pitchFamily="34" charset="0"/>
              </a:rPr>
              <a:t>. Bu </a:t>
            </a:r>
            <a:r>
              <a:rPr lang="tr-TR" sz="2400" dirty="0" smtClean="0">
                <a:latin typeface="Calibri" pitchFamily="34" charset="0"/>
                <a:cs typeface="Arial" pitchFamily="34" charset="0"/>
              </a:rPr>
              <a:t>ölçekler</a:t>
            </a:r>
            <a:r>
              <a:rPr lang="en-US" sz="2400" dirty="0" smtClean="0">
                <a:latin typeface="Calibri" pitchFamily="34" charset="0"/>
                <a:cs typeface="Arial" pitchFamily="34" charset="0"/>
              </a:rPr>
              <a:t> </a:t>
            </a:r>
            <a:r>
              <a:rPr lang="en-US" sz="2400" dirty="0" err="1">
                <a:latin typeface="Calibri" pitchFamily="34" charset="0"/>
                <a:cs typeface="Arial" pitchFamily="34" charset="0"/>
              </a:rPr>
              <a:t>yukar</a:t>
            </a:r>
            <a:r>
              <a:rPr lang="tr-TR" sz="2400" dirty="0">
                <a:latin typeface="Calibri" pitchFamily="34" charset="0"/>
              </a:rPr>
              <a:t>ı</a:t>
            </a:r>
            <a:r>
              <a:rPr lang="en-US" sz="2400" dirty="0" err="1">
                <a:latin typeface="Calibri" pitchFamily="34" charset="0"/>
                <a:cs typeface="Arial" pitchFamily="34" charset="0"/>
              </a:rPr>
              <a:t>dan</a:t>
            </a:r>
            <a:r>
              <a:rPr lang="en-US" sz="2400" dirty="0">
                <a:latin typeface="Calibri" pitchFamily="34" charset="0"/>
                <a:cs typeface="Arial" pitchFamily="34" charset="0"/>
              </a:rPr>
              <a:t> a</a:t>
            </a:r>
            <a:r>
              <a:rPr lang="tr-TR" sz="2400" dirty="0">
                <a:latin typeface="Calibri" pitchFamily="34" charset="0"/>
              </a:rPr>
              <a:t>ş</a:t>
            </a:r>
            <a:r>
              <a:rPr lang="en-US" sz="2400" dirty="0">
                <a:latin typeface="Calibri" pitchFamily="34" charset="0"/>
                <a:cs typeface="Arial" pitchFamily="34" charset="0"/>
              </a:rPr>
              <a:t>a</a:t>
            </a:r>
            <a:r>
              <a:rPr lang="tr-TR" sz="2400" dirty="0" err="1">
                <a:latin typeface="Calibri" pitchFamily="34" charset="0"/>
              </a:rPr>
              <a:t>ğı</a:t>
            </a:r>
            <a:r>
              <a:rPr lang="en-US" sz="2400" dirty="0" err="1">
                <a:latin typeface="Calibri" pitchFamily="34" charset="0"/>
                <a:cs typeface="Arial" pitchFamily="34" charset="0"/>
              </a:rPr>
              <a:t>ya</a:t>
            </a:r>
            <a:r>
              <a:rPr lang="en-US" sz="2400" dirty="0">
                <a:latin typeface="Calibri" pitchFamily="34" charset="0"/>
                <a:cs typeface="Arial" pitchFamily="34" charset="0"/>
              </a:rPr>
              <a:t> </a:t>
            </a:r>
            <a:r>
              <a:rPr lang="en-US" sz="2400" dirty="0" err="1">
                <a:latin typeface="Calibri" pitchFamily="34" charset="0"/>
                <a:cs typeface="Arial" pitchFamily="34" charset="0"/>
              </a:rPr>
              <a:t>birbirlerine</a:t>
            </a:r>
            <a:r>
              <a:rPr lang="en-US" sz="2400" dirty="0">
                <a:latin typeface="Calibri" pitchFamily="34" charset="0"/>
                <a:cs typeface="Arial" pitchFamily="34" charset="0"/>
              </a:rPr>
              <a:t> </a:t>
            </a:r>
            <a:r>
              <a:rPr lang="en-US" sz="2400" dirty="0" err="1">
                <a:latin typeface="Calibri" pitchFamily="34" charset="0"/>
                <a:cs typeface="Arial" pitchFamily="34" charset="0"/>
              </a:rPr>
              <a:t>dönü</a:t>
            </a:r>
            <a:r>
              <a:rPr lang="tr-TR" sz="2400" dirty="0" smtClean="0">
                <a:latin typeface="Calibri" pitchFamily="34" charset="0"/>
              </a:rPr>
              <a:t>ş</a:t>
            </a:r>
            <a:r>
              <a:rPr lang="en-US" sz="2400" dirty="0" err="1" smtClean="0">
                <a:latin typeface="Calibri" pitchFamily="34" charset="0"/>
                <a:cs typeface="Arial" pitchFamily="34" charset="0"/>
              </a:rPr>
              <a:t>türülebilirler</a:t>
            </a:r>
            <a:r>
              <a:rPr lang="en-US" sz="2400" dirty="0">
                <a:latin typeface="Calibri" pitchFamily="34" charset="0"/>
                <a:cs typeface="Arial" pitchFamily="34" charset="0"/>
              </a:rPr>
              <a:t>. </a:t>
            </a:r>
            <a:endParaRPr lang="tr-TR" sz="2400" dirty="0">
              <a:latin typeface="Calibri" pitchFamily="34" charset="0"/>
            </a:endParaRPr>
          </a:p>
          <a:p>
            <a:pPr algn="just" eaLnBrk="1" hangingPunct="1">
              <a:spcBef>
                <a:spcPct val="50000"/>
              </a:spcBef>
            </a:pPr>
            <a:r>
              <a:rPr lang="tr-TR" sz="2400" dirty="0">
                <a:latin typeface="Calibri" pitchFamily="34" charset="0"/>
              </a:rPr>
              <a:t>	</a:t>
            </a:r>
            <a:r>
              <a:rPr lang="en-US" sz="2400" dirty="0">
                <a:latin typeface="Calibri" pitchFamily="34" charset="0"/>
                <a:cs typeface="Arial" pitchFamily="34" charset="0"/>
              </a:rPr>
              <a:t>Ba</a:t>
            </a:r>
            <a:r>
              <a:rPr lang="tr-TR" sz="2400" dirty="0">
                <a:latin typeface="Calibri" pitchFamily="34" charset="0"/>
              </a:rPr>
              <a:t>ş</a:t>
            </a:r>
            <a:r>
              <a:rPr lang="en-US" sz="2400" dirty="0" err="1">
                <a:latin typeface="Calibri" pitchFamily="34" charset="0"/>
                <a:cs typeface="Arial" pitchFamily="34" charset="0"/>
              </a:rPr>
              <a:t>ka</a:t>
            </a:r>
            <a:r>
              <a:rPr lang="en-US" sz="2400" dirty="0">
                <a:latin typeface="Calibri" pitchFamily="34" charset="0"/>
                <a:cs typeface="Arial" pitchFamily="34" charset="0"/>
              </a:rPr>
              <a:t> </a:t>
            </a:r>
            <a:r>
              <a:rPr lang="en-US" sz="2400" dirty="0" err="1">
                <a:latin typeface="Calibri" pitchFamily="34" charset="0"/>
                <a:cs typeface="Arial" pitchFamily="34" charset="0"/>
              </a:rPr>
              <a:t>bir</a:t>
            </a:r>
            <a:r>
              <a:rPr lang="en-US" sz="2400" dirty="0">
                <a:latin typeface="Calibri" pitchFamily="34" charset="0"/>
                <a:cs typeface="Arial" pitchFamily="34" charset="0"/>
              </a:rPr>
              <a:t> </a:t>
            </a:r>
            <a:r>
              <a:rPr lang="en-US" sz="2400" dirty="0" err="1">
                <a:latin typeface="Calibri" pitchFamily="34" charset="0"/>
                <a:cs typeface="Arial" pitchFamily="34" charset="0"/>
              </a:rPr>
              <a:t>deyi</a:t>
            </a:r>
            <a:r>
              <a:rPr lang="tr-TR" sz="2400" dirty="0">
                <a:latin typeface="Calibri" pitchFamily="34" charset="0"/>
              </a:rPr>
              <a:t>ş</a:t>
            </a:r>
            <a:r>
              <a:rPr lang="en-US" sz="2400" dirty="0">
                <a:latin typeface="Calibri" pitchFamily="34" charset="0"/>
                <a:cs typeface="Arial" pitchFamily="34" charset="0"/>
              </a:rPr>
              <a:t>le </a:t>
            </a:r>
            <a:r>
              <a:rPr lang="en-US" sz="2400" i="1" dirty="0" err="1">
                <a:latin typeface="Calibri" pitchFamily="34" charset="0"/>
                <a:cs typeface="Arial" pitchFamily="34" charset="0"/>
              </a:rPr>
              <a:t>Orant</a:t>
            </a:r>
            <a:r>
              <a:rPr lang="tr-TR" sz="2400" i="1" dirty="0">
                <a:latin typeface="Calibri" pitchFamily="34" charset="0"/>
              </a:rPr>
              <a:t>ı</a:t>
            </a:r>
            <a:r>
              <a:rPr lang="en-US" sz="2400" i="1" dirty="0">
                <a:latin typeface="Calibri" pitchFamily="34" charset="0"/>
                <a:cs typeface="Arial" pitchFamily="34" charset="0"/>
              </a:rPr>
              <a:t>l</a:t>
            </a:r>
            <a:r>
              <a:rPr lang="tr-TR" sz="2400" i="1" dirty="0">
                <a:latin typeface="Calibri" pitchFamily="34" charset="0"/>
              </a:rPr>
              <a:t>ı</a:t>
            </a:r>
            <a:r>
              <a:rPr lang="en-US" sz="2400" i="1" dirty="0">
                <a:latin typeface="Calibri" pitchFamily="34" charset="0"/>
                <a:cs typeface="Arial" pitchFamily="34" charset="0"/>
              </a:rPr>
              <a:t> </a:t>
            </a:r>
            <a:r>
              <a:rPr lang="en-US" sz="2400" i="1" dirty="0" err="1">
                <a:latin typeface="Calibri" pitchFamily="34" charset="0"/>
                <a:cs typeface="Arial" pitchFamily="34" charset="0"/>
              </a:rPr>
              <a:t>ölçekli</a:t>
            </a:r>
            <a:r>
              <a:rPr lang="en-US" sz="2400" i="1" dirty="0">
                <a:latin typeface="Calibri" pitchFamily="34" charset="0"/>
                <a:cs typeface="Arial" pitchFamily="34" charset="0"/>
              </a:rPr>
              <a:t> </a:t>
            </a:r>
            <a:r>
              <a:rPr lang="en-US" sz="2400" dirty="0" err="1">
                <a:latin typeface="Calibri" pitchFamily="34" charset="0"/>
                <a:cs typeface="Arial" pitchFamily="34" charset="0"/>
              </a:rPr>
              <a:t>veriler</a:t>
            </a:r>
            <a:r>
              <a:rPr lang="en-US" sz="2400" dirty="0">
                <a:latin typeface="Calibri" pitchFamily="34" charset="0"/>
                <a:cs typeface="Arial" pitchFamily="34" charset="0"/>
              </a:rPr>
              <a:t>, </a:t>
            </a:r>
            <a:r>
              <a:rPr lang="en-US" sz="2400" dirty="0" err="1">
                <a:latin typeface="Calibri" pitchFamily="34" charset="0"/>
                <a:cs typeface="Arial" pitchFamily="34" charset="0"/>
              </a:rPr>
              <a:t>aral</a:t>
            </a:r>
            <a:r>
              <a:rPr lang="tr-TR" sz="2400" dirty="0">
                <a:latin typeface="Calibri" pitchFamily="34" charset="0"/>
              </a:rPr>
              <a:t>ı</a:t>
            </a:r>
            <a:r>
              <a:rPr lang="en-US" sz="2400" dirty="0" err="1">
                <a:latin typeface="Calibri" pitchFamily="34" charset="0"/>
                <a:cs typeface="Arial" pitchFamily="34" charset="0"/>
              </a:rPr>
              <a:t>klara</a:t>
            </a:r>
            <a:r>
              <a:rPr lang="en-US" sz="2400" dirty="0">
                <a:latin typeface="Calibri" pitchFamily="34" charset="0"/>
                <a:cs typeface="Arial" pitchFamily="34" charset="0"/>
              </a:rPr>
              <a:t> </a:t>
            </a:r>
            <a:r>
              <a:rPr lang="en-US" sz="2400" dirty="0" err="1">
                <a:latin typeface="Calibri" pitchFamily="34" charset="0"/>
                <a:cs typeface="Arial" pitchFamily="34" charset="0"/>
              </a:rPr>
              <a:t>dönü</a:t>
            </a:r>
            <a:r>
              <a:rPr lang="tr-TR" sz="2400" dirty="0">
                <a:latin typeface="Calibri" pitchFamily="34" charset="0"/>
              </a:rPr>
              <a:t>ş</a:t>
            </a:r>
            <a:r>
              <a:rPr lang="en-US" sz="2400" dirty="0" err="1">
                <a:latin typeface="Calibri" pitchFamily="34" charset="0"/>
                <a:cs typeface="Arial" pitchFamily="34" charset="0"/>
              </a:rPr>
              <a:t>türülerek</a:t>
            </a:r>
            <a:r>
              <a:rPr lang="en-US" sz="2400" dirty="0">
                <a:latin typeface="Calibri" pitchFamily="34" charset="0"/>
                <a:cs typeface="Arial" pitchFamily="34" charset="0"/>
              </a:rPr>
              <a:t> </a:t>
            </a:r>
            <a:r>
              <a:rPr lang="en-US" sz="2400" i="1" dirty="0">
                <a:latin typeface="Calibri" pitchFamily="34" charset="0"/>
                <a:cs typeface="Arial" pitchFamily="34" charset="0"/>
              </a:rPr>
              <a:t>Aral</a:t>
            </a:r>
            <a:r>
              <a:rPr lang="tr-TR" sz="2400" i="1" dirty="0">
                <a:latin typeface="Calibri" pitchFamily="34" charset="0"/>
              </a:rPr>
              <a:t>ı</a:t>
            </a:r>
            <a:r>
              <a:rPr lang="en-US" sz="2400" i="1" dirty="0">
                <a:latin typeface="Calibri" pitchFamily="34" charset="0"/>
                <a:cs typeface="Arial" pitchFamily="34" charset="0"/>
              </a:rPr>
              <a:t>kl</a:t>
            </a:r>
            <a:r>
              <a:rPr lang="tr-TR" sz="2400" i="1" dirty="0">
                <a:latin typeface="Calibri" pitchFamily="34" charset="0"/>
              </a:rPr>
              <a:t>ı</a:t>
            </a:r>
            <a:r>
              <a:rPr lang="en-US" sz="2400" i="1" dirty="0">
                <a:latin typeface="Calibri" pitchFamily="34" charset="0"/>
                <a:cs typeface="Arial" pitchFamily="34" charset="0"/>
              </a:rPr>
              <a:t> </a:t>
            </a:r>
            <a:r>
              <a:rPr lang="en-US" sz="2400" i="1" dirty="0" err="1">
                <a:latin typeface="Calibri" pitchFamily="34" charset="0"/>
                <a:cs typeface="Arial" pitchFamily="34" charset="0"/>
              </a:rPr>
              <a:t>ölçekte</a:t>
            </a:r>
            <a:r>
              <a:rPr lang="en-US" sz="2400" dirty="0">
                <a:latin typeface="Calibri" pitchFamily="34" charset="0"/>
                <a:cs typeface="Arial" pitchFamily="34" charset="0"/>
              </a:rPr>
              <a:t>, </a:t>
            </a:r>
            <a:r>
              <a:rPr lang="tr-TR" sz="2400" i="1" dirty="0">
                <a:latin typeface="Calibri" pitchFamily="34" charset="0"/>
              </a:rPr>
              <a:t>A</a:t>
            </a:r>
            <a:r>
              <a:rPr lang="en-US" sz="2400" i="1" dirty="0" err="1">
                <a:latin typeface="Calibri" pitchFamily="34" charset="0"/>
                <a:cs typeface="Arial" pitchFamily="34" charset="0"/>
              </a:rPr>
              <a:t>ral</a:t>
            </a:r>
            <a:r>
              <a:rPr lang="tr-TR" sz="2400" i="1" dirty="0">
                <a:latin typeface="Calibri" pitchFamily="34" charset="0"/>
              </a:rPr>
              <a:t>ı</a:t>
            </a:r>
            <a:r>
              <a:rPr lang="en-US" sz="2400" i="1" dirty="0">
                <a:latin typeface="Calibri" pitchFamily="34" charset="0"/>
                <a:cs typeface="Arial" pitchFamily="34" charset="0"/>
              </a:rPr>
              <a:t>kl</a:t>
            </a:r>
            <a:r>
              <a:rPr lang="tr-TR" sz="2400" i="1" dirty="0">
                <a:latin typeface="Calibri" pitchFamily="34" charset="0"/>
              </a:rPr>
              <a:t>ı</a:t>
            </a:r>
            <a:r>
              <a:rPr lang="en-US" sz="2400" i="1" dirty="0">
                <a:latin typeface="Calibri" pitchFamily="34" charset="0"/>
                <a:cs typeface="Arial" pitchFamily="34" charset="0"/>
              </a:rPr>
              <a:t> </a:t>
            </a:r>
            <a:r>
              <a:rPr lang="en-US" sz="2400" i="1" dirty="0" err="1">
                <a:latin typeface="Calibri" pitchFamily="34" charset="0"/>
                <a:cs typeface="Arial" pitchFamily="34" charset="0"/>
              </a:rPr>
              <a:t>ölçekli</a:t>
            </a:r>
            <a:r>
              <a:rPr lang="en-US" sz="2400" i="1" dirty="0">
                <a:latin typeface="Calibri" pitchFamily="34" charset="0"/>
                <a:cs typeface="Arial" pitchFamily="34" charset="0"/>
              </a:rPr>
              <a:t> </a:t>
            </a:r>
            <a:r>
              <a:rPr lang="en-US" sz="2400" dirty="0" err="1">
                <a:latin typeface="Calibri" pitchFamily="34" charset="0"/>
                <a:cs typeface="Arial" pitchFamily="34" charset="0"/>
              </a:rPr>
              <a:t>veriler</a:t>
            </a:r>
            <a:r>
              <a:rPr lang="en-US" sz="2400" dirty="0">
                <a:latin typeface="Calibri" pitchFamily="34" charset="0"/>
                <a:cs typeface="Arial" pitchFamily="34" charset="0"/>
              </a:rPr>
              <a:t> a</a:t>
            </a:r>
            <a:r>
              <a:rPr lang="tr-TR" sz="2400" dirty="0">
                <a:latin typeface="Calibri" pitchFamily="34" charset="0"/>
              </a:rPr>
              <a:t>ş</a:t>
            </a:r>
            <a:r>
              <a:rPr lang="en-US" sz="2400" dirty="0" err="1">
                <a:latin typeface="Calibri" pitchFamily="34" charset="0"/>
                <a:cs typeface="Arial" pitchFamily="34" charset="0"/>
              </a:rPr>
              <a:t>amal</a:t>
            </a:r>
            <a:r>
              <a:rPr lang="tr-TR" sz="2400" dirty="0">
                <a:latin typeface="Calibri" pitchFamily="34" charset="0"/>
              </a:rPr>
              <a:t>ı</a:t>
            </a:r>
            <a:r>
              <a:rPr lang="en-US" sz="2400" dirty="0">
                <a:latin typeface="Calibri" pitchFamily="34" charset="0"/>
                <a:cs typeface="Arial" pitchFamily="34" charset="0"/>
              </a:rPr>
              <a:t> </a:t>
            </a:r>
            <a:r>
              <a:rPr lang="en-US" sz="2400" dirty="0" err="1">
                <a:latin typeface="Calibri" pitchFamily="34" charset="0"/>
                <a:cs typeface="Arial" pitchFamily="34" charset="0"/>
              </a:rPr>
              <a:t>olarak</a:t>
            </a:r>
            <a:r>
              <a:rPr lang="en-US" sz="2400" dirty="0">
                <a:latin typeface="Calibri" pitchFamily="34" charset="0"/>
                <a:cs typeface="Arial" pitchFamily="34" charset="0"/>
              </a:rPr>
              <a:t> </a:t>
            </a:r>
            <a:r>
              <a:rPr lang="en-US" sz="2400" i="1" dirty="0">
                <a:latin typeface="Calibri" pitchFamily="34" charset="0"/>
                <a:cs typeface="Arial" pitchFamily="34" charset="0"/>
              </a:rPr>
              <a:t>S</a:t>
            </a:r>
            <a:r>
              <a:rPr lang="tr-TR" sz="2400" i="1" dirty="0">
                <a:latin typeface="Calibri" pitchFamily="34" charset="0"/>
              </a:rPr>
              <a:t>ı</a:t>
            </a:r>
            <a:r>
              <a:rPr lang="en-US" sz="2400" i="1" dirty="0" err="1">
                <a:latin typeface="Calibri" pitchFamily="34" charset="0"/>
                <a:cs typeface="Arial" pitchFamily="34" charset="0"/>
              </a:rPr>
              <a:t>ral</a:t>
            </a:r>
            <a:r>
              <a:rPr lang="tr-TR" sz="2400" i="1" dirty="0">
                <a:latin typeface="Calibri" pitchFamily="34" charset="0"/>
              </a:rPr>
              <a:t>ı</a:t>
            </a:r>
            <a:r>
              <a:rPr lang="en-US" sz="2400" i="1" dirty="0">
                <a:latin typeface="Calibri" pitchFamily="34" charset="0"/>
                <a:cs typeface="Arial" pitchFamily="34" charset="0"/>
              </a:rPr>
              <a:t> </a:t>
            </a:r>
            <a:r>
              <a:rPr lang="en-US" sz="2400" i="1" dirty="0" err="1">
                <a:latin typeface="Calibri" pitchFamily="34" charset="0"/>
                <a:cs typeface="Arial" pitchFamily="34" charset="0"/>
              </a:rPr>
              <a:t>ölçekte</a:t>
            </a:r>
            <a:r>
              <a:rPr lang="en-US" sz="2400" dirty="0">
                <a:latin typeface="Calibri" pitchFamily="34" charset="0"/>
                <a:cs typeface="Arial" pitchFamily="34" charset="0"/>
              </a:rPr>
              <a:t>, </a:t>
            </a:r>
            <a:r>
              <a:rPr lang="en-US" sz="2400" i="1" dirty="0">
                <a:latin typeface="Calibri" pitchFamily="34" charset="0"/>
                <a:cs typeface="Arial" pitchFamily="34" charset="0"/>
              </a:rPr>
              <a:t>S</a:t>
            </a:r>
            <a:r>
              <a:rPr lang="tr-TR" sz="2400" i="1" dirty="0">
                <a:latin typeface="Calibri" pitchFamily="34" charset="0"/>
              </a:rPr>
              <a:t>ı</a:t>
            </a:r>
            <a:r>
              <a:rPr lang="en-US" sz="2400" i="1" dirty="0" err="1">
                <a:latin typeface="Calibri" pitchFamily="34" charset="0"/>
                <a:cs typeface="Arial" pitchFamily="34" charset="0"/>
              </a:rPr>
              <a:t>ral</a:t>
            </a:r>
            <a:r>
              <a:rPr lang="tr-TR" sz="2400" i="1" dirty="0">
                <a:latin typeface="Calibri" pitchFamily="34" charset="0"/>
              </a:rPr>
              <a:t>ı</a:t>
            </a:r>
            <a:r>
              <a:rPr lang="en-US" sz="2400" i="1" dirty="0">
                <a:latin typeface="Calibri" pitchFamily="34" charset="0"/>
                <a:cs typeface="Arial" pitchFamily="34" charset="0"/>
              </a:rPr>
              <a:t> </a:t>
            </a:r>
            <a:r>
              <a:rPr lang="en-US" sz="2400" i="1" dirty="0" err="1">
                <a:latin typeface="Calibri" pitchFamily="34" charset="0"/>
                <a:cs typeface="Arial" pitchFamily="34" charset="0"/>
              </a:rPr>
              <a:t>ölçekli</a:t>
            </a:r>
            <a:r>
              <a:rPr lang="en-US" sz="2400" i="1" dirty="0">
                <a:latin typeface="Calibri" pitchFamily="34" charset="0"/>
                <a:cs typeface="Arial" pitchFamily="34" charset="0"/>
              </a:rPr>
              <a:t> </a:t>
            </a:r>
            <a:r>
              <a:rPr lang="en-US" sz="2400" dirty="0" err="1">
                <a:latin typeface="Calibri" pitchFamily="34" charset="0"/>
                <a:cs typeface="Arial" pitchFamily="34" charset="0"/>
              </a:rPr>
              <a:t>veriler</a:t>
            </a:r>
            <a:r>
              <a:rPr lang="en-US" sz="2400" dirty="0">
                <a:latin typeface="Calibri" pitchFamily="34" charset="0"/>
                <a:cs typeface="Arial" pitchFamily="34" charset="0"/>
              </a:rPr>
              <a:t>, </a:t>
            </a:r>
            <a:r>
              <a:rPr lang="en-US" sz="2400" dirty="0" err="1">
                <a:latin typeface="Calibri" pitchFamily="34" charset="0"/>
                <a:cs typeface="Arial" pitchFamily="34" charset="0"/>
              </a:rPr>
              <a:t>isimsel</a:t>
            </a:r>
            <a:r>
              <a:rPr lang="en-US" sz="2400" dirty="0">
                <a:latin typeface="Calibri" pitchFamily="34" charset="0"/>
                <a:cs typeface="Arial" pitchFamily="34" charset="0"/>
              </a:rPr>
              <a:t> </a:t>
            </a:r>
            <a:r>
              <a:rPr lang="en-US" sz="2400" dirty="0" err="1">
                <a:latin typeface="Calibri" pitchFamily="34" charset="0"/>
                <a:cs typeface="Arial" pitchFamily="34" charset="0"/>
              </a:rPr>
              <a:t>bir</a:t>
            </a:r>
            <a:r>
              <a:rPr lang="en-US" sz="2400" dirty="0">
                <a:latin typeface="Calibri" pitchFamily="34" charset="0"/>
                <a:cs typeface="Arial" pitchFamily="34" charset="0"/>
              </a:rPr>
              <a:t> </a:t>
            </a:r>
            <a:r>
              <a:rPr lang="en-US" sz="2400" dirty="0" err="1">
                <a:latin typeface="Calibri" pitchFamily="34" charset="0"/>
                <a:cs typeface="Arial" pitchFamily="34" charset="0"/>
              </a:rPr>
              <a:t>kategoriye</a:t>
            </a:r>
            <a:r>
              <a:rPr lang="en-US" sz="2400" dirty="0">
                <a:latin typeface="Calibri" pitchFamily="34" charset="0"/>
                <a:cs typeface="Arial" pitchFamily="34" charset="0"/>
              </a:rPr>
              <a:t> </a:t>
            </a:r>
            <a:r>
              <a:rPr lang="en-US" sz="2400" dirty="0" err="1">
                <a:latin typeface="Calibri" pitchFamily="34" charset="0"/>
                <a:cs typeface="Arial" pitchFamily="34" charset="0"/>
              </a:rPr>
              <a:t>dönü</a:t>
            </a:r>
            <a:r>
              <a:rPr lang="tr-TR" sz="2400" dirty="0">
                <a:latin typeface="Calibri" pitchFamily="34" charset="0"/>
              </a:rPr>
              <a:t>ş</a:t>
            </a:r>
            <a:r>
              <a:rPr lang="en-US" sz="2400" dirty="0" err="1">
                <a:latin typeface="Calibri" pitchFamily="34" charset="0"/>
                <a:cs typeface="Arial" pitchFamily="34" charset="0"/>
              </a:rPr>
              <a:t>türülerek</a:t>
            </a:r>
            <a:r>
              <a:rPr lang="en-US" sz="2400" dirty="0">
                <a:latin typeface="Calibri" pitchFamily="34" charset="0"/>
                <a:cs typeface="Arial" pitchFamily="34" charset="0"/>
              </a:rPr>
              <a:t> </a:t>
            </a:r>
            <a:r>
              <a:rPr lang="en-US" sz="2400" i="1" dirty="0" err="1">
                <a:latin typeface="Calibri" pitchFamily="34" charset="0"/>
                <a:cs typeface="Arial" pitchFamily="34" charset="0"/>
              </a:rPr>
              <a:t>İsimsel</a:t>
            </a:r>
            <a:r>
              <a:rPr lang="en-US" sz="2400" i="1" dirty="0">
                <a:latin typeface="Calibri" pitchFamily="34" charset="0"/>
                <a:cs typeface="Arial" pitchFamily="34" charset="0"/>
              </a:rPr>
              <a:t> </a:t>
            </a:r>
            <a:r>
              <a:rPr lang="en-US" sz="2400" i="1" dirty="0" err="1">
                <a:latin typeface="Calibri" pitchFamily="34" charset="0"/>
                <a:cs typeface="Arial" pitchFamily="34" charset="0"/>
              </a:rPr>
              <a:t>ölçekte</a:t>
            </a:r>
            <a:r>
              <a:rPr lang="en-US" sz="2400" dirty="0">
                <a:latin typeface="Calibri" pitchFamily="34" charset="0"/>
                <a:cs typeface="Arial" pitchFamily="34" charset="0"/>
              </a:rPr>
              <a:t> </a:t>
            </a:r>
            <a:r>
              <a:rPr lang="en-US" sz="2400" dirty="0" err="1">
                <a:latin typeface="Calibri" pitchFamily="34" charset="0"/>
                <a:cs typeface="Arial" pitchFamily="34" charset="0"/>
              </a:rPr>
              <a:t>ifade</a:t>
            </a:r>
            <a:r>
              <a:rPr lang="en-US" sz="2400" dirty="0">
                <a:latin typeface="Calibri" pitchFamily="34" charset="0"/>
                <a:cs typeface="Arial" pitchFamily="34" charset="0"/>
              </a:rPr>
              <a:t> </a:t>
            </a:r>
            <a:r>
              <a:rPr lang="en-US" sz="2400" dirty="0" err="1">
                <a:latin typeface="Calibri" pitchFamily="34" charset="0"/>
                <a:cs typeface="Arial" pitchFamily="34" charset="0"/>
              </a:rPr>
              <a:t>edilebilirler</a:t>
            </a:r>
            <a:r>
              <a:rPr lang="en-US" sz="2400" dirty="0">
                <a:latin typeface="Calibri" pitchFamily="34" charset="0"/>
                <a:cs typeface="Arial" pitchFamily="34" charset="0"/>
              </a:rPr>
              <a:t>.</a:t>
            </a:r>
            <a:r>
              <a:rPr lang="tr-TR" sz="2400" dirty="0">
                <a:latin typeface="Calibri" pitchFamily="34" charset="0"/>
              </a:rPr>
              <a:t> Ama tersi mümkün değildir.</a:t>
            </a:r>
          </a:p>
        </p:txBody>
      </p:sp>
    </p:spTree>
    <p:extLst>
      <p:ext uri="{BB962C8B-B14F-4D97-AF65-F5344CB8AC3E}">
        <p14:creationId xmlns:p14="http://schemas.microsoft.com/office/powerpoint/2010/main" val="1924235115"/>
      </p:ext>
    </p:extLst>
  </p:cSld>
  <p:clrMapOvr>
    <a:masterClrMapping/>
  </p:clrMapOvr>
  <p:transition spd="slow">
    <p:push di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963216" y="298018"/>
            <a:ext cx="8180784" cy="58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ctr">
            <a:spAutoFit/>
          </a:bodyPr>
          <a:lstStyle/>
          <a:p>
            <a:pPr algn="ctr"/>
            <a:r>
              <a:rPr lang="tr-TR" sz="3200" b="1" dirty="0">
                <a:latin typeface="Calibri" pitchFamily="34" charset="0"/>
              </a:rPr>
              <a:t>İki ve Çok </a:t>
            </a:r>
            <a:r>
              <a:rPr lang="tr-TR" sz="3200" b="1" dirty="0" smtClean="0">
                <a:latin typeface="Calibri" pitchFamily="34" charset="0"/>
              </a:rPr>
              <a:t>Değişkenli Veri </a:t>
            </a:r>
            <a:r>
              <a:rPr lang="tr-TR" sz="3200" b="1" dirty="0">
                <a:latin typeface="Calibri" pitchFamily="34" charset="0"/>
              </a:rPr>
              <a:t>Analizi Yöntemleri</a:t>
            </a:r>
          </a:p>
        </p:txBody>
      </p:sp>
      <p:sp>
        <p:nvSpPr>
          <p:cNvPr id="19459" name="Text Box 3"/>
          <p:cNvSpPr txBox="1">
            <a:spLocks noChangeArrowheads="1"/>
          </p:cNvSpPr>
          <p:nvPr/>
        </p:nvSpPr>
        <p:spPr bwMode="auto">
          <a:xfrm>
            <a:off x="1115616" y="1519415"/>
            <a:ext cx="8610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marL="342900" indent="-342900" algn="just" eaLnBrk="1" hangingPunct="1">
              <a:spcBef>
                <a:spcPct val="50000"/>
              </a:spcBef>
              <a:buFont typeface="Arial" pitchFamily="34" charset="0"/>
              <a:buChar char="•"/>
            </a:pPr>
            <a:r>
              <a:rPr lang="tr-TR" sz="2400" dirty="0" err="1">
                <a:latin typeface="Calibri" pitchFamily="34" charset="0"/>
              </a:rPr>
              <a:t>Kikare</a:t>
            </a:r>
            <a:r>
              <a:rPr lang="tr-TR" sz="2400" dirty="0">
                <a:latin typeface="Calibri" pitchFamily="34" charset="0"/>
              </a:rPr>
              <a:t> Analizi</a:t>
            </a:r>
          </a:p>
          <a:p>
            <a:pPr marL="342900" indent="-342900" algn="just" eaLnBrk="1" hangingPunct="1">
              <a:spcBef>
                <a:spcPct val="50000"/>
              </a:spcBef>
              <a:buFont typeface="Arial" pitchFamily="34" charset="0"/>
              <a:buChar char="•"/>
            </a:pPr>
            <a:r>
              <a:rPr lang="tr-TR" sz="2400" dirty="0">
                <a:latin typeface="Calibri" pitchFamily="34" charset="0"/>
              </a:rPr>
              <a:t>Regresyon ve Korelasyon Analizleri</a:t>
            </a:r>
          </a:p>
          <a:p>
            <a:pPr marL="342900" indent="-342900" algn="just" eaLnBrk="1" hangingPunct="1">
              <a:spcBef>
                <a:spcPct val="50000"/>
              </a:spcBef>
              <a:buFont typeface="Arial" pitchFamily="34" charset="0"/>
              <a:buChar char="•"/>
            </a:pPr>
            <a:r>
              <a:rPr lang="en-US" sz="2400" dirty="0" err="1">
                <a:latin typeface="Calibri" pitchFamily="34" charset="0"/>
                <a:cs typeface="Times New Roman" pitchFamily="18" charset="0"/>
              </a:rPr>
              <a:t>Hotelling</a:t>
            </a:r>
            <a:r>
              <a:rPr lang="en-US" sz="2400" dirty="0">
                <a:latin typeface="Calibri" pitchFamily="34" charset="0"/>
                <a:cs typeface="Times New Roman" pitchFamily="18" charset="0"/>
              </a:rPr>
              <a:t> T</a:t>
            </a:r>
            <a:r>
              <a:rPr lang="en-US" sz="2400" baseline="30000" dirty="0">
                <a:latin typeface="Calibri" pitchFamily="34" charset="0"/>
                <a:cs typeface="Times New Roman" pitchFamily="18" charset="0"/>
              </a:rPr>
              <a:t>2</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endParaRPr lang="en-US" sz="2400" dirty="0">
              <a:latin typeface="Calibri" pitchFamily="34" charset="0"/>
              <a:cs typeface="Times New Roman" pitchFamily="18" charset="0"/>
            </a:endParaRPr>
          </a:p>
          <a:p>
            <a:pPr marL="342900" indent="-342900" algn="just" eaLnBrk="1" hangingPunct="1">
              <a:spcBef>
                <a:spcPct val="50000"/>
              </a:spcBef>
              <a:buFont typeface="Arial" pitchFamily="34" charset="0"/>
              <a:buChar char="•"/>
            </a:pPr>
            <a:r>
              <a:rPr lang="en-US" sz="2400" dirty="0" err="1">
                <a:latin typeface="Calibri" pitchFamily="34" charset="0"/>
                <a:cs typeface="Times New Roman" pitchFamily="18" charset="0"/>
              </a:rPr>
              <a:t>Çok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Varyans</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(MANOVA)</a:t>
            </a:r>
          </a:p>
          <a:p>
            <a:pPr marL="342900" indent="-342900" algn="just" eaLnBrk="1" hangingPunct="1">
              <a:spcBef>
                <a:spcPct val="50000"/>
              </a:spcBef>
              <a:buFont typeface="Arial" pitchFamily="34" charset="0"/>
              <a:buChar char="•"/>
            </a:pPr>
            <a:r>
              <a:rPr lang="en-US" sz="2400" dirty="0" err="1">
                <a:latin typeface="Calibri" pitchFamily="34" charset="0"/>
                <a:cs typeface="Times New Roman" pitchFamily="18" charset="0"/>
              </a:rPr>
              <a:t>Çok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Kovaryans</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(MANCOVA)</a:t>
            </a:r>
          </a:p>
          <a:p>
            <a:pPr marL="342900" indent="-342900" algn="just" eaLnBrk="1" hangingPunct="1">
              <a:spcBef>
                <a:spcPct val="50000"/>
              </a:spcBef>
              <a:buFont typeface="Arial" pitchFamily="34" charset="0"/>
              <a:buChar char="•"/>
            </a:pPr>
            <a:r>
              <a:rPr lang="en-US" sz="2400" dirty="0" err="1">
                <a:latin typeface="Calibri" pitchFamily="34" charset="0"/>
                <a:cs typeface="Times New Roman" pitchFamily="18" charset="0"/>
              </a:rPr>
              <a:t>Ayırma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(Discriminant analysis</a:t>
            </a:r>
            <a:r>
              <a:rPr lang="en-US" sz="2400" dirty="0" smtClean="0">
                <a:latin typeface="Calibri" pitchFamily="34" charset="0"/>
                <a:cs typeface="Times New Roman" pitchFamily="18" charset="0"/>
              </a:rPr>
              <a:t>)</a:t>
            </a:r>
            <a:endParaRPr lang="tr-TR" sz="2400" dirty="0" smtClean="0">
              <a:latin typeface="Calibri" pitchFamily="34" charset="0"/>
              <a:cs typeface="Times New Roman" pitchFamily="18" charset="0"/>
            </a:endParaRPr>
          </a:p>
          <a:p>
            <a:pPr marL="342900" indent="-342900" algn="just" eaLnBrk="1" hangingPunct="1">
              <a:spcBef>
                <a:spcPct val="50000"/>
              </a:spcBef>
              <a:buFont typeface="Arial" pitchFamily="34" charset="0"/>
              <a:buChar char="•"/>
            </a:pPr>
            <a:r>
              <a:rPr lang="en-US" sz="2400" dirty="0" err="1" smtClean="0">
                <a:latin typeface="Calibri" pitchFamily="34" charset="0"/>
                <a:cs typeface="Times New Roman" pitchFamily="18" charset="0"/>
              </a:rPr>
              <a:t>Kümeleme</a:t>
            </a:r>
            <a:r>
              <a:rPr lang="en-US" sz="2400" dirty="0" smtClean="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(Cluster analysis) </a:t>
            </a:r>
            <a:endParaRPr lang="tr-TR" sz="2400" dirty="0">
              <a:latin typeface="Calibri" pitchFamily="34" charset="0"/>
            </a:endParaRPr>
          </a:p>
        </p:txBody>
      </p:sp>
    </p:spTree>
    <p:extLst>
      <p:ext uri="{BB962C8B-B14F-4D97-AF65-F5344CB8AC3E}">
        <p14:creationId xmlns:p14="http://schemas.microsoft.com/office/powerpoint/2010/main" val="3239388810"/>
      </p:ext>
    </p:extLst>
  </p:cSld>
  <p:clrMapOvr>
    <a:masterClrMapping/>
  </p:clrMapOvr>
  <p:transition spd="slow">
    <p:push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4"/>
          <p:cNvSpPr>
            <a:spLocks noChangeArrowheads="1"/>
          </p:cNvSpPr>
          <p:nvPr/>
        </p:nvSpPr>
        <p:spPr bwMode="auto">
          <a:xfrm>
            <a:off x="1043608" y="1828800"/>
            <a:ext cx="810039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marL="457200" indent="-457200">
              <a:spcBef>
                <a:spcPct val="50000"/>
              </a:spcBef>
              <a:buFont typeface="Arial" pitchFamily="34" charset="0"/>
              <a:buChar char="•"/>
            </a:pPr>
            <a:r>
              <a:rPr lang="en-US" sz="2400" dirty="0">
                <a:latin typeface="Calibri" pitchFamily="34" charset="0"/>
                <a:cs typeface="Times New Roman" pitchFamily="18" charset="0"/>
              </a:rPr>
              <a:t>Ana </a:t>
            </a:r>
            <a:r>
              <a:rPr lang="en-US" sz="2400" dirty="0" err="1">
                <a:latin typeface="Calibri" pitchFamily="34" charset="0"/>
                <a:cs typeface="Times New Roman" pitchFamily="18" charset="0"/>
              </a:rPr>
              <a:t>Bileşenler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(ABA, Principal Component Analysis, PCA)</a:t>
            </a:r>
            <a:endParaRPr lang="tr-TR" sz="2400" dirty="0">
              <a:latin typeface="Calibri" pitchFamily="34" charset="0"/>
            </a:endParaRPr>
          </a:p>
          <a:p>
            <a:pPr marL="457200" indent="-457200">
              <a:spcBef>
                <a:spcPct val="50000"/>
              </a:spcBef>
              <a:buFont typeface="Arial" pitchFamily="34" charset="0"/>
              <a:buChar char="•"/>
            </a:pPr>
            <a:r>
              <a:rPr lang="tr-TR" sz="2400" dirty="0">
                <a:latin typeface="Calibri" pitchFamily="34" charset="0"/>
              </a:rPr>
              <a:t>Faktör Analizi (</a:t>
            </a:r>
            <a:r>
              <a:rPr lang="tr-TR" sz="2400" dirty="0" err="1">
                <a:latin typeface="Calibri" pitchFamily="34" charset="0"/>
              </a:rPr>
              <a:t>Factor</a:t>
            </a:r>
            <a:r>
              <a:rPr lang="tr-TR" sz="2400" dirty="0">
                <a:latin typeface="Calibri" pitchFamily="34" charset="0"/>
              </a:rPr>
              <a:t> Analysis)</a:t>
            </a:r>
          </a:p>
          <a:p>
            <a:pPr marL="457200" indent="-457200">
              <a:spcBef>
                <a:spcPct val="50000"/>
              </a:spcBef>
              <a:buFont typeface="Arial" pitchFamily="34" charset="0"/>
              <a:buChar char="•"/>
            </a:pPr>
            <a:r>
              <a:rPr lang="tr-TR" sz="2400" dirty="0">
                <a:latin typeface="Calibri" pitchFamily="34" charset="0"/>
              </a:rPr>
              <a:t>Uyum Analizi (</a:t>
            </a:r>
            <a:r>
              <a:rPr lang="tr-TR" sz="2400" dirty="0" err="1">
                <a:latin typeface="Calibri" pitchFamily="34" charset="0"/>
              </a:rPr>
              <a:t>Correspondance</a:t>
            </a:r>
            <a:r>
              <a:rPr lang="tr-TR" sz="2400" dirty="0">
                <a:latin typeface="Calibri" pitchFamily="34" charset="0"/>
              </a:rPr>
              <a:t> Analysis)</a:t>
            </a:r>
          </a:p>
          <a:p>
            <a:pPr marL="457200" indent="-457200">
              <a:spcBef>
                <a:spcPct val="50000"/>
              </a:spcBef>
              <a:buFont typeface="Arial" pitchFamily="34" charset="0"/>
              <a:buChar char="•"/>
            </a:pPr>
            <a:r>
              <a:rPr lang="tr-TR" sz="2400" dirty="0" err="1">
                <a:latin typeface="Calibri" pitchFamily="34" charset="0"/>
              </a:rPr>
              <a:t>Çokboyutlu</a:t>
            </a:r>
            <a:r>
              <a:rPr lang="tr-TR" sz="2400" dirty="0">
                <a:latin typeface="Calibri" pitchFamily="34" charset="0"/>
              </a:rPr>
              <a:t> Ölçekleme Analizi (</a:t>
            </a:r>
            <a:r>
              <a:rPr lang="tr-TR" sz="2400" dirty="0" err="1">
                <a:latin typeface="Calibri" pitchFamily="34" charset="0"/>
              </a:rPr>
              <a:t>Multdimensional</a:t>
            </a:r>
            <a:r>
              <a:rPr lang="tr-TR" sz="2400" dirty="0">
                <a:latin typeface="Calibri" pitchFamily="34" charset="0"/>
              </a:rPr>
              <a:t> </a:t>
            </a:r>
            <a:r>
              <a:rPr lang="tr-TR" sz="2400" dirty="0" err="1">
                <a:latin typeface="Calibri" pitchFamily="34" charset="0"/>
              </a:rPr>
              <a:t>Scaling</a:t>
            </a:r>
            <a:r>
              <a:rPr lang="tr-TR" sz="2400" dirty="0">
                <a:latin typeface="Calibri" pitchFamily="34" charset="0"/>
              </a:rPr>
              <a:t>)</a:t>
            </a:r>
          </a:p>
          <a:p>
            <a:pPr marL="457200" indent="-457200">
              <a:spcBef>
                <a:spcPct val="50000"/>
              </a:spcBef>
              <a:buFont typeface="Arial" pitchFamily="34" charset="0"/>
              <a:buChar char="•"/>
            </a:pPr>
            <a:r>
              <a:rPr lang="en-US" sz="2400" dirty="0" err="1">
                <a:latin typeface="Calibri" pitchFamily="34" charset="0"/>
                <a:cs typeface="Times New Roman" pitchFamily="18" charset="0"/>
              </a:rPr>
              <a:t>Setlerarası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Korelasyon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(Canonical Correlation Analysis)</a:t>
            </a:r>
            <a:endParaRPr lang="tr-TR" sz="2400" dirty="0">
              <a:latin typeface="Calibri" pitchFamily="34" charset="0"/>
              <a:cs typeface="Times New Roman" pitchFamily="18" charset="0"/>
            </a:endParaRPr>
          </a:p>
        </p:txBody>
      </p:sp>
      <p:sp>
        <p:nvSpPr>
          <p:cNvPr id="4" name="Rectangle 2"/>
          <p:cNvSpPr>
            <a:spLocks noChangeArrowheads="1"/>
          </p:cNvSpPr>
          <p:nvPr/>
        </p:nvSpPr>
        <p:spPr bwMode="auto">
          <a:xfrm>
            <a:off x="963216" y="298018"/>
            <a:ext cx="8180784" cy="58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ctr">
            <a:spAutoFit/>
          </a:bodyPr>
          <a:lstStyle/>
          <a:p>
            <a:pPr algn="ctr"/>
            <a:r>
              <a:rPr lang="tr-TR" sz="3200" b="1" dirty="0">
                <a:latin typeface="Calibri" pitchFamily="34" charset="0"/>
              </a:rPr>
              <a:t>İki ve Çok </a:t>
            </a:r>
            <a:r>
              <a:rPr lang="tr-TR" sz="3200" b="1" dirty="0" smtClean="0">
                <a:latin typeface="Calibri" pitchFamily="34" charset="0"/>
              </a:rPr>
              <a:t>Değişkenli Veri </a:t>
            </a:r>
            <a:r>
              <a:rPr lang="tr-TR" sz="3200" b="1" dirty="0">
                <a:latin typeface="Calibri" pitchFamily="34" charset="0"/>
              </a:rPr>
              <a:t>Analizi Yöntemleri</a:t>
            </a:r>
          </a:p>
        </p:txBody>
      </p:sp>
    </p:spTree>
    <p:extLst>
      <p:ext uri="{BB962C8B-B14F-4D97-AF65-F5344CB8AC3E}">
        <p14:creationId xmlns:p14="http://schemas.microsoft.com/office/powerpoint/2010/main" val="2011646064"/>
      </p:ext>
    </p:extLst>
  </p:cSld>
  <p:clrMapOvr>
    <a:masterClrMapping/>
  </p:clrMapOvr>
  <p:transition spd="slow">
    <p:push dir="u"/>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066800" y="1412776"/>
            <a:ext cx="784860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eaLnBrk="1" hangingPunct="1">
              <a:spcBef>
                <a:spcPct val="50000"/>
              </a:spcBef>
            </a:pPr>
            <a:r>
              <a:rPr lang="tr-TR" sz="2800" dirty="0" smtClean="0">
                <a:latin typeface="Calibri" pitchFamily="34" charset="0"/>
              </a:rPr>
              <a:t>	</a:t>
            </a:r>
            <a:r>
              <a:rPr lang="en-US" sz="2800" b="1" dirty="0" err="1">
                <a:latin typeface="Calibri" pitchFamily="34" charset="0"/>
                <a:cs typeface="Arial" pitchFamily="34" charset="0"/>
              </a:rPr>
              <a:t>Kikare</a:t>
            </a:r>
            <a:r>
              <a:rPr lang="en-US" sz="2800" b="1" dirty="0">
                <a:latin typeface="Calibri" pitchFamily="34" charset="0"/>
                <a:cs typeface="Arial" pitchFamily="34" charset="0"/>
              </a:rPr>
              <a:t> </a:t>
            </a:r>
            <a:r>
              <a:rPr lang="en-US" sz="2800" b="1" dirty="0" err="1">
                <a:latin typeface="Calibri" pitchFamily="34" charset="0"/>
                <a:cs typeface="Arial" pitchFamily="34" charset="0"/>
              </a:rPr>
              <a:t>Uygunluk</a:t>
            </a:r>
            <a:r>
              <a:rPr lang="en-US" sz="2800" b="1" dirty="0">
                <a:latin typeface="Calibri" pitchFamily="34" charset="0"/>
                <a:cs typeface="Arial" pitchFamily="34" charset="0"/>
              </a:rPr>
              <a:t> </a:t>
            </a:r>
            <a:r>
              <a:rPr lang="en-US" sz="2800" b="1" dirty="0" err="1" smtClean="0">
                <a:latin typeface="Calibri" pitchFamily="34" charset="0"/>
                <a:cs typeface="Arial" pitchFamily="34" charset="0"/>
              </a:rPr>
              <a:t>Testi</a:t>
            </a:r>
            <a:endParaRPr lang="tr-TR" sz="2800" b="1" dirty="0" smtClean="0">
              <a:latin typeface="Calibri" pitchFamily="34" charset="0"/>
              <a:cs typeface="Arial" pitchFamily="34" charset="0"/>
            </a:endParaRPr>
          </a:p>
          <a:p>
            <a:pPr algn="just" eaLnBrk="1" hangingPunct="1">
              <a:spcBef>
                <a:spcPct val="50000"/>
              </a:spcBef>
            </a:pPr>
            <a:r>
              <a:rPr lang="tr-TR" sz="2800" dirty="0" smtClean="0">
                <a:latin typeface="Calibri" pitchFamily="34" charset="0"/>
                <a:cs typeface="Arial" pitchFamily="34" charset="0"/>
              </a:rPr>
              <a:t>	</a:t>
            </a:r>
            <a:r>
              <a:rPr lang="en-US" sz="2800" dirty="0" err="1" smtClean="0">
                <a:latin typeface="Calibri" pitchFamily="34" charset="0"/>
                <a:cs typeface="Arial" pitchFamily="34" charset="0"/>
              </a:rPr>
              <a:t>Frekans</a:t>
            </a:r>
            <a:r>
              <a:rPr lang="en-US" sz="2800" dirty="0" smtClean="0">
                <a:latin typeface="Calibri" pitchFamily="34" charset="0"/>
                <a:cs typeface="Arial" pitchFamily="34" charset="0"/>
              </a:rPr>
              <a:t> </a:t>
            </a:r>
            <a:r>
              <a:rPr lang="en-US" sz="2800" dirty="0" err="1">
                <a:latin typeface="Calibri" pitchFamily="34" charset="0"/>
                <a:cs typeface="Arial" pitchFamily="34" charset="0"/>
              </a:rPr>
              <a:t>dağılımlarının</a:t>
            </a:r>
            <a:r>
              <a:rPr lang="en-US" sz="2800" dirty="0">
                <a:latin typeface="Calibri" pitchFamily="34" charset="0"/>
                <a:cs typeface="Arial" pitchFamily="34" charset="0"/>
              </a:rPr>
              <a:t> </a:t>
            </a:r>
            <a:r>
              <a:rPr lang="en-US" sz="2800" dirty="0" err="1">
                <a:latin typeface="Calibri" pitchFamily="34" charset="0"/>
                <a:cs typeface="Arial" pitchFamily="34" charset="0"/>
              </a:rPr>
              <a:t>belirli</a:t>
            </a:r>
            <a:r>
              <a:rPr lang="en-US" sz="2800" dirty="0">
                <a:latin typeface="Calibri" pitchFamily="34" charset="0"/>
                <a:cs typeface="Arial" pitchFamily="34" charset="0"/>
              </a:rPr>
              <a:t> </a:t>
            </a:r>
            <a:r>
              <a:rPr lang="en-US" sz="2800" dirty="0" err="1">
                <a:latin typeface="Calibri" pitchFamily="34" charset="0"/>
                <a:cs typeface="Arial" pitchFamily="34" charset="0"/>
              </a:rPr>
              <a:t>ya</a:t>
            </a:r>
            <a:r>
              <a:rPr lang="en-US" sz="2800" dirty="0">
                <a:latin typeface="Calibri" pitchFamily="34" charset="0"/>
                <a:cs typeface="Arial" pitchFamily="34" charset="0"/>
              </a:rPr>
              <a:t> da </a:t>
            </a:r>
            <a:r>
              <a:rPr lang="en-US" sz="2800" dirty="0" err="1">
                <a:latin typeface="Calibri" pitchFamily="34" charset="0"/>
                <a:cs typeface="Arial" pitchFamily="34" charset="0"/>
              </a:rPr>
              <a:t>herhangi</a:t>
            </a:r>
            <a:r>
              <a:rPr lang="en-US" sz="2800" dirty="0">
                <a:latin typeface="Calibri" pitchFamily="34" charset="0"/>
                <a:cs typeface="Arial" pitchFamily="34" charset="0"/>
              </a:rPr>
              <a:t> </a:t>
            </a:r>
            <a:r>
              <a:rPr lang="en-US" sz="2800" dirty="0" err="1">
                <a:latin typeface="Calibri" pitchFamily="34" charset="0"/>
                <a:cs typeface="Arial" pitchFamily="34" charset="0"/>
              </a:rPr>
              <a:t>bir</a:t>
            </a:r>
            <a:r>
              <a:rPr lang="en-US" sz="2800" dirty="0">
                <a:latin typeface="Calibri" pitchFamily="34" charset="0"/>
                <a:cs typeface="Arial" pitchFamily="34" charset="0"/>
              </a:rPr>
              <a:t> </a:t>
            </a:r>
            <a:r>
              <a:rPr lang="en-US" sz="2800" dirty="0" err="1">
                <a:latin typeface="Calibri" pitchFamily="34" charset="0"/>
                <a:cs typeface="Arial" pitchFamily="34" charset="0"/>
              </a:rPr>
              <a:t>dağılıma</a:t>
            </a:r>
            <a:r>
              <a:rPr lang="en-US" sz="2800" dirty="0">
                <a:latin typeface="Calibri" pitchFamily="34" charset="0"/>
                <a:cs typeface="Arial" pitchFamily="34" charset="0"/>
              </a:rPr>
              <a:t> </a:t>
            </a:r>
            <a:r>
              <a:rPr lang="en-US" sz="2800" dirty="0" err="1">
                <a:latin typeface="Calibri" pitchFamily="34" charset="0"/>
                <a:cs typeface="Arial" pitchFamily="34" charset="0"/>
              </a:rPr>
              <a:t>uygunluğunu</a:t>
            </a:r>
            <a:r>
              <a:rPr lang="en-US" sz="2800" dirty="0">
                <a:latin typeface="Calibri" pitchFamily="34" charset="0"/>
                <a:cs typeface="Arial" pitchFamily="34" charset="0"/>
              </a:rPr>
              <a:t> test </a:t>
            </a:r>
            <a:r>
              <a:rPr lang="en-US" sz="2800" dirty="0" err="1">
                <a:latin typeface="Calibri" pitchFamily="34" charset="0"/>
                <a:cs typeface="Arial" pitchFamily="34" charset="0"/>
              </a:rPr>
              <a:t>etmek</a:t>
            </a:r>
            <a:r>
              <a:rPr lang="en-US" sz="2800" dirty="0">
                <a:latin typeface="Calibri" pitchFamily="34" charset="0"/>
                <a:cs typeface="Arial" pitchFamily="34" charset="0"/>
              </a:rPr>
              <a:t> </a:t>
            </a:r>
            <a:r>
              <a:rPr lang="en-US" sz="2800" dirty="0" err="1">
                <a:latin typeface="Calibri" pitchFamily="34" charset="0"/>
                <a:cs typeface="Arial" pitchFamily="34" charset="0"/>
              </a:rPr>
              <a:t>için</a:t>
            </a:r>
            <a:r>
              <a:rPr lang="en-US" sz="2800" dirty="0">
                <a:latin typeface="Calibri" pitchFamily="34" charset="0"/>
                <a:cs typeface="Arial" pitchFamily="34" charset="0"/>
              </a:rPr>
              <a:t> </a:t>
            </a:r>
            <a:r>
              <a:rPr lang="en-US" sz="2800" dirty="0" err="1">
                <a:latin typeface="Calibri" pitchFamily="34" charset="0"/>
                <a:cs typeface="Arial" pitchFamily="34" charset="0"/>
              </a:rPr>
              <a:t>yararlanılan</a:t>
            </a:r>
            <a:r>
              <a:rPr lang="en-US" sz="2800" dirty="0">
                <a:latin typeface="Calibri" pitchFamily="34" charset="0"/>
                <a:cs typeface="Arial" pitchFamily="34" charset="0"/>
              </a:rPr>
              <a:t> </a:t>
            </a:r>
            <a:r>
              <a:rPr lang="en-US" sz="2800" dirty="0" err="1">
                <a:latin typeface="Calibri" pitchFamily="34" charset="0"/>
                <a:cs typeface="Arial" pitchFamily="34" charset="0"/>
              </a:rPr>
              <a:t>kikare</a:t>
            </a:r>
            <a:r>
              <a:rPr lang="en-US" sz="2800" dirty="0">
                <a:latin typeface="Calibri" pitchFamily="34" charset="0"/>
                <a:cs typeface="Arial" pitchFamily="34" charset="0"/>
              </a:rPr>
              <a:t> </a:t>
            </a:r>
            <a:r>
              <a:rPr lang="en-US" sz="2800" dirty="0" err="1">
                <a:latin typeface="Calibri" pitchFamily="34" charset="0"/>
                <a:cs typeface="Arial" pitchFamily="34" charset="0"/>
              </a:rPr>
              <a:t>testine</a:t>
            </a:r>
            <a:r>
              <a:rPr lang="en-US" sz="2800" dirty="0">
                <a:latin typeface="Calibri" pitchFamily="34" charset="0"/>
                <a:cs typeface="Arial" pitchFamily="34" charset="0"/>
              </a:rPr>
              <a:t> </a:t>
            </a:r>
            <a:r>
              <a:rPr lang="en-US" sz="2800" dirty="0" err="1">
                <a:latin typeface="Calibri" pitchFamily="34" charset="0"/>
                <a:cs typeface="Arial" pitchFamily="34" charset="0"/>
              </a:rPr>
              <a:t>Kikare</a:t>
            </a:r>
            <a:r>
              <a:rPr lang="en-US" sz="2800" dirty="0">
                <a:latin typeface="Calibri" pitchFamily="34" charset="0"/>
                <a:cs typeface="Arial" pitchFamily="34" charset="0"/>
              </a:rPr>
              <a:t> </a:t>
            </a:r>
            <a:r>
              <a:rPr lang="en-US" sz="2800" dirty="0" err="1">
                <a:latin typeface="Calibri" pitchFamily="34" charset="0"/>
                <a:cs typeface="Arial" pitchFamily="34" charset="0"/>
              </a:rPr>
              <a:t>Uygunluk</a:t>
            </a:r>
            <a:r>
              <a:rPr lang="en-US" sz="2800" dirty="0">
                <a:latin typeface="Calibri" pitchFamily="34" charset="0"/>
                <a:cs typeface="Arial" pitchFamily="34" charset="0"/>
              </a:rPr>
              <a:t> </a:t>
            </a:r>
            <a:r>
              <a:rPr lang="en-US" sz="2800" dirty="0" err="1">
                <a:latin typeface="Calibri" pitchFamily="34" charset="0"/>
                <a:cs typeface="Arial" pitchFamily="34" charset="0"/>
              </a:rPr>
              <a:t>Testi</a:t>
            </a:r>
            <a:r>
              <a:rPr lang="en-US" sz="2800" dirty="0">
                <a:latin typeface="Calibri" pitchFamily="34" charset="0"/>
                <a:cs typeface="Arial" pitchFamily="34" charset="0"/>
              </a:rPr>
              <a:t> </a:t>
            </a:r>
            <a:r>
              <a:rPr lang="en-US" sz="2800" dirty="0" err="1">
                <a:latin typeface="Calibri" pitchFamily="34" charset="0"/>
                <a:cs typeface="Arial" pitchFamily="34" charset="0"/>
              </a:rPr>
              <a:t>adı</a:t>
            </a:r>
            <a:r>
              <a:rPr lang="en-US" sz="2800" dirty="0">
                <a:latin typeface="Calibri" pitchFamily="34" charset="0"/>
                <a:cs typeface="Arial" pitchFamily="34" charset="0"/>
              </a:rPr>
              <a:t> </a:t>
            </a:r>
            <a:r>
              <a:rPr lang="en-US" sz="2800" dirty="0" err="1">
                <a:latin typeface="Calibri" pitchFamily="34" charset="0"/>
                <a:cs typeface="Arial" pitchFamily="34" charset="0"/>
              </a:rPr>
              <a:t>verilir</a:t>
            </a:r>
            <a:r>
              <a:rPr lang="en-US" sz="2800" dirty="0">
                <a:latin typeface="Calibri" pitchFamily="34" charset="0"/>
                <a:cs typeface="Arial" pitchFamily="34" charset="0"/>
              </a:rPr>
              <a:t>.</a:t>
            </a:r>
          </a:p>
          <a:p>
            <a:pPr algn="just" eaLnBrk="1" hangingPunct="1">
              <a:spcBef>
                <a:spcPct val="50000"/>
              </a:spcBef>
            </a:pPr>
            <a:r>
              <a:rPr lang="en-US" sz="2800" dirty="0">
                <a:latin typeface="Calibri" pitchFamily="34" charset="0"/>
                <a:cs typeface="Arial" pitchFamily="34" charset="0"/>
              </a:rPr>
              <a:t>	</a:t>
            </a:r>
            <a:r>
              <a:rPr lang="en-US" sz="2800" b="1" dirty="0" err="1">
                <a:latin typeface="Calibri" pitchFamily="34" charset="0"/>
                <a:cs typeface="Arial" pitchFamily="34" charset="0"/>
              </a:rPr>
              <a:t>Kikare</a:t>
            </a:r>
            <a:r>
              <a:rPr lang="en-US" sz="2800" b="1" dirty="0">
                <a:latin typeface="Calibri" pitchFamily="34" charset="0"/>
                <a:cs typeface="Arial" pitchFamily="34" charset="0"/>
              </a:rPr>
              <a:t> </a:t>
            </a:r>
            <a:r>
              <a:rPr lang="en-US" sz="2800" b="1" dirty="0" err="1">
                <a:latin typeface="Calibri" pitchFamily="34" charset="0"/>
                <a:cs typeface="Arial" pitchFamily="34" charset="0"/>
              </a:rPr>
              <a:t>Bağımsızlık</a:t>
            </a:r>
            <a:r>
              <a:rPr lang="en-US" sz="2800" b="1" dirty="0">
                <a:latin typeface="Calibri" pitchFamily="34" charset="0"/>
                <a:cs typeface="Arial" pitchFamily="34" charset="0"/>
              </a:rPr>
              <a:t> </a:t>
            </a:r>
            <a:r>
              <a:rPr lang="en-US" sz="2800" b="1" dirty="0" err="1" smtClean="0">
                <a:latin typeface="Calibri" pitchFamily="34" charset="0"/>
                <a:cs typeface="Arial" pitchFamily="34" charset="0"/>
              </a:rPr>
              <a:t>Testi</a:t>
            </a:r>
            <a:endParaRPr lang="tr-TR" sz="2800" b="1" dirty="0" smtClean="0">
              <a:latin typeface="Calibri" pitchFamily="34" charset="0"/>
              <a:cs typeface="Arial" pitchFamily="34" charset="0"/>
            </a:endParaRPr>
          </a:p>
          <a:p>
            <a:pPr algn="just" eaLnBrk="1" hangingPunct="1">
              <a:spcBef>
                <a:spcPct val="50000"/>
              </a:spcBef>
            </a:pPr>
            <a:r>
              <a:rPr lang="tr-TR" sz="2800" dirty="0" smtClean="0">
                <a:latin typeface="Calibri" pitchFamily="34" charset="0"/>
                <a:cs typeface="Arial" pitchFamily="34" charset="0"/>
              </a:rPr>
              <a:t>	</a:t>
            </a:r>
            <a:r>
              <a:rPr lang="en-US" sz="2800" dirty="0" err="1" smtClean="0">
                <a:latin typeface="Calibri" pitchFamily="34" charset="0"/>
                <a:cs typeface="Arial" pitchFamily="34" charset="0"/>
              </a:rPr>
              <a:t>Çapraz</a:t>
            </a:r>
            <a:r>
              <a:rPr lang="en-US" sz="2800" dirty="0" smtClean="0">
                <a:latin typeface="Calibri" pitchFamily="34" charset="0"/>
                <a:cs typeface="Arial" pitchFamily="34" charset="0"/>
              </a:rPr>
              <a:t> </a:t>
            </a:r>
            <a:r>
              <a:rPr lang="en-US" sz="2800" dirty="0" err="1">
                <a:latin typeface="Calibri" pitchFamily="34" charset="0"/>
                <a:cs typeface="Arial" pitchFamily="34" charset="0"/>
              </a:rPr>
              <a:t>tablo</a:t>
            </a:r>
            <a:r>
              <a:rPr lang="en-US" sz="2800" dirty="0">
                <a:latin typeface="Calibri" pitchFamily="34" charset="0"/>
                <a:cs typeface="Arial" pitchFamily="34" charset="0"/>
              </a:rPr>
              <a:t> </a:t>
            </a:r>
            <a:r>
              <a:rPr lang="en-US" sz="2800" dirty="0" err="1">
                <a:latin typeface="Calibri" pitchFamily="34" charset="0"/>
                <a:cs typeface="Arial" pitchFamily="34" charset="0"/>
              </a:rPr>
              <a:t>biçiminde</a:t>
            </a:r>
            <a:r>
              <a:rPr lang="en-US" sz="2800" dirty="0">
                <a:latin typeface="Calibri" pitchFamily="34" charset="0"/>
                <a:cs typeface="Arial" pitchFamily="34" charset="0"/>
              </a:rPr>
              <a:t> </a:t>
            </a:r>
            <a:r>
              <a:rPr lang="en-US" sz="2800" dirty="0" err="1">
                <a:latin typeface="Calibri" pitchFamily="34" charset="0"/>
                <a:cs typeface="Arial" pitchFamily="34" charset="0"/>
              </a:rPr>
              <a:t>verilen</a:t>
            </a:r>
            <a:r>
              <a:rPr lang="en-US" sz="2800" dirty="0">
                <a:latin typeface="Calibri" pitchFamily="34" charset="0"/>
                <a:cs typeface="Arial" pitchFamily="34" charset="0"/>
              </a:rPr>
              <a:t> </a:t>
            </a:r>
            <a:r>
              <a:rPr lang="en-US" sz="2800" dirty="0" err="1">
                <a:latin typeface="Calibri" pitchFamily="34" charset="0"/>
                <a:cs typeface="Arial" pitchFamily="34" charset="0"/>
              </a:rPr>
              <a:t>iki</a:t>
            </a:r>
            <a:r>
              <a:rPr lang="en-US" sz="2800" dirty="0">
                <a:latin typeface="Calibri" pitchFamily="34" charset="0"/>
                <a:cs typeface="Arial" pitchFamily="34" charset="0"/>
              </a:rPr>
              <a:t> </a:t>
            </a:r>
            <a:r>
              <a:rPr lang="en-US" sz="2800" dirty="0" err="1">
                <a:latin typeface="Calibri" pitchFamily="34" charset="0"/>
                <a:cs typeface="Arial" pitchFamily="34" charset="0"/>
              </a:rPr>
              <a:t>değişkenin</a:t>
            </a:r>
            <a:r>
              <a:rPr lang="en-US" sz="2800" dirty="0">
                <a:latin typeface="Calibri" pitchFamily="34" charset="0"/>
                <a:cs typeface="Arial" pitchFamily="34" charset="0"/>
              </a:rPr>
              <a:t> </a:t>
            </a:r>
            <a:r>
              <a:rPr lang="en-US" sz="2800" dirty="0" err="1">
                <a:latin typeface="Calibri" pitchFamily="34" charset="0"/>
                <a:cs typeface="Arial" pitchFamily="34" charset="0"/>
              </a:rPr>
              <a:t>birbirlerine</a:t>
            </a:r>
            <a:r>
              <a:rPr lang="en-US" sz="2800" dirty="0">
                <a:latin typeface="Calibri" pitchFamily="34" charset="0"/>
                <a:cs typeface="Arial" pitchFamily="34" charset="0"/>
              </a:rPr>
              <a:t> </a:t>
            </a:r>
            <a:r>
              <a:rPr lang="en-US" sz="2800" dirty="0" err="1">
                <a:latin typeface="Calibri" pitchFamily="34" charset="0"/>
                <a:cs typeface="Arial" pitchFamily="34" charset="0"/>
              </a:rPr>
              <a:t>bağımlılığını</a:t>
            </a:r>
            <a:r>
              <a:rPr lang="en-US" sz="2800" dirty="0">
                <a:latin typeface="Calibri" pitchFamily="34" charset="0"/>
                <a:cs typeface="Arial" pitchFamily="34" charset="0"/>
              </a:rPr>
              <a:t> </a:t>
            </a:r>
            <a:r>
              <a:rPr lang="en-US" sz="2800" dirty="0" err="1">
                <a:latin typeface="Calibri" pitchFamily="34" charset="0"/>
                <a:cs typeface="Arial" pitchFamily="34" charset="0"/>
              </a:rPr>
              <a:t>araştıran</a:t>
            </a:r>
            <a:r>
              <a:rPr lang="en-US" sz="2800" dirty="0">
                <a:latin typeface="Calibri" pitchFamily="34" charset="0"/>
                <a:cs typeface="Arial" pitchFamily="34" charset="0"/>
              </a:rPr>
              <a:t> </a:t>
            </a:r>
            <a:r>
              <a:rPr lang="en-US" sz="2800" dirty="0" err="1">
                <a:latin typeface="Calibri" pitchFamily="34" charset="0"/>
                <a:cs typeface="Arial" pitchFamily="34" charset="0"/>
              </a:rPr>
              <a:t>teste</a:t>
            </a:r>
            <a:r>
              <a:rPr lang="en-US" sz="2800" dirty="0">
                <a:latin typeface="Calibri" pitchFamily="34" charset="0"/>
                <a:cs typeface="Arial" pitchFamily="34" charset="0"/>
              </a:rPr>
              <a:t> </a:t>
            </a:r>
            <a:r>
              <a:rPr lang="en-US" sz="2800" dirty="0" err="1">
                <a:latin typeface="Calibri" pitchFamily="34" charset="0"/>
                <a:cs typeface="Arial" pitchFamily="34" charset="0"/>
              </a:rPr>
              <a:t>Kikare</a:t>
            </a:r>
            <a:r>
              <a:rPr lang="en-US" sz="2800" dirty="0">
                <a:latin typeface="Calibri" pitchFamily="34" charset="0"/>
                <a:cs typeface="Arial" pitchFamily="34" charset="0"/>
              </a:rPr>
              <a:t> </a:t>
            </a:r>
            <a:r>
              <a:rPr lang="en-US" sz="2800" dirty="0" err="1">
                <a:latin typeface="Calibri" pitchFamily="34" charset="0"/>
                <a:cs typeface="Arial" pitchFamily="34" charset="0"/>
              </a:rPr>
              <a:t>Bağımsızlık</a:t>
            </a:r>
            <a:r>
              <a:rPr lang="en-US" sz="2800" dirty="0">
                <a:latin typeface="Calibri" pitchFamily="34" charset="0"/>
                <a:cs typeface="Arial" pitchFamily="34" charset="0"/>
              </a:rPr>
              <a:t> </a:t>
            </a:r>
            <a:r>
              <a:rPr lang="en-US" sz="2800" dirty="0" err="1">
                <a:latin typeface="Calibri" pitchFamily="34" charset="0"/>
                <a:cs typeface="Arial" pitchFamily="34" charset="0"/>
              </a:rPr>
              <a:t>Testi</a:t>
            </a:r>
            <a:r>
              <a:rPr lang="en-US" sz="2800" dirty="0">
                <a:latin typeface="Calibri" pitchFamily="34" charset="0"/>
                <a:cs typeface="Arial" pitchFamily="34" charset="0"/>
              </a:rPr>
              <a:t> </a:t>
            </a:r>
            <a:r>
              <a:rPr lang="en-US" sz="2800" dirty="0" err="1">
                <a:latin typeface="Calibri" pitchFamily="34" charset="0"/>
                <a:cs typeface="Arial" pitchFamily="34" charset="0"/>
              </a:rPr>
              <a:t>adı</a:t>
            </a:r>
            <a:r>
              <a:rPr lang="en-US" sz="2800" dirty="0">
                <a:latin typeface="Calibri" pitchFamily="34" charset="0"/>
                <a:cs typeface="Arial" pitchFamily="34" charset="0"/>
              </a:rPr>
              <a:t> </a:t>
            </a:r>
            <a:r>
              <a:rPr lang="en-US" sz="2800" dirty="0" err="1">
                <a:latin typeface="Calibri" pitchFamily="34" charset="0"/>
                <a:cs typeface="Arial" pitchFamily="34" charset="0"/>
              </a:rPr>
              <a:t>verilir</a:t>
            </a:r>
            <a:r>
              <a:rPr lang="en-US" sz="2800" dirty="0">
                <a:latin typeface="Calibri" pitchFamily="34" charset="0"/>
                <a:cs typeface="Arial" pitchFamily="34" charset="0"/>
              </a:rPr>
              <a:t>.</a:t>
            </a:r>
          </a:p>
        </p:txBody>
      </p:sp>
      <p:sp>
        <p:nvSpPr>
          <p:cNvPr id="21507" name="Rectangle 3"/>
          <p:cNvSpPr>
            <a:spLocks noChangeArrowheads="1"/>
          </p:cNvSpPr>
          <p:nvPr/>
        </p:nvSpPr>
        <p:spPr bwMode="auto">
          <a:xfrm>
            <a:off x="1625454" y="457200"/>
            <a:ext cx="751854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en-US" sz="3500" b="1" dirty="0" err="1">
                <a:latin typeface="Calibri" pitchFamily="34" charset="0"/>
                <a:cs typeface="Times New Roman" pitchFamily="18" charset="0"/>
              </a:rPr>
              <a:t>Kikare</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Analizi</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Chisquare</a:t>
            </a:r>
            <a:r>
              <a:rPr lang="en-US" sz="3500" b="1" dirty="0">
                <a:latin typeface="Calibri" pitchFamily="34" charset="0"/>
                <a:cs typeface="Times New Roman" pitchFamily="18" charset="0"/>
              </a:rPr>
              <a:t> Analysis)</a:t>
            </a:r>
          </a:p>
        </p:txBody>
      </p:sp>
    </p:spTree>
    <p:extLst>
      <p:ext uri="{BB962C8B-B14F-4D97-AF65-F5344CB8AC3E}">
        <p14:creationId xmlns:p14="http://schemas.microsoft.com/office/powerpoint/2010/main" val="927471675"/>
      </p:ext>
    </p:extLst>
  </p:cSld>
  <p:clrMapOvr>
    <a:masterClrMapping/>
  </p:clrMapOvr>
  <p:transition spd="slow">
    <p:push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066800" y="1412776"/>
            <a:ext cx="7848600" cy="457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eaLnBrk="1" hangingPunct="1">
              <a:spcBef>
                <a:spcPct val="50000"/>
              </a:spcBef>
            </a:pPr>
            <a:r>
              <a:rPr lang="tr-TR" sz="2800" dirty="0">
                <a:latin typeface="Calibri" pitchFamily="34" charset="0"/>
              </a:rPr>
              <a:t>	</a:t>
            </a:r>
            <a:r>
              <a:rPr lang="en-US" sz="2800" dirty="0" err="1">
                <a:latin typeface="Calibri" pitchFamily="34" charset="0"/>
                <a:cs typeface="Arial" pitchFamily="34" charset="0"/>
              </a:rPr>
              <a:t>Kikare</a:t>
            </a:r>
            <a:r>
              <a:rPr lang="en-US" sz="2800" dirty="0">
                <a:latin typeface="Calibri" pitchFamily="34" charset="0"/>
                <a:cs typeface="Arial" pitchFamily="34" charset="0"/>
              </a:rPr>
              <a:t> </a:t>
            </a:r>
            <a:r>
              <a:rPr lang="en-US" sz="2800" dirty="0" err="1">
                <a:latin typeface="Calibri" pitchFamily="34" charset="0"/>
                <a:cs typeface="Arial" pitchFamily="34" charset="0"/>
              </a:rPr>
              <a:t>analizi</a:t>
            </a:r>
            <a:r>
              <a:rPr lang="en-US" sz="2800" dirty="0">
                <a:latin typeface="Calibri" pitchFamily="34" charset="0"/>
                <a:cs typeface="Arial" pitchFamily="34" charset="0"/>
              </a:rPr>
              <a:t>; </a:t>
            </a:r>
            <a:r>
              <a:rPr lang="en-US" sz="2800" dirty="0" err="1">
                <a:latin typeface="Calibri" pitchFamily="34" charset="0"/>
                <a:cs typeface="Arial" pitchFamily="34" charset="0"/>
              </a:rPr>
              <a:t>çapraz</a:t>
            </a:r>
            <a:r>
              <a:rPr lang="en-US" sz="2800" dirty="0">
                <a:latin typeface="Calibri" pitchFamily="34" charset="0"/>
                <a:cs typeface="Arial" pitchFamily="34" charset="0"/>
              </a:rPr>
              <a:t> (cross tabulation) </a:t>
            </a:r>
            <a:r>
              <a:rPr lang="tr-TR" sz="2800" dirty="0">
                <a:latin typeface="Calibri" pitchFamily="34" charset="0"/>
              </a:rPr>
              <a:t>olarak </a:t>
            </a:r>
            <a:r>
              <a:rPr lang="tr-TR" sz="2800" dirty="0" err="1">
                <a:latin typeface="Calibri" pitchFamily="34" charset="0"/>
              </a:rPr>
              <a:t>sını</a:t>
            </a:r>
            <a:r>
              <a:rPr lang="en-US" sz="2800" dirty="0" err="1">
                <a:latin typeface="Calibri" pitchFamily="34" charset="0"/>
                <a:cs typeface="Arial" pitchFamily="34" charset="0"/>
              </a:rPr>
              <a:t>flandırılarak</a:t>
            </a:r>
            <a:r>
              <a:rPr lang="en-US" sz="2800" dirty="0">
                <a:latin typeface="Calibri" pitchFamily="34" charset="0"/>
                <a:cs typeface="Arial" pitchFamily="34" charset="0"/>
              </a:rPr>
              <a:t> </a:t>
            </a:r>
            <a:r>
              <a:rPr lang="en-US" sz="2800" dirty="0" err="1">
                <a:latin typeface="Calibri" pitchFamily="34" charset="0"/>
                <a:cs typeface="Arial" pitchFamily="34" charset="0"/>
              </a:rPr>
              <a:t>kontenjans</a:t>
            </a:r>
            <a:r>
              <a:rPr lang="en-US" sz="2800" dirty="0">
                <a:latin typeface="Calibri" pitchFamily="34" charset="0"/>
                <a:cs typeface="Arial" pitchFamily="34" charset="0"/>
              </a:rPr>
              <a:t> </a:t>
            </a:r>
            <a:r>
              <a:rPr lang="en-US" sz="2800" dirty="0" err="1">
                <a:latin typeface="Calibri" pitchFamily="34" charset="0"/>
                <a:cs typeface="Arial" pitchFamily="34" charset="0"/>
              </a:rPr>
              <a:t>tablosu</a:t>
            </a:r>
            <a:r>
              <a:rPr lang="en-US" sz="2800" dirty="0">
                <a:latin typeface="Calibri" pitchFamily="34" charset="0"/>
                <a:cs typeface="Arial" pitchFamily="34" charset="0"/>
              </a:rPr>
              <a:t> </a:t>
            </a:r>
            <a:r>
              <a:rPr lang="en-US" sz="2800" dirty="0" err="1">
                <a:latin typeface="Calibri" pitchFamily="34" charset="0"/>
                <a:cs typeface="Arial" pitchFamily="34" charset="0"/>
              </a:rPr>
              <a:t>biçiminde</a:t>
            </a:r>
            <a:r>
              <a:rPr lang="en-US" sz="2800" dirty="0">
                <a:latin typeface="Calibri" pitchFamily="34" charset="0"/>
                <a:cs typeface="Arial" pitchFamily="34" charset="0"/>
              </a:rPr>
              <a:t> </a:t>
            </a:r>
            <a:r>
              <a:rPr lang="en-US" sz="2800" dirty="0" err="1">
                <a:latin typeface="Calibri" pitchFamily="34" charset="0"/>
                <a:cs typeface="Arial" pitchFamily="34" charset="0"/>
              </a:rPr>
              <a:t>gösterilen</a:t>
            </a:r>
            <a:r>
              <a:rPr lang="en-US" sz="2800" dirty="0">
                <a:latin typeface="Calibri" pitchFamily="34" charset="0"/>
                <a:cs typeface="Arial" pitchFamily="34" charset="0"/>
              </a:rPr>
              <a:t> </a:t>
            </a:r>
            <a:r>
              <a:rPr lang="en-US" sz="2800" dirty="0" err="1">
                <a:latin typeface="Calibri" pitchFamily="34" charset="0"/>
                <a:cs typeface="Arial" pitchFamily="34" charset="0"/>
              </a:rPr>
              <a:t>iki</a:t>
            </a:r>
            <a:r>
              <a:rPr lang="en-US" sz="2800" dirty="0">
                <a:latin typeface="Calibri" pitchFamily="34" charset="0"/>
                <a:cs typeface="Arial" pitchFamily="34" charset="0"/>
              </a:rPr>
              <a:t> </a:t>
            </a:r>
            <a:r>
              <a:rPr lang="en-US" sz="2800" dirty="0" err="1">
                <a:latin typeface="Calibri" pitchFamily="34" charset="0"/>
                <a:cs typeface="Arial" pitchFamily="34" charset="0"/>
              </a:rPr>
              <a:t>değişkenli</a:t>
            </a:r>
            <a:r>
              <a:rPr lang="en-US" sz="2800" dirty="0">
                <a:latin typeface="Calibri" pitchFamily="34" charset="0"/>
                <a:cs typeface="Arial" pitchFamily="34" charset="0"/>
              </a:rPr>
              <a:t>, </a:t>
            </a:r>
            <a:r>
              <a:rPr lang="en-US" sz="2800" dirty="0" err="1">
                <a:latin typeface="Calibri" pitchFamily="34" charset="0"/>
                <a:cs typeface="Arial" pitchFamily="34" charset="0"/>
              </a:rPr>
              <a:t>isimsel</a:t>
            </a:r>
            <a:r>
              <a:rPr lang="en-US" sz="2800" dirty="0">
                <a:latin typeface="Calibri" pitchFamily="34" charset="0"/>
                <a:cs typeface="Arial" pitchFamily="34" charset="0"/>
              </a:rPr>
              <a:t> </a:t>
            </a:r>
            <a:r>
              <a:rPr lang="en-US" sz="2800" dirty="0" err="1">
                <a:latin typeface="Calibri" pitchFamily="34" charset="0"/>
                <a:cs typeface="Arial" pitchFamily="34" charset="0"/>
              </a:rPr>
              <a:t>ve</a:t>
            </a:r>
            <a:r>
              <a:rPr lang="en-US" sz="2800" dirty="0">
                <a:latin typeface="Calibri" pitchFamily="34" charset="0"/>
                <a:cs typeface="Arial" pitchFamily="34" charset="0"/>
              </a:rPr>
              <a:t> </a:t>
            </a:r>
            <a:r>
              <a:rPr lang="en-US" sz="2800" dirty="0" err="1">
                <a:latin typeface="Calibri" pitchFamily="34" charset="0"/>
                <a:cs typeface="Arial" pitchFamily="34" charset="0"/>
              </a:rPr>
              <a:t>sıralı</a:t>
            </a:r>
            <a:r>
              <a:rPr lang="en-US" sz="2800" dirty="0">
                <a:latin typeface="Calibri" pitchFamily="34" charset="0"/>
                <a:cs typeface="Arial" pitchFamily="34" charset="0"/>
              </a:rPr>
              <a:t> </a:t>
            </a:r>
            <a:r>
              <a:rPr lang="en-US" sz="2800" dirty="0" err="1">
                <a:latin typeface="Calibri" pitchFamily="34" charset="0"/>
                <a:cs typeface="Arial" pitchFamily="34" charset="0"/>
              </a:rPr>
              <a:t>ölçekli</a:t>
            </a:r>
            <a:r>
              <a:rPr lang="en-US" sz="2800" dirty="0">
                <a:latin typeface="Calibri" pitchFamily="34" charset="0"/>
                <a:cs typeface="Arial" pitchFamily="34" charset="0"/>
              </a:rPr>
              <a:t> </a:t>
            </a:r>
            <a:r>
              <a:rPr lang="en-US" sz="2800" dirty="0" err="1">
                <a:latin typeface="Calibri" pitchFamily="34" charset="0"/>
                <a:cs typeface="Arial" pitchFamily="34" charset="0"/>
              </a:rPr>
              <a:t>verilerin</a:t>
            </a:r>
            <a:r>
              <a:rPr lang="en-US" sz="2800" dirty="0">
                <a:latin typeface="Calibri" pitchFamily="34" charset="0"/>
                <a:cs typeface="Arial" pitchFamily="34" charset="0"/>
              </a:rPr>
              <a:t> </a:t>
            </a:r>
            <a:r>
              <a:rPr lang="en-US" sz="2800" dirty="0" err="1">
                <a:latin typeface="Calibri" pitchFamily="34" charset="0"/>
                <a:cs typeface="Arial" pitchFamily="34" charset="0"/>
              </a:rPr>
              <a:t>birliktelik</a:t>
            </a:r>
            <a:r>
              <a:rPr lang="en-US" sz="2800" dirty="0">
                <a:latin typeface="Calibri" pitchFamily="34" charset="0"/>
                <a:cs typeface="Arial" pitchFamily="34" charset="0"/>
              </a:rPr>
              <a:t> </a:t>
            </a:r>
            <a:r>
              <a:rPr lang="en-US" sz="2800" dirty="0" err="1">
                <a:latin typeface="Calibri" pitchFamily="34" charset="0"/>
                <a:cs typeface="Arial" pitchFamily="34" charset="0"/>
              </a:rPr>
              <a:t>ya</a:t>
            </a:r>
            <a:r>
              <a:rPr lang="en-US" sz="2800" dirty="0">
                <a:latin typeface="Calibri" pitchFamily="34" charset="0"/>
                <a:cs typeface="Arial" pitchFamily="34" charset="0"/>
              </a:rPr>
              <a:t> da </a:t>
            </a:r>
            <a:r>
              <a:rPr lang="en-US" sz="2800" dirty="0" err="1">
                <a:latin typeface="Calibri" pitchFamily="34" charset="0"/>
                <a:cs typeface="Arial" pitchFamily="34" charset="0"/>
              </a:rPr>
              <a:t>bağımsızlık</a:t>
            </a:r>
            <a:r>
              <a:rPr lang="en-US" sz="2800" dirty="0">
                <a:latin typeface="Calibri" pitchFamily="34" charset="0"/>
                <a:cs typeface="Arial" pitchFamily="34" charset="0"/>
              </a:rPr>
              <a:t> </a:t>
            </a:r>
            <a:r>
              <a:rPr lang="en-US" sz="2800" dirty="0" err="1">
                <a:latin typeface="Calibri" pitchFamily="34" charset="0"/>
                <a:cs typeface="Arial" pitchFamily="34" charset="0"/>
              </a:rPr>
              <a:t>analizlerini</a:t>
            </a:r>
            <a:r>
              <a:rPr lang="en-US" sz="2800" dirty="0">
                <a:latin typeface="Calibri" pitchFamily="34" charset="0"/>
                <a:cs typeface="Arial" pitchFamily="34" charset="0"/>
              </a:rPr>
              <a:t> </a:t>
            </a:r>
            <a:r>
              <a:rPr lang="en-US" sz="2800" dirty="0" err="1">
                <a:latin typeface="Calibri" pitchFamily="34" charset="0"/>
                <a:cs typeface="Arial" pitchFamily="34" charset="0"/>
              </a:rPr>
              <a:t>yapmak</a:t>
            </a:r>
            <a:r>
              <a:rPr lang="en-US" sz="2800" dirty="0">
                <a:latin typeface="Calibri" pitchFamily="34" charset="0"/>
                <a:cs typeface="Arial" pitchFamily="34" charset="0"/>
              </a:rPr>
              <a:t> </a:t>
            </a:r>
            <a:r>
              <a:rPr lang="en-US" sz="2800" dirty="0" err="1">
                <a:latin typeface="Calibri" pitchFamily="34" charset="0"/>
                <a:cs typeface="Arial" pitchFamily="34" charset="0"/>
              </a:rPr>
              <a:t>için</a:t>
            </a:r>
            <a:r>
              <a:rPr lang="en-US" sz="2800" dirty="0">
                <a:latin typeface="Calibri" pitchFamily="34" charset="0"/>
                <a:cs typeface="Arial" pitchFamily="34" charset="0"/>
              </a:rPr>
              <a:t> </a:t>
            </a:r>
            <a:r>
              <a:rPr lang="en-US" sz="2800" dirty="0" err="1">
                <a:latin typeface="Calibri" pitchFamily="34" charset="0"/>
                <a:cs typeface="Arial" pitchFamily="34" charset="0"/>
              </a:rPr>
              <a:t>kullanılan</a:t>
            </a:r>
            <a:r>
              <a:rPr lang="en-US" sz="2800" dirty="0">
                <a:latin typeface="Calibri" pitchFamily="34" charset="0"/>
                <a:cs typeface="Arial" pitchFamily="34" charset="0"/>
              </a:rPr>
              <a:t> </a:t>
            </a:r>
            <a:r>
              <a:rPr lang="en-US" sz="2800" dirty="0" err="1">
                <a:latin typeface="Calibri" pitchFamily="34" charset="0"/>
                <a:cs typeface="Arial" pitchFamily="34" charset="0"/>
              </a:rPr>
              <a:t>bir</a:t>
            </a:r>
            <a:r>
              <a:rPr lang="en-US" sz="2800" dirty="0">
                <a:latin typeface="Calibri" pitchFamily="34" charset="0"/>
                <a:cs typeface="Arial" pitchFamily="34" charset="0"/>
              </a:rPr>
              <a:t> </a:t>
            </a:r>
            <a:r>
              <a:rPr lang="en-US" sz="2800" dirty="0" err="1">
                <a:latin typeface="Calibri" pitchFamily="34" charset="0"/>
                <a:cs typeface="Arial" pitchFamily="34" charset="0"/>
              </a:rPr>
              <a:t>yöntemdir</a:t>
            </a:r>
            <a:r>
              <a:rPr lang="en-US" sz="2800" dirty="0">
                <a:latin typeface="Calibri" pitchFamily="34" charset="0"/>
                <a:cs typeface="Arial" pitchFamily="34" charset="0"/>
              </a:rPr>
              <a:t>.</a:t>
            </a:r>
            <a:endParaRPr lang="tr-TR" sz="2800" dirty="0">
              <a:latin typeface="Calibri" pitchFamily="34" charset="0"/>
            </a:endParaRPr>
          </a:p>
          <a:p>
            <a:pPr algn="just" eaLnBrk="1" hangingPunct="1">
              <a:spcBef>
                <a:spcPct val="50000"/>
              </a:spcBef>
            </a:pPr>
            <a:r>
              <a:rPr lang="tr-TR" sz="2800" dirty="0">
                <a:latin typeface="Calibri" pitchFamily="34" charset="0"/>
              </a:rPr>
              <a:t>	</a:t>
            </a:r>
            <a:r>
              <a:rPr lang="en-US" sz="2800" dirty="0" err="1">
                <a:latin typeface="Calibri" pitchFamily="34" charset="0"/>
                <a:cs typeface="Times New Roman" pitchFamily="18" charset="0"/>
              </a:rPr>
              <a:t>Kikare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analizi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çapraz</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sınıflarda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yer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alan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değişkenlerin</a:t>
            </a:r>
            <a:r>
              <a:rPr lang="en-US" sz="2800" dirty="0">
                <a:latin typeface="Calibri" pitchFamily="34" charset="0"/>
                <a:cs typeface="Times New Roman" pitchFamily="18" charset="0"/>
              </a:rPr>
              <a:t> alt </a:t>
            </a:r>
            <a:r>
              <a:rPr lang="en-US" sz="2800" dirty="0" err="1">
                <a:latin typeface="Calibri" pitchFamily="34" charset="0"/>
                <a:cs typeface="Times New Roman" pitchFamily="18" charset="0"/>
              </a:rPr>
              <a:t>sınıflarının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seçenek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kategori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şık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bağımlı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bağımsız</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olup</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olmadıklarını</a:t>
            </a:r>
            <a:r>
              <a:rPr lang="en-US" sz="2800" dirty="0">
                <a:latin typeface="Calibri" pitchFamily="34" charset="0"/>
                <a:cs typeface="Times New Roman" pitchFamily="18" charset="0"/>
              </a:rPr>
              <a:t>  test </a:t>
            </a:r>
            <a:r>
              <a:rPr lang="en-US" sz="2800" dirty="0" err="1">
                <a:latin typeface="Calibri" pitchFamily="34" charset="0"/>
                <a:cs typeface="Times New Roman" pitchFamily="18" charset="0"/>
              </a:rPr>
              <a:t>etmeye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değişkenlerin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birlikte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değişim</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içinde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olup</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olmadığını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belirlemeye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yarayan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yöntemdir</a:t>
            </a:r>
            <a:r>
              <a:rPr lang="en-US" sz="2800" dirty="0">
                <a:latin typeface="Calibri" pitchFamily="34" charset="0"/>
                <a:cs typeface="Times New Roman" pitchFamily="18" charset="0"/>
              </a:rPr>
              <a:t>.</a:t>
            </a:r>
            <a:endParaRPr lang="tr-TR" sz="2800" dirty="0">
              <a:latin typeface="Calibri" pitchFamily="34" charset="0"/>
            </a:endParaRPr>
          </a:p>
        </p:txBody>
      </p:sp>
      <p:sp>
        <p:nvSpPr>
          <p:cNvPr id="21507" name="Rectangle 3"/>
          <p:cNvSpPr>
            <a:spLocks noChangeArrowheads="1"/>
          </p:cNvSpPr>
          <p:nvPr/>
        </p:nvSpPr>
        <p:spPr bwMode="auto">
          <a:xfrm>
            <a:off x="1187624" y="457200"/>
            <a:ext cx="7956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en-US" sz="3200" b="1" dirty="0" err="1">
                <a:latin typeface="Calibri" pitchFamily="34" charset="0"/>
                <a:cs typeface="Times New Roman" pitchFamily="18" charset="0"/>
              </a:rPr>
              <a:t>Kikare</a:t>
            </a:r>
            <a:r>
              <a:rPr lang="en-US" sz="3200" b="1" dirty="0">
                <a:latin typeface="Calibri" pitchFamily="34" charset="0"/>
                <a:cs typeface="Times New Roman" pitchFamily="18" charset="0"/>
              </a:rPr>
              <a:t> </a:t>
            </a:r>
            <a:r>
              <a:rPr lang="tr-TR" sz="3200" b="1" dirty="0" smtClean="0">
                <a:latin typeface="Calibri" pitchFamily="34" charset="0"/>
                <a:cs typeface="Times New Roman" pitchFamily="18" charset="0"/>
              </a:rPr>
              <a:t>Bağımsızlık </a:t>
            </a:r>
            <a:r>
              <a:rPr lang="en-US" sz="3200" b="1" dirty="0" err="1" smtClean="0">
                <a:latin typeface="Calibri" pitchFamily="34" charset="0"/>
                <a:cs typeface="Times New Roman" pitchFamily="18" charset="0"/>
              </a:rPr>
              <a:t>Analizi</a:t>
            </a:r>
            <a:r>
              <a:rPr lang="en-US" sz="3200" b="1" dirty="0" smtClean="0">
                <a:latin typeface="Calibri" pitchFamily="34" charset="0"/>
                <a:cs typeface="Times New Roman" pitchFamily="18" charset="0"/>
              </a:rPr>
              <a:t> </a:t>
            </a:r>
            <a:r>
              <a:rPr lang="en-US" sz="3200" b="1" dirty="0">
                <a:latin typeface="Calibri" pitchFamily="34" charset="0"/>
                <a:cs typeface="Times New Roman" pitchFamily="18" charset="0"/>
              </a:rPr>
              <a:t>(</a:t>
            </a:r>
            <a:r>
              <a:rPr lang="en-US" sz="3200" b="1" dirty="0" err="1">
                <a:latin typeface="Calibri" pitchFamily="34" charset="0"/>
                <a:cs typeface="Times New Roman" pitchFamily="18" charset="0"/>
              </a:rPr>
              <a:t>Chisquare</a:t>
            </a:r>
            <a:r>
              <a:rPr lang="en-US" sz="3200" b="1" dirty="0">
                <a:latin typeface="Calibri" pitchFamily="34" charset="0"/>
                <a:cs typeface="Times New Roman" pitchFamily="18" charset="0"/>
              </a:rPr>
              <a:t> Analysis)</a:t>
            </a:r>
          </a:p>
        </p:txBody>
      </p:sp>
    </p:spTree>
    <p:extLst>
      <p:ext uri="{BB962C8B-B14F-4D97-AF65-F5344CB8AC3E}">
        <p14:creationId xmlns:p14="http://schemas.microsoft.com/office/powerpoint/2010/main" val="2859488437"/>
      </p:ext>
    </p:extLst>
  </p:cSld>
  <p:clrMapOvr>
    <a:masterClrMapping/>
  </p:clrMapOvr>
  <p:transition spd="slow">
    <p:push dir="u"/>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620713"/>
            <a:ext cx="9144000" cy="1311275"/>
          </a:xfrm>
          <a:prstGeom prst="rect">
            <a:avLst/>
          </a:prstGeom>
          <a:noFill/>
          <a:ln w="12700">
            <a:noFill/>
            <a:miter lim="800000"/>
            <a:headEnd type="none" w="sm" len="sm"/>
            <a:tailEnd type="none" w="sm" len="sm"/>
          </a:ln>
          <a:effectLst/>
        </p:spPr>
        <p:txBody>
          <a:bodyPr>
            <a:spAutoFit/>
          </a:bodyPr>
          <a:lstStyle/>
          <a:p>
            <a:pPr algn="ctr">
              <a:defRPr/>
            </a:pPr>
            <a:r>
              <a:rPr lang="tr-TR" sz="4000" b="1" dirty="0">
                <a:latin typeface="Calibri" pitchFamily="34" charset="0"/>
              </a:rPr>
              <a:t>2*2 TABLOSUNDA</a:t>
            </a:r>
          </a:p>
          <a:p>
            <a:pPr algn="ctr">
              <a:defRPr/>
            </a:pPr>
            <a:r>
              <a:rPr lang="tr-TR" sz="4000" b="1" dirty="0">
                <a:latin typeface="Calibri" pitchFamily="34" charset="0"/>
              </a:rPr>
              <a:t>KİKARE BAĞIMSIZLIK TESTİ</a:t>
            </a:r>
          </a:p>
        </p:txBody>
      </p:sp>
      <p:sp>
        <p:nvSpPr>
          <p:cNvPr id="5" name="Rectangle 4"/>
          <p:cNvSpPr>
            <a:spLocks noChangeArrowheads="1"/>
          </p:cNvSpPr>
          <p:nvPr/>
        </p:nvSpPr>
        <p:spPr bwMode="auto">
          <a:xfrm>
            <a:off x="1043607" y="2684527"/>
            <a:ext cx="7654305"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spcBef>
                <a:spcPts val="1800"/>
              </a:spcBef>
            </a:pPr>
            <a:r>
              <a:rPr lang="tr-TR" sz="2400" i="0" dirty="0">
                <a:latin typeface="Calibri" pitchFamily="34" charset="0"/>
              </a:rPr>
              <a:t>1- (</a:t>
            </a:r>
            <a:r>
              <a:rPr lang="tr-TR" sz="2400" i="0" dirty="0" err="1">
                <a:latin typeface="Calibri" pitchFamily="34" charset="0"/>
              </a:rPr>
              <a:t>T</a:t>
            </a:r>
            <a:r>
              <a:rPr lang="tr-TR" sz="2400" i="0" baseline="-25000" dirty="0" err="1">
                <a:latin typeface="Calibri" pitchFamily="34" charset="0"/>
              </a:rPr>
              <a:t>ij</a:t>
            </a:r>
            <a:r>
              <a:rPr lang="tr-TR" sz="2400" i="0" dirty="0">
                <a:latin typeface="Calibri" pitchFamily="34" charset="0"/>
              </a:rPr>
              <a:t> </a:t>
            </a:r>
            <a:r>
              <a:rPr lang="tr-TR" sz="2400" i="0" dirty="0" smtClean="0">
                <a:latin typeface="Calibri" pitchFamily="34" charset="0"/>
              </a:rPr>
              <a:t>≥25</a:t>
            </a:r>
            <a:r>
              <a:rPr lang="tr-TR" sz="2400" i="0" dirty="0">
                <a:latin typeface="Calibri" pitchFamily="34" charset="0"/>
              </a:rPr>
              <a:t>) 25 ’den büyük ise </a:t>
            </a:r>
            <a:r>
              <a:rPr lang="tr-TR" sz="2400" b="1" i="1" dirty="0" err="1">
                <a:latin typeface="Calibri" pitchFamily="34" charset="0"/>
              </a:rPr>
              <a:t>Pearson</a:t>
            </a:r>
            <a:r>
              <a:rPr lang="tr-TR" sz="2400" b="1" i="1" dirty="0">
                <a:latin typeface="Calibri" pitchFamily="34" charset="0"/>
              </a:rPr>
              <a:t> </a:t>
            </a:r>
            <a:r>
              <a:rPr lang="tr-TR" sz="2400" b="1" i="1" dirty="0" err="1">
                <a:latin typeface="Calibri" pitchFamily="34" charset="0"/>
              </a:rPr>
              <a:t>kikare</a:t>
            </a:r>
            <a:r>
              <a:rPr lang="tr-TR" sz="2400" b="1" i="1" dirty="0">
                <a:latin typeface="Calibri" pitchFamily="34" charset="0"/>
              </a:rPr>
              <a:t> </a:t>
            </a:r>
            <a:r>
              <a:rPr lang="tr-TR" sz="2400" i="0" dirty="0">
                <a:latin typeface="Calibri" pitchFamily="34" charset="0"/>
              </a:rPr>
              <a:t>test istatistiği</a:t>
            </a:r>
          </a:p>
          <a:p>
            <a:pPr>
              <a:spcBef>
                <a:spcPts val="1800"/>
              </a:spcBef>
            </a:pPr>
            <a:r>
              <a:rPr lang="tr-TR" sz="2400" i="0" dirty="0">
                <a:latin typeface="Calibri" pitchFamily="34" charset="0"/>
              </a:rPr>
              <a:t>2- </a:t>
            </a:r>
            <a:r>
              <a:rPr lang="en-US" sz="2400" i="0" dirty="0" err="1">
                <a:latin typeface="Calibri" pitchFamily="34" charset="0"/>
                <a:cs typeface="Times New Roman" pitchFamily="18" charset="0"/>
              </a:rPr>
              <a:t>Teorik</a:t>
            </a:r>
            <a:r>
              <a:rPr lang="en-US" sz="2400" i="0" dirty="0">
                <a:latin typeface="Calibri" pitchFamily="34" charset="0"/>
                <a:cs typeface="Times New Roman" pitchFamily="18" charset="0"/>
              </a:rPr>
              <a:t> </a:t>
            </a:r>
            <a:r>
              <a:rPr lang="en-US" sz="2400" i="0" dirty="0" err="1">
                <a:latin typeface="Calibri" pitchFamily="34" charset="0"/>
                <a:cs typeface="Times New Roman" pitchFamily="18" charset="0"/>
              </a:rPr>
              <a:t>değerlerden</a:t>
            </a:r>
            <a:r>
              <a:rPr lang="en-US" sz="2400" i="0" dirty="0">
                <a:latin typeface="Calibri" pitchFamily="34" charset="0"/>
                <a:cs typeface="Times New Roman" pitchFamily="18" charset="0"/>
              </a:rPr>
              <a:t> </a:t>
            </a:r>
            <a:r>
              <a:rPr lang="en-US" sz="2400" i="0" dirty="0" err="1">
                <a:latin typeface="Calibri" pitchFamily="34" charset="0"/>
                <a:cs typeface="Times New Roman" pitchFamily="18" charset="0"/>
              </a:rPr>
              <a:t>birisi</a:t>
            </a:r>
            <a:r>
              <a:rPr lang="en-US" sz="2400" i="0" dirty="0">
                <a:latin typeface="Calibri" pitchFamily="34" charset="0"/>
                <a:cs typeface="Times New Roman" pitchFamily="18" charset="0"/>
              </a:rPr>
              <a:t> </a:t>
            </a:r>
            <a:r>
              <a:rPr lang="tr-TR" sz="2400" i="0" dirty="0">
                <a:latin typeface="Calibri" pitchFamily="34" charset="0"/>
              </a:rPr>
              <a:t>(</a:t>
            </a:r>
            <a:r>
              <a:rPr lang="tr-TR" sz="2400" i="0" dirty="0" smtClean="0">
                <a:latin typeface="Calibri" pitchFamily="34" charset="0"/>
              </a:rPr>
              <a:t>5≤Tij&lt;25</a:t>
            </a:r>
            <a:r>
              <a:rPr lang="tr-TR" sz="2400" i="0" dirty="0">
                <a:latin typeface="Calibri" pitchFamily="34" charset="0"/>
              </a:rPr>
              <a:t>) </a:t>
            </a:r>
            <a:r>
              <a:rPr lang="en-US" sz="2400" i="0" dirty="0">
                <a:latin typeface="Calibri" pitchFamily="34" charset="0"/>
                <a:cs typeface="Times New Roman" pitchFamily="18" charset="0"/>
              </a:rPr>
              <a:t>25’den </a:t>
            </a:r>
            <a:r>
              <a:rPr lang="en-US" sz="2400" i="0" dirty="0" err="1">
                <a:latin typeface="Calibri" pitchFamily="34" charset="0"/>
                <a:cs typeface="Times New Roman" pitchFamily="18" charset="0"/>
              </a:rPr>
              <a:t>küçük</a:t>
            </a:r>
            <a:r>
              <a:rPr lang="en-US" sz="2400" i="0" dirty="0">
                <a:latin typeface="Calibri" pitchFamily="34" charset="0"/>
                <a:cs typeface="Times New Roman" pitchFamily="18" charset="0"/>
              </a:rPr>
              <a:t> </a:t>
            </a:r>
            <a:r>
              <a:rPr lang="en-US" sz="2400" i="0" dirty="0" err="1">
                <a:latin typeface="Calibri" pitchFamily="34" charset="0"/>
                <a:cs typeface="Times New Roman" pitchFamily="18" charset="0"/>
              </a:rPr>
              <a:t>olduğu</a:t>
            </a:r>
            <a:r>
              <a:rPr lang="en-US" sz="2400" i="0" dirty="0">
                <a:latin typeface="Calibri" pitchFamily="34" charset="0"/>
                <a:cs typeface="Times New Roman" pitchFamily="18" charset="0"/>
              </a:rPr>
              <a:t> </a:t>
            </a:r>
            <a:r>
              <a:rPr lang="en-US" sz="2400" i="0" dirty="0" err="1">
                <a:latin typeface="Calibri" pitchFamily="34" charset="0"/>
                <a:cs typeface="Times New Roman" pitchFamily="18" charset="0"/>
              </a:rPr>
              <a:t>için</a:t>
            </a:r>
            <a:r>
              <a:rPr lang="en-US" sz="2400" i="0" dirty="0">
                <a:latin typeface="Calibri" pitchFamily="34" charset="0"/>
                <a:cs typeface="Times New Roman" pitchFamily="18" charset="0"/>
              </a:rPr>
              <a:t> </a:t>
            </a:r>
            <a:r>
              <a:rPr lang="en-US" sz="2400" b="1" i="1" dirty="0">
                <a:latin typeface="Calibri" pitchFamily="34" charset="0"/>
                <a:cs typeface="Times New Roman" pitchFamily="18" charset="0"/>
              </a:rPr>
              <a:t>Yates </a:t>
            </a:r>
            <a:r>
              <a:rPr lang="en-US" sz="2400" b="1" i="1" dirty="0" err="1">
                <a:latin typeface="Calibri" pitchFamily="34" charset="0"/>
                <a:cs typeface="Times New Roman" pitchFamily="18" charset="0"/>
              </a:rPr>
              <a:t>testi</a:t>
            </a:r>
            <a:r>
              <a:rPr lang="en-US" sz="2400" b="1" i="1" dirty="0">
                <a:latin typeface="Calibri" pitchFamily="34" charset="0"/>
                <a:cs typeface="Times New Roman" pitchFamily="18" charset="0"/>
              </a:rPr>
              <a:t> </a:t>
            </a:r>
            <a:r>
              <a:rPr lang="en-US" sz="2400" i="0" dirty="0" err="1">
                <a:latin typeface="Calibri" pitchFamily="34" charset="0"/>
                <a:cs typeface="Times New Roman" pitchFamily="18" charset="0"/>
              </a:rPr>
              <a:t>ile</a:t>
            </a:r>
            <a:r>
              <a:rPr lang="en-US" sz="2400" i="0" dirty="0">
                <a:latin typeface="Calibri" pitchFamily="34" charset="0"/>
                <a:cs typeface="Times New Roman" pitchFamily="18" charset="0"/>
              </a:rPr>
              <a:t> </a:t>
            </a:r>
            <a:r>
              <a:rPr lang="en-US" sz="2400" i="0" dirty="0" err="1">
                <a:latin typeface="Calibri" pitchFamily="34" charset="0"/>
                <a:cs typeface="Times New Roman" pitchFamily="18" charset="0"/>
              </a:rPr>
              <a:t>analiz</a:t>
            </a:r>
            <a:r>
              <a:rPr lang="en-US" sz="2400" i="0" dirty="0">
                <a:latin typeface="Calibri" pitchFamily="34" charset="0"/>
                <a:cs typeface="Times New Roman" pitchFamily="18" charset="0"/>
              </a:rPr>
              <a:t> </a:t>
            </a:r>
            <a:r>
              <a:rPr lang="en-US" sz="2400" i="0" dirty="0" err="1">
                <a:latin typeface="Calibri" pitchFamily="34" charset="0"/>
                <a:cs typeface="Times New Roman" pitchFamily="18" charset="0"/>
              </a:rPr>
              <a:t>yapılır</a:t>
            </a:r>
            <a:r>
              <a:rPr lang="en-US" sz="2400" i="0" dirty="0">
                <a:latin typeface="Calibri" pitchFamily="34" charset="0"/>
                <a:cs typeface="Times New Roman" pitchFamily="18" charset="0"/>
              </a:rPr>
              <a:t>. </a:t>
            </a:r>
            <a:endParaRPr lang="tr-TR" sz="2400" i="0" dirty="0">
              <a:latin typeface="Calibri" pitchFamily="34" charset="0"/>
            </a:endParaRPr>
          </a:p>
          <a:p>
            <a:pPr>
              <a:spcBef>
                <a:spcPts val="1800"/>
              </a:spcBef>
            </a:pPr>
            <a:r>
              <a:rPr lang="tr-TR" sz="2400" i="0" dirty="0">
                <a:latin typeface="Calibri" pitchFamily="34" charset="0"/>
              </a:rPr>
              <a:t>3- Eğer teorik değerlerden biri (</a:t>
            </a:r>
            <a:r>
              <a:rPr lang="tr-TR" sz="2400" i="0" dirty="0" err="1">
                <a:latin typeface="Calibri" pitchFamily="34" charset="0"/>
              </a:rPr>
              <a:t>T</a:t>
            </a:r>
            <a:r>
              <a:rPr lang="tr-TR" sz="2400" i="0" baseline="-25000" dirty="0" err="1">
                <a:latin typeface="Calibri" pitchFamily="34" charset="0"/>
              </a:rPr>
              <a:t>ij</a:t>
            </a:r>
            <a:r>
              <a:rPr lang="tr-TR" sz="2400" i="0" dirty="0">
                <a:latin typeface="Calibri" pitchFamily="34" charset="0"/>
              </a:rPr>
              <a:t> &lt;5 ) 5 ‘den küçük ise </a:t>
            </a:r>
            <a:r>
              <a:rPr lang="tr-TR" sz="2400" b="1" i="1" dirty="0" err="1">
                <a:latin typeface="Calibri" pitchFamily="34" charset="0"/>
              </a:rPr>
              <a:t>Fisher</a:t>
            </a:r>
            <a:r>
              <a:rPr lang="tr-TR" sz="2400" b="1" i="1" dirty="0">
                <a:latin typeface="Calibri" pitchFamily="34" charset="0"/>
              </a:rPr>
              <a:t> </a:t>
            </a:r>
            <a:r>
              <a:rPr lang="tr-TR" sz="2400" b="1" i="1" dirty="0" err="1">
                <a:latin typeface="Calibri" pitchFamily="34" charset="0"/>
              </a:rPr>
              <a:t>Kikare</a:t>
            </a:r>
            <a:r>
              <a:rPr lang="tr-TR" sz="2400" i="0" dirty="0">
                <a:latin typeface="Calibri" pitchFamily="34" charset="0"/>
              </a:rPr>
              <a:t> testi uygulanır.</a:t>
            </a:r>
            <a:endParaRPr lang="en-US" sz="2400" i="0" dirty="0">
              <a:latin typeface="Calibri" pitchFamily="34" charset="0"/>
            </a:endParaRPr>
          </a:p>
        </p:txBody>
      </p:sp>
    </p:spTree>
    <p:extLst>
      <p:ext uri="{BB962C8B-B14F-4D97-AF65-F5344CB8AC3E}">
        <p14:creationId xmlns:p14="http://schemas.microsoft.com/office/powerpoint/2010/main" val="1486878501"/>
      </p:ext>
    </p:extLst>
  </p:cSld>
  <p:clrMapOvr>
    <a:masterClrMapping/>
  </p:clrMapOvr>
  <p:transition spd="slow">
    <p:push dir="u"/>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755576" y="376203"/>
            <a:ext cx="806489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marL="342900" indent="-342900" eaLnBrk="0" hangingPunct="0">
              <a:defRPr/>
            </a:pPr>
            <a:r>
              <a:rPr lang="tr-TR" sz="2400" dirty="0" smtClean="0">
                <a:latin typeface="Calibri" pitchFamily="34" charset="0"/>
              </a:rPr>
              <a:t>		</a:t>
            </a:r>
            <a:r>
              <a:rPr lang="tr-TR" sz="2400" b="1" dirty="0" smtClean="0">
                <a:latin typeface="Calibri" pitchFamily="34" charset="0"/>
              </a:rPr>
              <a:t>ÖRNEK</a:t>
            </a:r>
            <a:r>
              <a:rPr lang="en-US" sz="2400" b="1" dirty="0" smtClean="0">
                <a:latin typeface="Calibri" pitchFamily="34" charset="0"/>
              </a:rPr>
              <a:t> </a:t>
            </a:r>
            <a:r>
              <a:rPr lang="en-US" sz="2400" b="1" dirty="0">
                <a:latin typeface="Calibri" pitchFamily="34" charset="0"/>
              </a:rPr>
              <a:t>:</a:t>
            </a:r>
            <a:r>
              <a:rPr lang="tr-TR" sz="2400" b="1" dirty="0">
                <a:latin typeface="Calibri" pitchFamily="34" charset="0"/>
              </a:rPr>
              <a:t> </a:t>
            </a:r>
            <a:r>
              <a:rPr lang="tr-TR" sz="2400" dirty="0">
                <a:latin typeface="Calibri" pitchFamily="34" charset="0"/>
              </a:rPr>
              <a:t>50 yaşın üzerinde 110 kadın ve 90 erkek üzerinde yapılan bir çalışmada, hipertansiyon (HT) görülme sıklığı belirlenmeye çalışılmaktadır. Veriler aşağıdaki tabloda verilmiştir. Bu verilere göre kadın ve erkekler arasında HT görülme sıklığı bakımından fark var mıdır? Test ediniz.</a:t>
            </a:r>
            <a:endParaRPr lang="en-US" sz="2400" dirty="0">
              <a:latin typeface="Calibri" pitchFamily="34" charset="0"/>
            </a:endParaRPr>
          </a:p>
        </p:txBody>
      </p:sp>
      <p:graphicFrame>
        <p:nvGraphicFramePr>
          <p:cNvPr id="3" name="Tablo 2"/>
          <p:cNvGraphicFramePr>
            <a:graphicFrameLocks noGrp="1"/>
          </p:cNvGraphicFramePr>
          <p:nvPr>
            <p:extLst>
              <p:ext uri="{D42A27DB-BD31-4B8C-83A1-F6EECF244321}">
                <p14:modId xmlns:p14="http://schemas.microsoft.com/office/powerpoint/2010/main" val="4233757270"/>
              </p:ext>
            </p:extLst>
          </p:nvPr>
        </p:nvGraphicFramePr>
        <p:xfrm>
          <a:off x="1187624" y="2924944"/>
          <a:ext cx="7499348" cy="1807464"/>
        </p:xfrm>
        <a:graphic>
          <a:graphicData uri="http://schemas.openxmlformats.org/drawingml/2006/table">
            <a:tbl>
              <a:tblPr>
                <a:tableStyleId>{5C22544A-7EE6-4342-B048-85BDC9FD1C3A}</a:tableStyleId>
              </a:tblPr>
              <a:tblGrid>
                <a:gridCol w="1874837">
                  <a:extLst>
                    <a:ext uri="{9D8B030D-6E8A-4147-A177-3AD203B41FA5}">
                      <a16:colId xmlns:a16="http://schemas.microsoft.com/office/drawing/2014/main" val="20000"/>
                    </a:ext>
                  </a:extLst>
                </a:gridCol>
                <a:gridCol w="1874837">
                  <a:extLst>
                    <a:ext uri="{9D8B030D-6E8A-4147-A177-3AD203B41FA5}">
                      <a16:colId xmlns:a16="http://schemas.microsoft.com/office/drawing/2014/main" val="20001"/>
                    </a:ext>
                  </a:extLst>
                </a:gridCol>
                <a:gridCol w="1874837">
                  <a:extLst>
                    <a:ext uri="{9D8B030D-6E8A-4147-A177-3AD203B41FA5}">
                      <a16:colId xmlns:a16="http://schemas.microsoft.com/office/drawing/2014/main" val="20002"/>
                    </a:ext>
                  </a:extLst>
                </a:gridCol>
                <a:gridCol w="1874837">
                  <a:extLst>
                    <a:ext uri="{9D8B030D-6E8A-4147-A177-3AD203B41FA5}">
                      <a16:colId xmlns:a16="http://schemas.microsoft.com/office/drawing/2014/main" val="20003"/>
                    </a:ext>
                  </a:extLst>
                </a:gridCol>
              </a:tblGrid>
              <a:tr h="430149">
                <a:tc>
                  <a:txBody>
                    <a:bodyPr/>
                    <a:lstStyle/>
                    <a:p>
                      <a:pPr algn="l" hangingPunct="0">
                        <a:lnSpc>
                          <a:spcPct val="115000"/>
                        </a:lnSpc>
                        <a:spcAft>
                          <a:spcPts val="0"/>
                        </a:spcAft>
                      </a:pPr>
                      <a:r>
                        <a:rPr lang="tr-TR" sz="2400" b="1" kern="1200" dirty="0">
                          <a:effectLst/>
                        </a:rPr>
                        <a:t>Cinsiyet</a:t>
                      </a:r>
                      <a:endParaRPr lang="tr-TR" sz="1100" b="1"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b="1" kern="1200" dirty="0">
                          <a:effectLst/>
                        </a:rPr>
                        <a:t>HT (+)</a:t>
                      </a:r>
                      <a:endParaRPr lang="tr-TR" sz="1100" b="1"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b="1" kern="1200" dirty="0">
                          <a:effectLst/>
                        </a:rPr>
                        <a:t>HT (-)</a:t>
                      </a:r>
                      <a:endParaRPr lang="tr-TR" sz="1100" b="1"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b="1" kern="1200" dirty="0">
                          <a:effectLst/>
                        </a:rPr>
                        <a:t>Toplam</a:t>
                      </a:r>
                      <a:endParaRPr lang="tr-TR" sz="1100" b="1" dirty="0">
                        <a:effectLst/>
                        <a:latin typeface="Calibri"/>
                        <a:ea typeface="Calibri"/>
                        <a:cs typeface="Times New Roman"/>
                      </a:endParaRPr>
                    </a:p>
                  </a:txBody>
                  <a:tcPr marL="64135" marR="64135" marT="9525" marB="0"/>
                </a:tc>
                <a:extLst>
                  <a:ext uri="{0D108BD9-81ED-4DB2-BD59-A6C34878D82A}">
                    <a16:rowId xmlns:a16="http://schemas.microsoft.com/office/drawing/2014/main" val="10000"/>
                  </a:ext>
                </a:extLst>
              </a:tr>
              <a:tr h="459105">
                <a:tc>
                  <a:txBody>
                    <a:bodyPr/>
                    <a:lstStyle/>
                    <a:p>
                      <a:pPr algn="l" hangingPunct="0">
                        <a:lnSpc>
                          <a:spcPct val="115000"/>
                        </a:lnSpc>
                        <a:spcAft>
                          <a:spcPts val="0"/>
                        </a:spcAft>
                      </a:pPr>
                      <a:r>
                        <a:rPr lang="tr-TR" sz="2400" b="1" kern="1200" dirty="0">
                          <a:effectLst/>
                        </a:rPr>
                        <a:t>Kadın</a:t>
                      </a:r>
                      <a:endParaRPr lang="tr-TR" sz="1100" b="1"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dirty="0">
                          <a:effectLst/>
                        </a:rPr>
                        <a:t>35</a:t>
                      </a:r>
                      <a:endParaRPr lang="tr-TR" sz="1100"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dirty="0">
                          <a:effectLst/>
                        </a:rPr>
                        <a:t>75</a:t>
                      </a:r>
                      <a:endParaRPr lang="tr-TR" sz="1100"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a:effectLst/>
                        </a:rPr>
                        <a:t>110</a:t>
                      </a:r>
                      <a:endParaRPr lang="tr-TR" sz="1100">
                        <a:effectLst/>
                        <a:latin typeface="Calibri"/>
                        <a:ea typeface="Calibri"/>
                        <a:cs typeface="Times New Roman"/>
                      </a:endParaRPr>
                    </a:p>
                  </a:txBody>
                  <a:tcPr marL="64135" marR="64135" marT="9525" marB="0"/>
                </a:tc>
                <a:extLst>
                  <a:ext uri="{0D108BD9-81ED-4DB2-BD59-A6C34878D82A}">
                    <a16:rowId xmlns:a16="http://schemas.microsoft.com/office/drawing/2014/main" val="10001"/>
                  </a:ext>
                </a:extLst>
              </a:tr>
              <a:tr h="459105">
                <a:tc>
                  <a:txBody>
                    <a:bodyPr/>
                    <a:lstStyle/>
                    <a:p>
                      <a:pPr algn="l" hangingPunct="0">
                        <a:lnSpc>
                          <a:spcPct val="115000"/>
                        </a:lnSpc>
                        <a:spcAft>
                          <a:spcPts val="0"/>
                        </a:spcAft>
                      </a:pPr>
                      <a:r>
                        <a:rPr lang="tr-TR" sz="2400" b="1" kern="1200" dirty="0">
                          <a:effectLst/>
                        </a:rPr>
                        <a:t>Erkek</a:t>
                      </a:r>
                      <a:endParaRPr lang="tr-TR" sz="1100" b="1"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a:effectLst/>
                        </a:rPr>
                        <a:t>42</a:t>
                      </a:r>
                      <a:endParaRPr lang="tr-TR" sz="110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dirty="0">
                          <a:effectLst/>
                        </a:rPr>
                        <a:t>48</a:t>
                      </a:r>
                      <a:endParaRPr lang="tr-TR" sz="1100"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a:effectLst/>
                        </a:rPr>
                        <a:t>90</a:t>
                      </a:r>
                      <a:endParaRPr lang="tr-TR" sz="1100">
                        <a:effectLst/>
                        <a:latin typeface="Calibri"/>
                        <a:ea typeface="Calibri"/>
                        <a:cs typeface="Times New Roman"/>
                      </a:endParaRPr>
                    </a:p>
                  </a:txBody>
                  <a:tcPr marL="64135" marR="64135" marT="9525" marB="0"/>
                </a:tc>
                <a:extLst>
                  <a:ext uri="{0D108BD9-81ED-4DB2-BD59-A6C34878D82A}">
                    <a16:rowId xmlns:a16="http://schemas.microsoft.com/office/drawing/2014/main" val="10002"/>
                  </a:ext>
                </a:extLst>
              </a:tr>
              <a:tr h="459105">
                <a:tc>
                  <a:txBody>
                    <a:bodyPr/>
                    <a:lstStyle/>
                    <a:p>
                      <a:pPr algn="l" hangingPunct="0">
                        <a:lnSpc>
                          <a:spcPct val="115000"/>
                        </a:lnSpc>
                        <a:spcAft>
                          <a:spcPts val="0"/>
                        </a:spcAft>
                      </a:pPr>
                      <a:r>
                        <a:rPr lang="tr-TR" sz="2400" b="1" kern="1200" dirty="0">
                          <a:effectLst/>
                        </a:rPr>
                        <a:t>Toplam</a:t>
                      </a:r>
                      <a:endParaRPr lang="tr-TR" sz="1100" b="1" dirty="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a:effectLst/>
                        </a:rPr>
                        <a:t>77</a:t>
                      </a:r>
                      <a:endParaRPr lang="tr-TR" sz="110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a:effectLst/>
                        </a:rPr>
                        <a:t>123</a:t>
                      </a:r>
                      <a:endParaRPr lang="tr-TR" sz="1100">
                        <a:effectLst/>
                        <a:latin typeface="Calibri"/>
                        <a:ea typeface="Calibri"/>
                        <a:cs typeface="Times New Roman"/>
                      </a:endParaRPr>
                    </a:p>
                  </a:txBody>
                  <a:tcPr marL="64135" marR="64135" marT="9525" marB="0"/>
                </a:tc>
                <a:tc>
                  <a:txBody>
                    <a:bodyPr/>
                    <a:lstStyle/>
                    <a:p>
                      <a:pPr algn="ctr" hangingPunct="0">
                        <a:lnSpc>
                          <a:spcPct val="115000"/>
                        </a:lnSpc>
                        <a:spcAft>
                          <a:spcPts val="0"/>
                        </a:spcAft>
                      </a:pPr>
                      <a:r>
                        <a:rPr lang="tr-TR" sz="2400" kern="1200" dirty="0">
                          <a:effectLst/>
                        </a:rPr>
                        <a:t>200</a:t>
                      </a:r>
                      <a:endParaRPr lang="tr-TR" sz="1100" dirty="0">
                        <a:effectLst/>
                        <a:latin typeface="Calibri"/>
                        <a:ea typeface="Calibri"/>
                        <a:cs typeface="Times New Roman"/>
                      </a:endParaRPr>
                    </a:p>
                  </a:txBody>
                  <a:tcPr marL="64135" marR="64135" marT="9525"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03872401"/>
      </p:ext>
    </p:extLst>
  </p:cSld>
  <p:clrMapOvr>
    <a:masterClrMapping/>
  </p:clrMapOvr>
  <p:transition spd="slow">
    <p:push dir="u"/>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8636"/>
            <a:ext cx="6276975"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16632"/>
            <a:ext cx="2667000" cy="501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4204" y="4260676"/>
            <a:ext cx="392430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492106"/>
      </p:ext>
    </p:extLst>
  </p:cSld>
  <p:clrMapOvr>
    <a:masterClrMapping/>
  </p:clrMapOvr>
  <p:transition spd="slow">
    <p:push dir="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701" y="2636912"/>
            <a:ext cx="4608512" cy="3825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14430"/>
            <a:ext cx="3409950"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1" y="14430"/>
            <a:ext cx="3067050" cy="346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Düz Ok Bağlayıcısı 9"/>
          <p:cNvCxnSpPr/>
          <p:nvPr/>
        </p:nvCxnSpPr>
        <p:spPr>
          <a:xfrm flipV="1">
            <a:off x="4211960" y="117650"/>
            <a:ext cx="1656184" cy="3167334"/>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19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7429" y="3284984"/>
            <a:ext cx="3599033" cy="3573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Düz Ok Bağlayıcısı 19"/>
          <p:cNvCxnSpPr/>
          <p:nvPr/>
        </p:nvCxnSpPr>
        <p:spPr>
          <a:xfrm flipV="1">
            <a:off x="4644008" y="3425940"/>
            <a:ext cx="1224136" cy="152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Dikdörtgen 20"/>
          <p:cNvSpPr/>
          <p:nvPr/>
        </p:nvSpPr>
        <p:spPr>
          <a:xfrm>
            <a:off x="5537429" y="3717032"/>
            <a:ext cx="1338827" cy="8327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22" name="Dikdörtgen 21"/>
          <p:cNvSpPr/>
          <p:nvPr/>
        </p:nvSpPr>
        <p:spPr>
          <a:xfrm>
            <a:off x="5537429" y="4828484"/>
            <a:ext cx="1338827" cy="8327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23" name="Dikdörtgen 22"/>
          <p:cNvSpPr/>
          <p:nvPr/>
        </p:nvSpPr>
        <p:spPr>
          <a:xfrm>
            <a:off x="5689829" y="332656"/>
            <a:ext cx="1647116" cy="41638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24" name="Dikdörtgen 23"/>
          <p:cNvSpPr/>
          <p:nvPr/>
        </p:nvSpPr>
        <p:spPr>
          <a:xfrm>
            <a:off x="1979712" y="1140410"/>
            <a:ext cx="1647116" cy="41638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3154592538"/>
      </p:ext>
    </p:extLst>
  </p:cSld>
  <p:clrMapOvr>
    <a:masterClrMapping/>
  </p:clrMapOvr>
  <p:transition spd="slow">
    <p:push dir="u"/>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0150" y="2127300"/>
            <a:ext cx="7153790" cy="1589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Dikdörtgen 12"/>
          <p:cNvSpPr/>
          <p:nvPr/>
        </p:nvSpPr>
        <p:spPr>
          <a:xfrm>
            <a:off x="2721103" y="3228642"/>
            <a:ext cx="1346841" cy="41638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2868036513"/>
      </p:ext>
    </p:extLst>
  </p:cSld>
  <p:clrMapOvr>
    <a:masterClrMapping/>
  </p:clrMapOvr>
  <p:transition spd="slow">
    <p:push dir="u"/>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058" y="244927"/>
            <a:ext cx="4528054" cy="3472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Dikdörtgen 14"/>
          <p:cNvSpPr/>
          <p:nvPr/>
        </p:nvSpPr>
        <p:spPr>
          <a:xfrm>
            <a:off x="3203848" y="1700808"/>
            <a:ext cx="792088" cy="93610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pic>
        <p:nvPicPr>
          <p:cNvPr id="430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573363"/>
            <a:ext cx="58959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Dikdörtgen 8"/>
          <p:cNvSpPr/>
          <p:nvPr/>
        </p:nvSpPr>
        <p:spPr>
          <a:xfrm>
            <a:off x="2688763" y="4018111"/>
            <a:ext cx="836448" cy="1427459"/>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0" name="Dikdörtgen 9"/>
          <p:cNvSpPr/>
          <p:nvPr/>
        </p:nvSpPr>
        <p:spPr>
          <a:xfrm>
            <a:off x="1141501" y="5461237"/>
            <a:ext cx="5510050" cy="41638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2" name="Dikdörtgen 1"/>
          <p:cNvSpPr/>
          <p:nvPr/>
        </p:nvSpPr>
        <p:spPr>
          <a:xfrm>
            <a:off x="1052058" y="5949280"/>
            <a:ext cx="7795229" cy="923330"/>
          </a:xfrm>
          <a:prstGeom prst="rect">
            <a:avLst/>
          </a:prstGeom>
        </p:spPr>
        <p:txBody>
          <a:bodyPr wrap="square">
            <a:spAutoFit/>
          </a:bodyPr>
          <a:lstStyle/>
          <a:p>
            <a:pPr lvl="1" algn="just" eaLnBrk="0" hangingPunct="0">
              <a:lnSpc>
                <a:spcPct val="90000"/>
              </a:lnSpc>
              <a:buClr>
                <a:srgbClr val="FF0033"/>
              </a:buClr>
              <a:buSzPct val="150000"/>
              <a:defRPr/>
            </a:pPr>
            <a:r>
              <a:rPr lang="tr-TR" sz="2000" dirty="0">
                <a:latin typeface="Calibri" pitchFamily="34" charset="0"/>
              </a:rPr>
              <a:t>X</a:t>
            </a:r>
            <a:r>
              <a:rPr lang="tr-TR" sz="2000" baseline="30000" dirty="0">
                <a:latin typeface="Calibri" pitchFamily="34" charset="0"/>
              </a:rPr>
              <a:t>2</a:t>
            </a:r>
            <a:r>
              <a:rPr lang="tr-TR" sz="2000" dirty="0">
                <a:latin typeface="Calibri" pitchFamily="34" charset="0"/>
              </a:rPr>
              <a:t>=4.609, </a:t>
            </a:r>
            <a:r>
              <a:rPr lang="tr-TR" sz="2000" dirty="0" err="1">
                <a:latin typeface="Calibri" pitchFamily="34" charset="0"/>
              </a:rPr>
              <a:t>sd</a:t>
            </a:r>
            <a:r>
              <a:rPr lang="tr-TR" sz="2000" dirty="0">
                <a:latin typeface="Calibri" pitchFamily="34" charset="0"/>
              </a:rPr>
              <a:t>=1 P=0.032*   P&lt;0.05*</a:t>
            </a:r>
          </a:p>
          <a:p>
            <a:pPr eaLnBrk="0" hangingPunct="0">
              <a:defRPr/>
            </a:pPr>
            <a:r>
              <a:rPr lang="tr-TR" dirty="0" smtClean="0">
                <a:latin typeface="Calibri" pitchFamily="34" charset="0"/>
              </a:rPr>
              <a:t>Kadın </a:t>
            </a:r>
            <a:r>
              <a:rPr lang="tr-TR" dirty="0">
                <a:latin typeface="Calibri" pitchFamily="34" charset="0"/>
              </a:rPr>
              <a:t>ve erkekler arasında HT görülme sıklığı bakımından fark vardır. </a:t>
            </a:r>
            <a:endParaRPr lang="tr-TR" dirty="0" smtClean="0">
              <a:latin typeface="Calibri" pitchFamily="34" charset="0"/>
            </a:endParaRPr>
          </a:p>
          <a:p>
            <a:pPr eaLnBrk="0" hangingPunct="0">
              <a:defRPr/>
            </a:pPr>
            <a:r>
              <a:rPr lang="tr-TR" dirty="0" smtClean="0">
                <a:latin typeface="Calibri" pitchFamily="34" charset="0"/>
              </a:rPr>
              <a:t>Erkeklerde </a:t>
            </a:r>
            <a:r>
              <a:rPr lang="tr-TR" dirty="0">
                <a:latin typeface="Calibri" pitchFamily="34" charset="0"/>
              </a:rPr>
              <a:t>HT görülme sıklığı kadınlara göre daha yüksektir.</a:t>
            </a:r>
          </a:p>
        </p:txBody>
      </p:sp>
      <p:sp>
        <p:nvSpPr>
          <p:cNvPr id="12" name="Dikdörtgen 11"/>
          <p:cNvSpPr/>
          <p:nvPr/>
        </p:nvSpPr>
        <p:spPr>
          <a:xfrm>
            <a:off x="5816304" y="1980979"/>
            <a:ext cx="3203551"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Hangi yüzde (%) ?</a:t>
            </a:r>
            <a:endParaRPr lang="tr-TR" b="1" dirty="0">
              <a:solidFill>
                <a:srgbClr val="FF0000"/>
              </a:solidFill>
              <a:latin typeface="Calibri" pitchFamily="34" charset="0"/>
            </a:endParaRPr>
          </a:p>
        </p:txBody>
      </p:sp>
      <p:sp>
        <p:nvSpPr>
          <p:cNvPr id="14" name="Dikdörtgen 13"/>
          <p:cNvSpPr/>
          <p:nvPr/>
        </p:nvSpPr>
        <p:spPr>
          <a:xfrm>
            <a:off x="6228184" y="3342594"/>
            <a:ext cx="3203551"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Hangi ki-kare değeri?</a:t>
            </a:r>
            <a:endParaRPr lang="tr-TR" b="1" dirty="0">
              <a:solidFill>
                <a:srgbClr val="FF0000"/>
              </a:solidFill>
              <a:latin typeface="Calibri" pitchFamily="34" charset="0"/>
            </a:endParaRPr>
          </a:p>
        </p:txBody>
      </p:sp>
      <p:cxnSp>
        <p:nvCxnSpPr>
          <p:cNvPr id="16" name="Düz Ok Bağlayıcısı 15"/>
          <p:cNvCxnSpPr/>
          <p:nvPr/>
        </p:nvCxnSpPr>
        <p:spPr>
          <a:xfrm>
            <a:off x="3935647" y="2057179"/>
            <a:ext cx="2292537" cy="111681"/>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Düz Ok Bağlayıcısı 16"/>
          <p:cNvCxnSpPr/>
          <p:nvPr/>
        </p:nvCxnSpPr>
        <p:spPr>
          <a:xfrm flipV="1">
            <a:off x="3525211" y="3513410"/>
            <a:ext cx="3126340" cy="860078"/>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186301"/>
      </p:ext>
    </p:extLst>
  </p:cSld>
  <p:clrMapOvr>
    <a:masterClrMapping/>
  </p:clrMapOvr>
  <p:transition spd="slow">
    <p:push dir="u"/>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971600" y="2291094"/>
            <a:ext cx="7490258"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eaLnBrk="1" hangingPunct="1"/>
            <a:r>
              <a:rPr lang="tr-TR" sz="3000" dirty="0">
                <a:latin typeface="Calibri" pitchFamily="34"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bağımlı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a:t>
            </a:r>
            <a:r>
              <a:rPr lang="en-US" sz="3000" dirty="0">
                <a:latin typeface="Calibri" pitchFamily="34" charset="0"/>
                <a:cs typeface="Times New Roman" pitchFamily="18" charset="0"/>
              </a:rPr>
              <a:t> (Y) </a:t>
            </a:r>
            <a:r>
              <a:rPr lang="en-US" sz="3000" dirty="0" err="1">
                <a:latin typeface="Calibri" pitchFamily="34" charset="0"/>
                <a:cs typeface="Times New Roman" pitchFamily="18" charset="0"/>
              </a:rPr>
              <a:t>ile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bu</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değişkenin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değişimini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belirlediği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varsayılan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bağımsız</a:t>
            </a:r>
            <a:r>
              <a:rPr lang="en-US" sz="3000" dirty="0">
                <a:latin typeface="Calibri" pitchFamily="34" charset="0"/>
                <a:cs typeface="Times New Roman" pitchFamily="18" charset="0"/>
              </a:rPr>
              <a:t> (X) </a:t>
            </a:r>
            <a:r>
              <a:rPr lang="en-US" sz="3000" dirty="0" err="1">
                <a:latin typeface="Calibri" pitchFamily="34" charset="0"/>
                <a:cs typeface="Times New Roman" pitchFamily="18" charset="0"/>
              </a:rPr>
              <a:t>değişken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arasındaki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sebep-sonuç</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ilişkisini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gösteren</a:t>
            </a:r>
            <a:r>
              <a:rPr lang="en-US" sz="3000" dirty="0">
                <a:latin typeface="Calibri" pitchFamily="34" charset="0"/>
                <a:cs typeface="Times New Roman" pitchFamily="18" charset="0"/>
              </a:rPr>
              <a:t> </a:t>
            </a:r>
            <a:r>
              <a:rPr lang="en-US" sz="3000" dirty="0" err="1" smtClean="0">
                <a:latin typeface="Calibri" pitchFamily="34" charset="0"/>
                <a:cs typeface="Times New Roman" pitchFamily="18" charset="0"/>
              </a:rPr>
              <a:t>matematiksel</a:t>
            </a:r>
            <a:r>
              <a:rPr lang="en-US" sz="3000" dirty="0" smtClean="0">
                <a:latin typeface="Calibri" pitchFamily="34" charset="0"/>
                <a:cs typeface="Times New Roman" pitchFamily="18" charset="0"/>
              </a:rPr>
              <a:t> </a:t>
            </a:r>
            <a:r>
              <a:rPr lang="en-US" sz="3000" dirty="0" err="1">
                <a:latin typeface="Calibri" pitchFamily="34" charset="0"/>
                <a:cs typeface="Times New Roman" pitchFamily="18" charset="0"/>
              </a:rPr>
              <a:t>modeli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bağıntı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denklem</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bulmak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bu</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modelin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değişimi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belirlemedeki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etkinliğini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ortaya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koymak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amacıyla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uygulanan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a:t>
            </a:r>
            <a:r>
              <a:rPr lang="tr-TR" sz="3000" dirty="0">
                <a:latin typeface="Calibri" pitchFamily="34" charset="0"/>
              </a:rPr>
              <a:t> </a:t>
            </a:r>
          </a:p>
        </p:txBody>
      </p:sp>
      <p:sp>
        <p:nvSpPr>
          <p:cNvPr id="22531" name="Rectangle 3"/>
          <p:cNvSpPr>
            <a:spLocks noChangeArrowheads="1"/>
          </p:cNvSpPr>
          <p:nvPr/>
        </p:nvSpPr>
        <p:spPr bwMode="auto">
          <a:xfrm>
            <a:off x="609600" y="381000"/>
            <a:ext cx="7604125"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500" b="1" dirty="0" err="1">
                <a:latin typeface="Calibri" pitchFamily="34" charset="0"/>
                <a:cs typeface="Times New Roman" pitchFamily="18" charset="0"/>
              </a:rPr>
              <a:t>Basit</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Regresyon</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Analizi</a:t>
            </a:r>
            <a:endParaRPr lang="tr-TR" sz="3500" b="1" dirty="0">
              <a:latin typeface="Calibri" pitchFamily="34" charset="0"/>
            </a:endParaRPr>
          </a:p>
          <a:p>
            <a:pPr algn="ctr"/>
            <a:r>
              <a:rPr lang="en-US" sz="3500" b="1" dirty="0">
                <a:latin typeface="Calibri" pitchFamily="34" charset="0"/>
                <a:cs typeface="Times New Roman" pitchFamily="18" charset="0"/>
              </a:rPr>
              <a:t>(Simple Re</a:t>
            </a:r>
            <a:r>
              <a:rPr lang="tr-TR" sz="3500" b="1" dirty="0">
                <a:latin typeface="Calibri" pitchFamily="34" charset="0"/>
                <a:cs typeface="Times New Roman" pitchFamily="18" charset="0"/>
              </a:rPr>
              <a:t>g</a:t>
            </a:r>
            <a:r>
              <a:rPr lang="en-US" sz="3500" b="1" dirty="0" err="1">
                <a:latin typeface="Calibri" pitchFamily="34" charset="0"/>
                <a:cs typeface="Times New Roman" pitchFamily="18" charset="0"/>
              </a:rPr>
              <a:t>ression</a:t>
            </a:r>
            <a:r>
              <a:rPr lang="en-US" sz="3500" b="1" dirty="0">
                <a:latin typeface="Calibri" pitchFamily="34" charset="0"/>
                <a:cs typeface="Times New Roman" pitchFamily="18" charset="0"/>
              </a:rPr>
              <a:t> Analysis)</a:t>
            </a:r>
            <a:endParaRPr lang="tr-TR" sz="3500" b="1" dirty="0">
              <a:latin typeface="Calibri" pitchFamily="34" charset="0"/>
              <a:cs typeface="Times New Roman" pitchFamily="18" charset="0"/>
            </a:endParaRPr>
          </a:p>
        </p:txBody>
      </p:sp>
    </p:spTree>
    <p:extLst>
      <p:ext uri="{BB962C8B-B14F-4D97-AF65-F5344CB8AC3E}">
        <p14:creationId xmlns:p14="http://schemas.microsoft.com/office/powerpoint/2010/main" val="4288201559"/>
      </p:ext>
    </p:extLst>
  </p:cSld>
  <p:clrMapOvr>
    <a:masterClrMapping/>
  </p:clrMapOvr>
  <p:transition spd="slow">
    <p:push dir="u"/>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043608" y="1700808"/>
            <a:ext cx="7795592"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a:spcBef>
                <a:spcPct val="50000"/>
              </a:spcBef>
            </a:pPr>
            <a:r>
              <a:rPr lang="tr-TR" sz="3000" dirty="0">
                <a:latin typeface="Calibri" pitchFamily="34" charset="0"/>
              </a:rPr>
              <a:t>	</a:t>
            </a:r>
            <a:r>
              <a:rPr lang="en-US" sz="3000" dirty="0" err="1">
                <a:latin typeface="Calibri" pitchFamily="34" charset="0"/>
                <a:cs typeface="Times New Roman" pitchFamily="18" charset="0"/>
              </a:rPr>
              <a:t>İki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arasındaki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ilişkinin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derecesini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yönünü</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önemini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belirlemek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amac</a:t>
            </a:r>
            <a:r>
              <a:rPr lang="tr-TR" sz="3000" dirty="0">
                <a:latin typeface="Calibri" pitchFamily="34" charset="0"/>
              </a:rPr>
              <a:t>ı</a:t>
            </a:r>
            <a:r>
              <a:rPr lang="en-US" sz="3000" dirty="0" err="1">
                <a:latin typeface="Calibri" pitchFamily="34" charset="0"/>
                <a:cs typeface="Times New Roman" pitchFamily="18" charset="0"/>
              </a:rPr>
              <a:t>yla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uygulanan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 </a:t>
            </a:r>
            <a:endParaRPr lang="tr-TR" sz="3000" dirty="0">
              <a:latin typeface="Calibri" pitchFamily="34" charset="0"/>
            </a:endParaRPr>
          </a:p>
          <a:p>
            <a:pPr algn="just">
              <a:spcBef>
                <a:spcPct val="50000"/>
              </a:spcBef>
            </a:pPr>
            <a:r>
              <a:rPr lang="tr-TR" sz="3000" dirty="0">
                <a:latin typeface="Calibri" pitchFamily="34" charset="0"/>
              </a:rPr>
              <a:t>	</a:t>
            </a:r>
            <a:r>
              <a:rPr lang="en-US" sz="3000" dirty="0" err="1">
                <a:latin typeface="Calibri" pitchFamily="34" charset="0"/>
                <a:cs typeface="Times New Roman" pitchFamily="18" charset="0"/>
              </a:rPr>
              <a:t>Basit</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Korelasyon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analizi</a:t>
            </a:r>
            <a:r>
              <a:rPr lang="tr-TR" sz="3000" dirty="0">
                <a:latin typeface="Calibri" pitchFamily="34" charset="0"/>
              </a:rPr>
              <a:t> ile i</a:t>
            </a:r>
            <a:r>
              <a:rPr lang="en-US" sz="3000" dirty="0" err="1">
                <a:latin typeface="Calibri" pitchFamily="34" charset="0"/>
                <a:cs typeface="Times New Roman" pitchFamily="18" charset="0"/>
              </a:rPr>
              <a:t>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arasında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hesaplanan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ilişki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katsayısının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işaretine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büyüklüğüne</a:t>
            </a:r>
            <a:r>
              <a:rPr lang="en-US" sz="3000" dirty="0">
                <a:latin typeface="Calibri" pitchFamily="34" charset="0"/>
                <a:cs typeface="Times New Roman" pitchFamily="18" charset="0"/>
              </a:rPr>
              <a:t> </a:t>
            </a:r>
            <a:r>
              <a:rPr lang="en-US" sz="3000" dirty="0" err="1" smtClean="0">
                <a:latin typeface="Calibri" pitchFamily="34" charset="0"/>
                <a:cs typeface="Times New Roman" pitchFamily="18" charset="0"/>
              </a:rPr>
              <a:t>göre</a:t>
            </a:r>
            <a:r>
              <a:rPr lang="tr-TR" sz="3000" dirty="0" smtClean="0">
                <a:latin typeface="Calibri" pitchFamily="34" charset="0"/>
                <a:cs typeface="Times New Roman" pitchFamily="18" charset="0"/>
              </a:rPr>
              <a:t>,</a:t>
            </a:r>
            <a:r>
              <a:rPr lang="en-US" sz="3000" dirty="0" smtClean="0">
                <a:latin typeface="Calibri" pitchFamily="34" charset="0"/>
                <a:cs typeface="Times New Roman" pitchFamily="18" charset="0"/>
              </a:rPr>
              <a:t> </a:t>
            </a:r>
            <a:r>
              <a:rPr lang="tr-TR" sz="3000" dirty="0" smtClean="0">
                <a:latin typeface="Calibri" pitchFamily="34" charset="0"/>
              </a:rPr>
              <a:t>d</a:t>
            </a:r>
            <a:r>
              <a:rPr lang="en-US" sz="3000" dirty="0" err="1" smtClean="0">
                <a:latin typeface="Calibri" pitchFamily="34" charset="0"/>
                <a:cs typeface="Times New Roman" pitchFamily="18" charset="0"/>
              </a:rPr>
              <a:t>eğişken</a:t>
            </a:r>
            <a:r>
              <a:rPr lang="tr-TR" sz="3000" dirty="0" err="1" smtClean="0">
                <a:latin typeface="Calibri" pitchFamily="34" charset="0"/>
                <a:cs typeface="Times New Roman" pitchFamily="18" charset="0"/>
              </a:rPr>
              <a:t>ler</a:t>
            </a:r>
            <a:r>
              <a:rPr lang="en-US" sz="3000" dirty="0" smtClean="0">
                <a:latin typeface="Calibri" pitchFamily="34" charset="0"/>
                <a:cs typeface="Times New Roman" pitchFamily="18" charset="0"/>
              </a:rPr>
              <a:t> </a:t>
            </a:r>
            <a:r>
              <a:rPr lang="en-US" sz="3000" dirty="0" err="1">
                <a:latin typeface="Calibri" pitchFamily="34" charset="0"/>
                <a:cs typeface="Times New Roman" pitchFamily="18" charset="0"/>
              </a:rPr>
              <a:t>arasındaki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ilişki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düzeyi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değerlendirilir</a:t>
            </a:r>
            <a:r>
              <a:rPr lang="en-US" sz="3000" dirty="0">
                <a:latin typeface="Calibri" pitchFamily="34" charset="0"/>
                <a:cs typeface="Times New Roman" pitchFamily="18" charset="0"/>
              </a:rPr>
              <a:t>. Bu </a:t>
            </a:r>
            <a:r>
              <a:rPr lang="en-US" sz="3000" dirty="0" err="1">
                <a:latin typeface="Calibri" pitchFamily="34" charset="0"/>
                <a:cs typeface="Times New Roman" pitchFamily="18" charset="0"/>
              </a:rPr>
              <a:t>yöntem</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genelde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Basit</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Regresyon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analizi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birlikte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uygulanan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a:t>
            </a:r>
            <a:r>
              <a:rPr lang="tr-TR" sz="3000" dirty="0">
                <a:latin typeface="Calibri" pitchFamily="34" charset="0"/>
                <a:cs typeface="Times New Roman" pitchFamily="18" charset="0"/>
              </a:rPr>
              <a:t> </a:t>
            </a:r>
          </a:p>
        </p:txBody>
      </p:sp>
      <p:sp>
        <p:nvSpPr>
          <p:cNvPr id="23555" name="Rectangle 3"/>
          <p:cNvSpPr>
            <a:spLocks noChangeArrowheads="1"/>
          </p:cNvSpPr>
          <p:nvPr/>
        </p:nvSpPr>
        <p:spPr bwMode="auto">
          <a:xfrm>
            <a:off x="0" y="332705"/>
            <a:ext cx="88392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spcBef>
                <a:spcPts val="0"/>
              </a:spcBef>
            </a:pPr>
            <a:r>
              <a:rPr lang="en-US" sz="3500" b="1" dirty="0" err="1">
                <a:latin typeface="Calibri" pitchFamily="34" charset="0"/>
                <a:cs typeface="Times New Roman" pitchFamily="18" charset="0"/>
              </a:rPr>
              <a:t>Basit</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Korelasyon</a:t>
            </a:r>
            <a:r>
              <a:rPr lang="en-US" sz="3500" b="1" dirty="0">
                <a:latin typeface="Calibri" pitchFamily="34" charset="0"/>
                <a:cs typeface="Times New Roman" pitchFamily="18" charset="0"/>
              </a:rPr>
              <a:t> </a:t>
            </a:r>
            <a:r>
              <a:rPr lang="en-US" sz="3500" b="1" dirty="0" err="1" smtClean="0">
                <a:latin typeface="Calibri" pitchFamily="34" charset="0"/>
                <a:cs typeface="Times New Roman" pitchFamily="18" charset="0"/>
              </a:rPr>
              <a:t>Analizi</a:t>
            </a:r>
            <a:r>
              <a:rPr lang="tr-TR" sz="3500" b="1" dirty="0" smtClean="0">
                <a:latin typeface="Calibri" pitchFamily="34" charset="0"/>
                <a:cs typeface="Times New Roman" pitchFamily="18" charset="0"/>
              </a:rPr>
              <a:t> </a:t>
            </a:r>
          </a:p>
          <a:p>
            <a:pPr algn="ctr">
              <a:spcBef>
                <a:spcPts val="0"/>
              </a:spcBef>
            </a:pPr>
            <a:r>
              <a:rPr lang="en-US" sz="3500" b="1" dirty="0" smtClean="0">
                <a:latin typeface="Calibri" pitchFamily="34" charset="0"/>
                <a:cs typeface="Times New Roman" pitchFamily="18" charset="0"/>
              </a:rPr>
              <a:t> </a:t>
            </a:r>
            <a:r>
              <a:rPr lang="en-US" sz="3500" b="1" dirty="0">
                <a:latin typeface="Calibri" pitchFamily="34" charset="0"/>
                <a:cs typeface="Times New Roman" pitchFamily="18" charset="0"/>
              </a:rPr>
              <a:t>(Simple Correlation Analysis) </a:t>
            </a:r>
            <a:endParaRPr lang="tr-TR" sz="3500" b="1" dirty="0">
              <a:latin typeface="Calibri" pitchFamily="34" charset="0"/>
              <a:cs typeface="Times New Roman" pitchFamily="18" charset="0"/>
            </a:endParaRPr>
          </a:p>
        </p:txBody>
      </p:sp>
    </p:spTree>
    <p:extLst>
      <p:ext uri="{BB962C8B-B14F-4D97-AF65-F5344CB8AC3E}">
        <p14:creationId xmlns:p14="http://schemas.microsoft.com/office/powerpoint/2010/main" val="3394410377"/>
      </p:ext>
    </p:extLst>
  </p:cSld>
  <p:clrMapOvr>
    <a:masterClrMapping/>
  </p:clrMapOvr>
  <p:transition spd="slow">
    <p:push dir="u"/>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080782" y="1916832"/>
            <a:ext cx="7777559"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eaLnBrk="1" hangingPunct="1"/>
            <a:r>
              <a:rPr lang="tr-TR" sz="3000" dirty="0">
                <a:latin typeface="Calibri" pitchFamily="34"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bağımlı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a:t>
            </a:r>
            <a:r>
              <a:rPr lang="en-US" sz="3000" dirty="0">
                <a:latin typeface="Calibri" pitchFamily="34" charset="0"/>
                <a:cs typeface="Times New Roman" pitchFamily="18" charset="0"/>
              </a:rPr>
              <a:t> (Y) </a:t>
            </a:r>
            <a:r>
              <a:rPr lang="en-US" sz="3000" dirty="0" err="1">
                <a:latin typeface="Calibri" pitchFamily="34" charset="0"/>
                <a:cs typeface="Times New Roman" pitchFamily="18" charset="0"/>
              </a:rPr>
              <a:t>ile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daha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fazla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bağımsız</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a:t>
            </a:r>
            <a:r>
              <a:rPr lang="en-US" sz="3000" dirty="0">
                <a:latin typeface="Calibri" pitchFamily="34" charset="0"/>
                <a:cs typeface="Times New Roman" pitchFamily="18" charset="0"/>
              </a:rPr>
              <a:t> (X</a:t>
            </a:r>
            <a:r>
              <a:rPr lang="en-US" sz="3000" baseline="-30000" dirty="0">
                <a:latin typeface="Calibri" pitchFamily="34" charset="0"/>
                <a:cs typeface="Times New Roman" pitchFamily="18" charset="0"/>
              </a:rPr>
              <a:t>1</a:t>
            </a:r>
            <a:r>
              <a:rPr lang="en-US" sz="3000" dirty="0">
                <a:latin typeface="Calibri" pitchFamily="34" charset="0"/>
                <a:cs typeface="Times New Roman" pitchFamily="18" charset="0"/>
              </a:rPr>
              <a:t>, X</a:t>
            </a:r>
            <a:r>
              <a:rPr lang="en-US" sz="3000" baseline="-30000" dirty="0">
                <a:latin typeface="Calibri" pitchFamily="34" charset="0"/>
                <a:cs typeface="Times New Roman" pitchFamily="18" charset="0"/>
              </a:rPr>
              <a:t>2</a:t>
            </a:r>
            <a:r>
              <a:rPr lang="en-US" sz="3000" dirty="0">
                <a:latin typeface="Calibri" pitchFamily="34" charset="0"/>
                <a:cs typeface="Times New Roman" pitchFamily="18" charset="0"/>
              </a:rPr>
              <a:t>, ..., </a:t>
            </a:r>
            <a:r>
              <a:rPr lang="en-US" sz="3000" dirty="0" err="1">
                <a:latin typeface="Calibri" pitchFamily="34" charset="0"/>
                <a:cs typeface="Times New Roman" pitchFamily="18" charset="0"/>
              </a:rPr>
              <a:t>X</a:t>
            </a:r>
            <a:r>
              <a:rPr lang="en-US" sz="3000" baseline="-30000" dirty="0" err="1">
                <a:latin typeface="Calibri" pitchFamily="34" charset="0"/>
                <a:cs typeface="Times New Roman" pitchFamily="18" charset="0"/>
              </a:rPr>
              <a:t>p</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arasındaki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sebep-sonuç</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ilişkisini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belirlemeye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yönelik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matematiksel</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bağıntıyı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bulmak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bu</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bağıntının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değişimi</a:t>
            </a:r>
            <a:r>
              <a:rPr lang="en-US" sz="3000" dirty="0">
                <a:latin typeface="Calibri" pitchFamily="34" charset="0"/>
                <a:cs typeface="Times New Roman" pitchFamily="18" charset="0"/>
              </a:rPr>
              <a:t> </a:t>
            </a:r>
            <a:r>
              <a:rPr lang="en-US" sz="3000" dirty="0" err="1" smtClean="0">
                <a:latin typeface="Calibri" pitchFamily="34" charset="0"/>
                <a:cs typeface="Times New Roman" pitchFamily="18" charset="0"/>
              </a:rPr>
              <a:t>belirlemedeki</a:t>
            </a:r>
            <a:r>
              <a:rPr lang="en-US" sz="3000" dirty="0" smtClean="0">
                <a:latin typeface="Calibri" pitchFamily="34" charset="0"/>
                <a:cs typeface="Times New Roman" pitchFamily="18" charset="0"/>
              </a:rPr>
              <a:t> </a:t>
            </a:r>
            <a:r>
              <a:rPr lang="en-US" sz="3000" dirty="0" err="1">
                <a:latin typeface="Calibri" pitchFamily="34" charset="0"/>
                <a:cs typeface="Times New Roman" pitchFamily="18" charset="0"/>
              </a:rPr>
              <a:t>etkinliğini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ortaya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koymak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amacıyla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uygulanan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 </a:t>
            </a:r>
            <a:endParaRPr lang="tr-TR" sz="3000" dirty="0">
              <a:latin typeface="Calibri" pitchFamily="34" charset="0"/>
            </a:endParaRPr>
          </a:p>
        </p:txBody>
      </p:sp>
      <p:sp>
        <p:nvSpPr>
          <p:cNvPr id="24579" name="Rectangle 3"/>
          <p:cNvSpPr>
            <a:spLocks noChangeArrowheads="1"/>
          </p:cNvSpPr>
          <p:nvPr/>
        </p:nvSpPr>
        <p:spPr bwMode="auto">
          <a:xfrm>
            <a:off x="914400" y="525463"/>
            <a:ext cx="66819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500" b="1" dirty="0" err="1">
                <a:latin typeface="Calibri" pitchFamily="34" charset="0"/>
                <a:cs typeface="Times New Roman" pitchFamily="18" charset="0"/>
              </a:rPr>
              <a:t>Çoklu</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Regresyon</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Analizi</a:t>
            </a:r>
            <a:endParaRPr lang="tr-TR" sz="3500" b="1" dirty="0">
              <a:latin typeface="Calibri" pitchFamily="34" charset="0"/>
            </a:endParaRPr>
          </a:p>
          <a:p>
            <a:pPr algn="ctr"/>
            <a:r>
              <a:rPr lang="en-US" sz="3500" b="1" dirty="0">
                <a:latin typeface="Calibri" pitchFamily="34" charset="0"/>
                <a:cs typeface="Times New Roman" pitchFamily="18" charset="0"/>
              </a:rPr>
              <a:t> </a:t>
            </a:r>
            <a:r>
              <a:rPr lang="en-US" sz="3500" b="1" dirty="0" smtClean="0">
                <a:latin typeface="Calibri" pitchFamily="34" charset="0"/>
                <a:cs typeface="Times New Roman" pitchFamily="18" charset="0"/>
              </a:rPr>
              <a:t>(</a:t>
            </a:r>
            <a:r>
              <a:rPr lang="en-US" sz="3500" b="1" dirty="0">
                <a:latin typeface="Calibri" pitchFamily="34" charset="0"/>
                <a:cs typeface="Times New Roman" pitchFamily="18" charset="0"/>
              </a:rPr>
              <a:t>Multiple Regression</a:t>
            </a:r>
            <a:r>
              <a:rPr lang="tr-TR" sz="3500" b="1" dirty="0">
                <a:latin typeface="Calibri" pitchFamily="34" charset="0"/>
              </a:rPr>
              <a:t>)</a:t>
            </a:r>
            <a:endParaRPr lang="en-US" sz="3500" b="1" dirty="0">
              <a:latin typeface="Calibri" pitchFamily="34" charset="0"/>
              <a:cs typeface="Times New Roman" pitchFamily="18" charset="0"/>
            </a:endParaRPr>
          </a:p>
        </p:txBody>
      </p:sp>
    </p:spTree>
    <p:extLst>
      <p:ext uri="{BB962C8B-B14F-4D97-AF65-F5344CB8AC3E}">
        <p14:creationId xmlns:p14="http://schemas.microsoft.com/office/powerpoint/2010/main" val="62998810"/>
      </p:ext>
    </p:extLst>
  </p:cSld>
  <p:clrMapOvr>
    <a:masterClrMapping/>
  </p:clrMapOvr>
  <p:transition spd="slow">
    <p:push dir="u"/>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043608" y="1556792"/>
            <a:ext cx="7849567"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a:spcBef>
                <a:spcPct val="50000"/>
              </a:spcBef>
            </a:pPr>
            <a:r>
              <a:rPr lang="tr-TR" sz="3000" dirty="0">
                <a:latin typeface="Calibri" pitchFamily="34" charset="0"/>
              </a:rPr>
              <a:t>	</a:t>
            </a:r>
            <a:r>
              <a:rPr lang="en-US" sz="3000" dirty="0">
                <a:latin typeface="Calibri" pitchFamily="34" charset="0"/>
                <a:cs typeface="Times New Roman" pitchFamily="18" charset="0"/>
              </a:rPr>
              <a:t>En </a:t>
            </a:r>
            <a:r>
              <a:rPr lang="en-US" sz="3000" dirty="0" err="1">
                <a:latin typeface="Calibri" pitchFamily="34" charset="0"/>
                <a:cs typeface="Times New Roman" pitchFamily="18" charset="0"/>
              </a:rPr>
              <a:t>az</a:t>
            </a:r>
            <a:r>
              <a:rPr lang="en-US" sz="3000" dirty="0">
                <a:latin typeface="Calibri" pitchFamily="34" charset="0"/>
                <a:cs typeface="Times New Roman" pitchFamily="18" charset="0"/>
              </a:rPr>
              <a:t> </a:t>
            </a:r>
            <a:r>
              <a:rPr lang="tr-TR" sz="3000" dirty="0">
                <a:latin typeface="Calibri" pitchFamily="34" charset="0"/>
              </a:rPr>
              <a:t>i</a:t>
            </a:r>
            <a:r>
              <a:rPr lang="en-US" sz="3000" dirty="0" err="1">
                <a:latin typeface="Calibri" pitchFamily="34" charset="0"/>
                <a:cs typeface="Times New Roman" pitchFamily="18" charset="0"/>
              </a:rPr>
              <a:t>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bağımlı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ya</a:t>
            </a:r>
            <a:r>
              <a:rPr lang="en-US" sz="3000" dirty="0">
                <a:latin typeface="Calibri" pitchFamily="34" charset="0"/>
                <a:cs typeface="Times New Roman" pitchFamily="18" charset="0"/>
              </a:rPr>
              <a:t> da </a:t>
            </a:r>
            <a:r>
              <a:rPr lang="en-US" sz="3000" dirty="0" err="1">
                <a:latin typeface="Calibri" pitchFamily="34" charset="0"/>
                <a:cs typeface="Times New Roman" pitchFamily="18" charset="0"/>
              </a:rPr>
              <a:t>daha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fazla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bağımsız</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arasındaki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sebep-sonuç</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ilişkilerini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ortaya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koymak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amacıyla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yararlanılan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 </a:t>
            </a:r>
            <a:endParaRPr lang="tr-TR" sz="3000" dirty="0">
              <a:latin typeface="Calibri" pitchFamily="34" charset="0"/>
            </a:endParaRPr>
          </a:p>
          <a:p>
            <a:pPr algn="just">
              <a:spcBef>
                <a:spcPct val="50000"/>
              </a:spcBef>
            </a:pPr>
            <a:r>
              <a:rPr lang="tr-TR" sz="3000" dirty="0">
                <a:latin typeface="Calibri" pitchFamily="34" charset="0"/>
              </a:rPr>
              <a:t>	</a:t>
            </a:r>
            <a:r>
              <a:rPr lang="en-US" sz="3000" dirty="0" err="1">
                <a:latin typeface="Calibri" pitchFamily="34" charset="0"/>
                <a:cs typeface="Times New Roman" pitchFamily="18" charset="0"/>
              </a:rPr>
              <a:t>Çok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değişkenli</a:t>
            </a:r>
            <a:r>
              <a:rPr lang="en-US" sz="3000" dirty="0">
                <a:latin typeface="Calibri" pitchFamily="34" charset="0"/>
                <a:cs typeface="Times New Roman" pitchFamily="18" charset="0"/>
              </a:rPr>
              <a:t> normal </a:t>
            </a:r>
            <a:r>
              <a:rPr lang="en-US" sz="3000" dirty="0" err="1">
                <a:latin typeface="Calibri" pitchFamily="34" charset="0"/>
                <a:cs typeface="Times New Roman" pitchFamily="18" charset="0"/>
              </a:rPr>
              <a:t>dağılım</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gösteren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Toplumdan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Evren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Populasyon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alınan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örneklerde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bağımlı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değişkenler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bağımsız</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değişkenler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seti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arasındaki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matematiksel</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bağıntıları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ilişkileri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ortaya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koymak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amac</a:t>
            </a:r>
            <a:r>
              <a:rPr lang="tr-TR" sz="3000" dirty="0">
                <a:latin typeface="Calibri" pitchFamily="34" charset="0"/>
              </a:rPr>
              <a:t>ı</a:t>
            </a:r>
            <a:r>
              <a:rPr lang="en-US" sz="3000" dirty="0" err="1">
                <a:latin typeface="Calibri" pitchFamily="34" charset="0"/>
                <a:cs typeface="Times New Roman" pitchFamily="18" charset="0"/>
              </a:rPr>
              <a:t>yla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yararlanılan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a:t>
            </a:r>
            <a:endParaRPr lang="tr-TR" sz="3000" dirty="0">
              <a:latin typeface="Calibri" pitchFamily="34" charset="0"/>
              <a:cs typeface="Times New Roman" pitchFamily="18" charset="0"/>
            </a:endParaRPr>
          </a:p>
        </p:txBody>
      </p:sp>
      <p:sp>
        <p:nvSpPr>
          <p:cNvPr id="25603" name="Rectangle 3"/>
          <p:cNvSpPr>
            <a:spLocks noChangeArrowheads="1"/>
          </p:cNvSpPr>
          <p:nvPr/>
        </p:nvSpPr>
        <p:spPr bwMode="auto">
          <a:xfrm>
            <a:off x="609600" y="99209"/>
            <a:ext cx="80772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spcBef>
                <a:spcPts val="0"/>
              </a:spcBef>
            </a:pPr>
            <a:r>
              <a:rPr lang="en-US" sz="3500" b="1" dirty="0" err="1">
                <a:latin typeface="Calibri" pitchFamily="34" charset="0"/>
                <a:cs typeface="Times New Roman" pitchFamily="18" charset="0"/>
              </a:rPr>
              <a:t>Çokdeğişkenli</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Regresyon</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Analizi</a:t>
            </a:r>
            <a:endParaRPr lang="tr-TR" sz="3500" b="1" dirty="0">
              <a:latin typeface="Calibri" pitchFamily="34" charset="0"/>
            </a:endParaRPr>
          </a:p>
          <a:p>
            <a:pPr algn="ctr">
              <a:spcBef>
                <a:spcPts val="0"/>
              </a:spcBef>
            </a:pPr>
            <a:r>
              <a:rPr lang="en-US" sz="3500" b="1" dirty="0">
                <a:latin typeface="Calibri" pitchFamily="34" charset="0"/>
                <a:cs typeface="Times New Roman" pitchFamily="18" charset="0"/>
              </a:rPr>
              <a:t> (Multivariate Regression</a:t>
            </a:r>
            <a:r>
              <a:rPr lang="tr-TR" sz="3500" b="1" dirty="0">
                <a:latin typeface="Calibri" pitchFamily="34" charset="0"/>
              </a:rPr>
              <a:t>)</a:t>
            </a:r>
          </a:p>
        </p:txBody>
      </p:sp>
    </p:spTree>
    <p:extLst>
      <p:ext uri="{BB962C8B-B14F-4D97-AF65-F5344CB8AC3E}">
        <p14:creationId xmlns:p14="http://schemas.microsoft.com/office/powerpoint/2010/main" val="498842883"/>
      </p:ext>
    </p:extLst>
  </p:cSld>
  <p:clrMapOvr>
    <a:masterClrMapping/>
  </p:clrMapOvr>
  <p:transition spd="slow">
    <p:push dir="u"/>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258888" y="7938"/>
            <a:ext cx="7416800" cy="828675"/>
          </a:xfrm>
        </p:spPr>
        <p:txBody>
          <a:bodyPr/>
          <a:lstStyle/>
          <a:p>
            <a:pPr eaLnBrk="1" hangingPunct="1"/>
            <a:r>
              <a:rPr lang="tr-TR" sz="3600" dirty="0" err="1" smtClean="0">
                <a:solidFill>
                  <a:schemeClr val="tx1"/>
                </a:solidFill>
              </a:rPr>
              <a:t>SPSS’de</a:t>
            </a:r>
            <a:r>
              <a:rPr lang="tr-TR" sz="3600" dirty="0" smtClean="0">
                <a:solidFill>
                  <a:schemeClr val="tx1"/>
                </a:solidFill>
              </a:rPr>
              <a:t> ÇOKLU REGRESYON</a:t>
            </a:r>
            <a:endParaRPr lang="en-US" sz="3600" dirty="0" smtClean="0">
              <a:solidFill>
                <a:schemeClr val="tx1"/>
              </a:solidFill>
            </a:endParaRPr>
          </a:p>
        </p:txBody>
      </p:sp>
      <p:pic>
        <p:nvPicPr>
          <p:cNvPr id="358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225" y="836613"/>
            <a:ext cx="4860007" cy="594825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3136264" y="1772816"/>
            <a:ext cx="3091920" cy="646331"/>
          </a:xfrm>
          <a:prstGeom prst="rect">
            <a:avLst/>
          </a:prstGeom>
          <a:noFill/>
        </p:spPr>
        <p:txBody>
          <a:bodyPr wrap="square">
            <a:spAutoFit/>
          </a:bodyPr>
          <a:lstStyle/>
          <a:p>
            <a:pPr>
              <a:defRPr/>
            </a:pPr>
            <a:r>
              <a:rPr lang="tr-TR" sz="3600" b="1" dirty="0">
                <a:solidFill>
                  <a:srgbClr val="FF0000"/>
                </a:solidFill>
                <a:effectLst>
                  <a:outerShdw blurRad="38100" dist="38100" dir="2700000" algn="tl">
                    <a:srgbClr val="000000">
                      <a:alpha val="43137"/>
                    </a:srgbClr>
                  </a:outerShdw>
                </a:effectLst>
              </a:rPr>
              <a:t>Y    </a:t>
            </a:r>
            <a:r>
              <a:rPr lang="tr-TR" sz="3600" b="1" dirty="0" smtClean="0">
                <a:solidFill>
                  <a:srgbClr val="FF0000"/>
                </a:solidFill>
                <a:effectLst>
                  <a:outerShdw blurRad="38100" dist="38100" dir="2700000" algn="tl">
                    <a:srgbClr val="000000">
                      <a:alpha val="43137"/>
                    </a:srgbClr>
                  </a:outerShdw>
                </a:effectLst>
              </a:rPr>
              <a:t>X1    </a:t>
            </a:r>
            <a:r>
              <a:rPr lang="tr-TR" sz="3600" b="1" dirty="0">
                <a:solidFill>
                  <a:srgbClr val="FF0000"/>
                </a:solidFill>
                <a:effectLst>
                  <a:outerShdw blurRad="38100" dist="38100" dir="2700000" algn="tl">
                    <a:srgbClr val="000000">
                      <a:alpha val="43137"/>
                    </a:srgbClr>
                  </a:outerShdw>
                </a:effectLst>
              </a:rPr>
              <a:t>X2</a:t>
            </a:r>
          </a:p>
        </p:txBody>
      </p:sp>
    </p:spTree>
    <p:extLst>
      <p:ext uri="{BB962C8B-B14F-4D97-AF65-F5344CB8AC3E}">
        <p14:creationId xmlns:p14="http://schemas.microsoft.com/office/powerpoint/2010/main" val="4229508349"/>
      </p:ext>
    </p:extLst>
  </p:cSld>
  <p:clrMapOvr>
    <a:masterClrMapping/>
  </p:clrMapOvr>
  <p:transition spd="slow">
    <p:push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258888" y="7938"/>
            <a:ext cx="7416800" cy="1143000"/>
          </a:xfrm>
        </p:spPr>
        <p:txBody>
          <a:bodyPr/>
          <a:lstStyle/>
          <a:p>
            <a:pPr eaLnBrk="1" hangingPunct="1"/>
            <a:r>
              <a:rPr lang="tr-TR" sz="3600" smtClean="0"/>
              <a:t>SPSS’de ÇOKLU REGRESYON</a:t>
            </a:r>
            <a:endParaRPr lang="en-US" sz="3600" smtClean="0"/>
          </a:p>
        </p:txBody>
      </p:sp>
      <p:pic>
        <p:nvPicPr>
          <p:cNvPr id="3686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900113"/>
            <a:ext cx="5832475" cy="5899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6868" name="8 Düz Ok Bağlayıcısı"/>
          <p:cNvCxnSpPr>
            <a:cxnSpLocks noChangeShapeType="1"/>
          </p:cNvCxnSpPr>
          <p:nvPr/>
        </p:nvCxnSpPr>
        <p:spPr bwMode="auto">
          <a:xfrm>
            <a:off x="3779838" y="3525838"/>
            <a:ext cx="1008062" cy="0"/>
          </a:xfrm>
          <a:prstGeom prst="straightConnector1">
            <a:avLst/>
          </a:prstGeom>
          <a:noFill/>
          <a:ln w="38100" algn="ctr">
            <a:solidFill>
              <a:srgbClr val="C00000"/>
            </a:solidFill>
            <a:round/>
            <a:headEnd type="none" w="sm" len="sm"/>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40556733"/>
      </p:ext>
    </p:extLst>
  </p:cSld>
  <p:clrMapOvr>
    <a:masterClrMapping/>
  </p:clrMapOvr>
  <p:transition spd="slow">
    <p:push dir="u"/>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 y="49213"/>
            <a:ext cx="8353425" cy="68151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1" name="Oval 7"/>
          <p:cNvSpPr>
            <a:spLocks noChangeArrowheads="1"/>
          </p:cNvSpPr>
          <p:nvPr/>
        </p:nvSpPr>
        <p:spPr bwMode="auto">
          <a:xfrm>
            <a:off x="4067175" y="836613"/>
            <a:ext cx="1511300" cy="574675"/>
          </a:xfrm>
          <a:prstGeom prst="ellipse">
            <a:avLst/>
          </a:prstGeom>
          <a:noFill/>
          <a:ln w="38100">
            <a:solidFill>
              <a:srgbClr val="FF33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892" name="Oval 8"/>
          <p:cNvSpPr>
            <a:spLocks noChangeArrowheads="1"/>
          </p:cNvSpPr>
          <p:nvPr/>
        </p:nvSpPr>
        <p:spPr bwMode="auto">
          <a:xfrm>
            <a:off x="3960813" y="2349500"/>
            <a:ext cx="1763712" cy="1008063"/>
          </a:xfrm>
          <a:prstGeom prst="ellipse">
            <a:avLst/>
          </a:prstGeom>
          <a:noFill/>
          <a:ln w="38100">
            <a:solidFill>
              <a:srgbClr val="FF33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Tree>
    <p:extLst>
      <p:ext uri="{BB962C8B-B14F-4D97-AF65-F5344CB8AC3E}">
        <p14:creationId xmlns:p14="http://schemas.microsoft.com/office/powerpoint/2010/main" val="1546845725"/>
      </p:ext>
    </p:extLst>
  </p:cSld>
  <p:clrMapOvr>
    <a:masterClrMapping/>
  </p:clrMapOvr>
  <p:transition spd="slow">
    <p:push dir="u"/>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8"/>
          <p:cNvGraphicFramePr>
            <a:graphicFrameLocks noChangeAspect="1"/>
          </p:cNvGraphicFramePr>
          <p:nvPr>
            <p:extLst>
              <p:ext uri="{D42A27DB-BD31-4B8C-83A1-F6EECF244321}">
                <p14:modId xmlns:p14="http://schemas.microsoft.com/office/powerpoint/2010/main" val="1502711064"/>
              </p:ext>
            </p:extLst>
          </p:nvPr>
        </p:nvGraphicFramePr>
        <p:xfrm>
          <a:off x="1236663" y="6099175"/>
          <a:ext cx="6808787" cy="642938"/>
        </p:xfrm>
        <a:graphic>
          <a:graphicData uri="http://schemas.openxmlformats.org/presentationml/2006/ole">
            <mc:AlternateContent xmlns:mc="http://schemas.openxmlformats.org/markup-compatibility/2006">
              <mc:Choice xmlns:v="urn:schemas-microsoft-com:vml" Requires="v">
                <p:oleObj spid="_x0000_s5145" name="Denklem" r:id="rId3" imgW="3924000" imgH="431640" progId="Equation.3">
                  <p:embed/>
                </p:oleObj>
              </mc:Choice>
              <mc:Fallback>
                <p:oleObj name="Denklem" r:id="rId3" imgW="392400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6663" y="6099175"/>
                        <a:ext cx="6808787" cy="642938"/>
                      </a:xfrm>
                      <a:prstGeom prst="rect">
                        <a:avLst/>
                      </a:prstGeom>
                      <a:noFill/>
                      <a:ln>
                        <a:noFill/>
                      </a:ln>
                    </p:spPr>
                  </p:pic>
                </p:oleObj>
              </mc:Fallback>
            </mc:AlternateContent>
          </a:graphicData>
        </a:graphic>
      </p:graphicFrame>
      <p:pic>
        <p:nvPicPr>
          <p:cNvPr id="389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0"/>
            <a:ext cx="7416800" cy="60467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411760" y="313778"/>
            <a:ext cx="936104" cy="109899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5" name="Dikdörtgen 4"/>
          <p:cNvSpPr/>
          <p:nvPr/>
        </p:nvSpPr>
        <p:spPr>
          <a:xfrm>
            <a:off x="2627784" y="4490242"/>
            <a:ext cx="1008112" cy="109899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6" name="Dikdörtgen 5"/>
          <p:cNvSpPr/>
          <p:nvPr/>
        </p:nvSpPr>
        <p:spPr>
          <a:xfrm>
            <a:off x="6444208" y="4509120"/>
            <a:ext cx="1008112" cy="109899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7" name="Dikdörtgen 6"/>
          <p:cNvSpPr/>
          <p:nvPr/>
        </p:nvSpPr>
        <p:spPr>
          <a:xfrm>
            <a:off x="6228184" y="1916832"/>
            <a:ext cx="1008112" cy="109899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1074654228"/>
      </p:ext>
    </p:extLst>
  </p:cSld>
  <p:clrMapOvr>
    <a:masterClrMapping/>
  </p:clrMapOvr>
  <p:transition spd="slow">
    <p:push dir="u"/>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539750" y="5013325"/>
            <a:ext cx="8064500" cy="1006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2000" b="1">
                <a:latin typeface="Arial" pitchFamily="34" charset="0"/>
              </a:rPr>
              <a:t>YORUM: Matematik ve Zeka Puanları arasında pozitif yönde kuvvetli bir ilişki vardır (r=0,93; P&lt;0,001***). </a:t>
            </a:r>
            <a:br>
              <a:rPr lang="tr-TR" sz="2000" b="1">
                <a:latin typeface="Arial" pitchFamily="34" charset="0"/>
              </a:rPr>
            </a:br>
            <a:endParaRPr lang="tr-TR" sz="2000" b="1">
              <a:latin typeface="Arial" pitchFamily="34" charset="0"/>
            </a:endParaRPr>
          </a:p>
        </p:txBody>
      </p:sp>
      <p:pic>
        <p:nvPicPr>
          <p:cNvPr id="501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400050"/>
            <a:ext cx="8526463" cy="42529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80" name="Oval 6"/>
          <p:cNvSpPr>
            <a:spLocks noChangeArrowheads="1"/>
          </p:cNvSpPr>
          <p:nvPr/>
        </p:nvSpPr>
        <p:spPr bwMode="auto">
          <a:xfrm>
            <a:off x="5292725" y="2636838"/>
            <a:ext cx="1366838" cy="1512887"/>
          </a:xfrm>
          <a:prstGeom prst="ellipse">
            <a:avLst/>
          </a:prstGeom>
          <a:noFill/>
          <a:ln w="38100">
            <a:solidFill>
              <a:srgbClr val="FF33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50181" name="Oval 6"/>
          <p:cNvSpPr>
            <a:spLocks noChangeArrowheads="1"/>
          </p:cNvSpPr>
          <p:nvPr/>
        </p:nvSpPr>
        <p:spPr bwMode="auto">
          <a:xfrm>
            <a:off x="7092950" y="1341438"/>
            <a:ext cx="1366838" cy="1511300"/>
          </a:xfrm>
          <a:prstGeom prst="ellipse">
            <a:avLst/>
          </a:prstGeom>
          <a:noFill/>
          <a:ln w="38100">
            <a:solidFill>
              <a:srgbClr val="FF33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Tree>
    <p:extLst>
      <p:ext uri="{BB962C8B-B14F-4D97-AF65-F5344CB8AC3E}">
        <p14:creationId xmlns:p14="http://schemas.microsoft.com/office/powerpoint/2010/main" val="1163007562"/>
      </p:ext>
    </p:extLst>
  </p:cSld>
  <p:clrMapOvr>
    <a:masterClrMapping/>
  </p:clrMapOvr>
  <p:transition spd="slow">
    <p:push dir="u"/>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609600" y="99209"/>
            <a:ext cx="80772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spcBef>
                <a:spcPts val="0"/>
              </a:spcBef>
            </a:pPr>
            <a:r>
              <a:rPr lang="tr-TR" sz="3500" b="1" dirty="0" smtClean="0">
                <a:latin typeface="Calibri" pitchFamily="34" charset="0"/>
                <a:cs typeface="Times New Roman" pitchFamily="18" charset="0"/>
              </a:rPr>
              <a:t>Doğrusal</a:t>
            </a:r>
            <a:r>
              <a:rPr lang="en-US" sz="3500" b="1" dirty="0" smtClean="0">
                <a:latin typeface="Calibri" pitchFamily="34" charset="0"/>
                <a:cs typeface="Times New Roman" pitchFamily="18" charset="0"/>
              </a:rPr>
              <a:t> </a:t>
            </a:r>
            <a:r>
              <a:rPr lang="en-US" sz="3500" b="1" dirty="0" err="1">
                <a:latin typeface="Calibri" pitchFamily="34" charset="0"/>
                <a:cs typeface="Times New Roman" pitchFamily="18" charset="0"/>
              </a:rPr>
              <a:t>Regresyon</a:t>
            </a:r>
            <a:r>
              <a:rPr lang="en-US" sz="3500" b="1" dirty="0">
                <a:latin typeface="Calibri" pitchFamily="34" charset="0"/>
                <a:cs typeface="Times New Roman" pitchFamily="18" charset="0"/>
              </a:rPr>
              <a:t> </a:t>
            </a:r>
            <a:r>
              <a:rPr lang="en-US" sz="3500" b="1" dirty="0" err="1" smtClean="0">
                <a:latin typeface="Calibri" pitchFamily="34" charset="0"/>
                <a:cs typeface="Times New Roman" pitchFamily="18" charset="0"/>
              </a:rPr>
              <a:t>Analizi</a:t>
            </a:r>
            <a:endParaRPr lang="tr-TR" sz="3500" b="1" dirty="0">
              <a:latin typeface="Calibri" pitchFamily="34"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243027"/>
            <a:ext cx="9252519" cy="4157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ikdörtgen 5"/>
          <p:cNvSpPr/>
          <p:nvPr/>
        </p:nvSpPr>
        <p:spPr>
          <a:xfrm>
            <a:off x="80220" y="5301208"/>
            <a:ext cx="9063780" cy="109899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7" name="Düz Ok Bağlayıcısı 6"/>
          <p:cNvCxnSpPr/>
          <p:nvPr/>
        </p:nvCxnSpPr>
        <p:spPr>
          <a:xfrm flipV="1">
            <a:off x="5148064" y="1988840"/>
            <a:ext cx="1385900" cy="3600401"/>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Dikdörtgen 7"/>
          <p:cNvSpPr/>
          <p:nvPr/>
        </p:nvSpPr>
        <p:spPr>
          <a:xfrm>
            <a:off x="4626260" y="1412776"/>
            <a:ext cx="4266221"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Doğrusal regresyon denklemleri</a:t>
            </a:r>
            <a:endParaRPr lang="tr-TR" b="1" dirty="0">
              <a:solidFill>
                <a:srgbClr val="FF0000"/>
              </a:solidFill>
              <a:latin typeface="Calibri" pitchFamily="34" charset="0"/>
            </a:endParaRPr>
          </a:p>
        </p:txBody>
      </p:sp>
    </p:spTree>
    <p:extLst>
      <p:ext uri="{BB962C8B-B14F-4D97-AF65-F5344CB8AC3E}">
        <p14:creationId xmlns:p14="http://schemas.microsoft.com/office/powerpoint/2010/main" val="753992259"/>
      </p:ext>
    </p:extLst>
  </p:cSld>
  <p:clrMapOvr>
    <a:masterClrMapping/>
  </p:clrMapOvr>
  <p:transition spd="slow">
    <p:push dir="u"/>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609600" y="99209"/>
            <a:ext cx="80772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spcBef>
                <a:spcPts val="0"/>
              </a:spcBef>
            </a:pPr>
            <a:r>
              <a:rPr lang="tr-TR" sz="3500" b="1" dirty="0" err="1" smtClean="0">
                <a:latin typeface="Calibri" pitchFamily="34" charset="0"/>
                <a:cs typeface="Times New Roman" pitchFamily="18" charset="0"/>
              </a:rPr>
              <a:t>Cox</a:t>
            </a:r>
            <a:r>
              <a:rPr lang="en-US" sz="3500" b="1" dirty="0" smtClean="0">
                <a:latin typeface="Calibri" pitchFamily="34" charset="0"/>
                <a:cs typeface="Times New Roman" pitchFamily="18" charset="0"/>
              </a:rPr>
              <a:t> </a:t>
            </a:r>
            <a:r>
              <a:rPr lang="en-US" sz="3500" b="1" dirty="0" err="1">
                <a:latin typeface="Calibri" pitchFamily="34" charset="0"/>
                <a:cs typeface="Times New Roman" pitchFamily="18" charset="0"/>
              </a:rPr>
              <a:t>Regresyon</a:t>
            </a:r>
            <a:r>
              <a:rPr lang="en-US" sz="3500" b="1" dirty="0">
                <a:latin typeface="Calibri" pitchFamily="34" charset="0"/>
                <a:cs typeface="Times New Roman" pitchFamily="18" charset="0"/>
              </a:rPr>
              <a:t> </a:t>
            </a:r>
            <a:r>
              <a:rPr lang="en-US" sz="3500" b="1" dirty="0" err="1" smtClean="0">
                <a:latin typeface="Calibri" pitchFamily="34" charset="0"/>
                <a:cs typeface="Times New Roman" pitchFamily="18" charset="0"/>
              </a:rPr>
              <a:t>Analizi</a:t>
            </a:r>
            <a:endParaRPr lang="tr-TR" sz="3500" b="1" dirty="0">
              <a:latin typeface="Calibri" pitchFamily="34" charset="0"/>
            </a:endParaRP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81100"/>
            <a:ext cx="8928992" cy="4227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7837030"/>
      </p:ext>
    </p:extLst>
  </p:cSld>
  <p:clrMapOvr>
    <a:masterClrMapping/>
  </p:clrMapOvr>
  <p:transition spd="slow">
    <p:push dir="u"/>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043608" y="1239565"/>
            <a:ext cx="7871792"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eaLnBrk="1" hangingPunct="1">
              <a:spcBef>
                <a:spcPct val="50000"/>
              </a:spcBef>
            </a:pPr>
            <a:r>
              <a:rPr lang="tr-TR" sz="3000">
                <a:latin typeface="Calibri" pitchFamily="34" charset="0"/>
              </a:rPr>
              <a:t>	</a:t>
            </a:r>
            <a:r>
              <a:rPr lang="en-US" sz="3000">
                <a:latin typeface="Calibri" pitchFamily="34" charset="0"/>
                <a:cs typeface="Times New Roman" pitchFamily="18" charset="0"/>
              </a:rPr>
              <a:t>Çok değişkenli Normal dağılım gösteren toplumdan alınan iki ve daha çok değişkenli (p</a:t>
            </a:r>
            <a:r>
              <a:rPr lang="en-US" sz="3000">
                <a:latin typeface="Calibri" pitchFamily="34" charset="0"/>
                <a:cs typeface="Times New Roman" pitchFamily="18" charset="0"/>
                <a:sym typeface="Symbol" pitchFamily="18" charset="2"/>
              </a:rPr>
              <a:t></a:t>
            </a:r>
            <a:r>
              <a:rPr lang="en-US" sz="3000">
                <a:latin typeface="Calibri" pitchFamily="34" charset="0"/>
                <a:cs typeface="Times New Roman" pitchFamily="18" charset="0"/>
              </a:rPr>
              <a:t>2) tek örnek ve iki örnek hipotezlerinin test edilmesinde yararlanılan bir yöntemdir. </a:t>
            </a:r>
            <a:endParaRPr lang="tr-TR" sz="3000">
              <a:latin typeface="Calibri" pitchFamily="34" charset="0"/>
            </a:endParaRPr>
          </a:p>
          <a:p>
            <a:pPr algn="just" eaLnBrk="1" hangingPunct="1">
              <a:spcBef>
                <a:spcPct val="50000"/>
              </a:spcBef>
            </a:pPr>
            <a:r>
              <a:rPr lang="tr-TR" sz="3000">
                <a:latin typeface="Calibri" pitchFamily="34" charset="0"/>
              </a:rPr>
              <a:t>	</a:t>
            </a:r>
            <a:r>
              <a:rPr lang="en-US" sz="3000">
                <a:latin typeface="Calibri" pitchFamily="34" charset="0"/>
                <a:cs typeface="Times New Roman" pitchFamily="18" charset="0"/>
              </a:rPr>
              <a:t>p</a:t>
            </a:r>
            <a:r>
              <a:rPr lang="en-US" sz="3000">
                <a:latin typeface="Calibri" pitchFamily="34" charset="0"/>
                <a:cs typeface="Times New Roman" pitchFamily="18" charset="0"/>
                <a:sym typeface="Symbol" pitchFamily="18" charset="2"/>
              </a:rPr>
              <a:t></a:t>
            </a:r>
            <a:r>
              <a:rPr lang="en-US" sz="3000">
                <a:latin typeface="Calibri" pitchFamily="34" charset="0"/>
                <a:cs typeface="Times New Roman" pitchFamily="18" charset="0"/>
              </a:rPr>
              <a:t>2 çok değişkenli normal dağılım varsayımına göre tek toplum ya da iki toplum parametrelerine dayalı hipotezlerin test edilmesinde yararlanılan ve tek örnek</a:t>
            </a:r>
            <a:r>
              <a:rPr lang="tr-TR" sz="3000">
                <a:latin typeface="Calibri" pitchFamily="34" charset="0"/>
              </a:rPr>
              <a:t>,</a:t>
            </a:r>
            <a:r>
              <a:rPr lang="en-US" sz="3000">
                <a:latin typeface="Calibri" pitchFamily="34" charset="0"/>
                <a:cs typeface="Times New Roman" pitchFamily="18" charset="0"/>
              </a:rPr>
              <a:t> iki örnek veri matrislerine dayalı olarak çözümlemeler yapmayı ve karar vermeyi amaçlayan bir yöntemdir</a:t>
            </a:r>
            <a:r>
              <a:rPr lang="en-US" sz="3000">
                <a:latin typeface="Calibri" pitchFamily="34" charset="0"/>
              </a:rPr>
              <a:t>.</a:t>
            </a:r>
            <a:endParaRPr lang="tr-TR" sz="3000">
              <a:latin typeface="Calibri" pitchFamily="34" charset="0"/>
            </a:endParaRPr>
          </a:p>
        </p:txBody>
      </p:sp>
      <p:sp>
        <p:nvSpPr>
          <p:cNvPr id="26627" name="Rectangle 3"/>
          <p:cNvSpPr>
            <a:spLocks noChangeArrowheads="1"/>
          </p:cNvSpPr>
          <p:nvPr/>
        </p:nvSpPr>
        <p:spPr bwMode="auto">
          <a:xfrm>
            <a:off x="1399650" y="188640"/>
            <a:ext cx="720479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en-US" sz="3500" b="1" dirty="0" err="1">
                <a:latin typeface="Calibri" pitchFamily="34" charset="0"/>
                <a:cs typeface="Times New Roman" pitchFamily="18" charset="0"/>
              </a:rPr>
              <a:t>Hotelling</a:t>
            </a:r>
            <a:r>
              <a:rPr lang="en-US" sz="3500" b="1" dirty="0">
                <a:latin typeface="Calibri" pitchFamily="34" charset="0"/>
                <a:cs typeface="Times New Roman" pitchFamily="18" charset="0"/>
              </a:rPr>
              <a:t> T</a:t>
            </a:r>
            <a:r>
              <a:rPr lang="en-US" sz="3500" b="1" baseline="30000" dirty="0">
                <a:latin typeface="Calibri" pitchFamily="34" charset="0"/>
                <a:cs typeface="Times New Roman" pitchFamily="18" charset="0"/>
              </a:rPr>
              <a:t>2</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Testi</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Hotelling’s</a:t>
            </a:r>
            <a:r>
              <a:rPr lang="en-US" sz="3500" b="1" dirty="0">
                <a:latin typeface="Calibri" pitchFamily="34" charset="0"/>
                <a:cs typeface="Times New Roman" pitchFamily="18" charset="0"/>
              </a:rPr>
              <a:t> T</a:t>
            </a:r>
            <a:r>
              <a:rPr lang="en-US" sz="3500" b="1" baseline="30000" dirty="0">
                <a:latin typeface="Calibri" pitchFamily="34" charset="0"/>
                <a:cs typeface="Times New Roman" pitchFamily="18" charset="0"/>
              </a:rPr>
              <a:t>2</a:t>
            </a:r>
            <a:r>
              <a:rPr lang="en-US" sz="3500" b="1" dirty="0">
                <a:latin typeface="Calibri" pitchFamily="34" charset="0"/>
                <a:cs typeface="Times New Roman" pitchFamily="18" charset="0"/>
              </a:rPr>
              <a:t> Test)</a:t>
            </a:r>
          </a:p>
        </p:txBody>
      </p:sp>
    </p:spTree>
    <p:extLst>
      <p:ext uri="{BB962C8B-B14F-4D97-AF65-F5344CB8AC3E}">
        <p14:creationId xmlns:p14="http://schemas.microsoft.com/office/powerpoint/2010/main" val="1364937613"/>
      </p:ext>
    </p:extLst>
  </p:cSld>
  <p:clrMapOvr>
    <a:masterClrMapping/>
  </p:clrMapOvr>
  <p:transition spd="slow">
    <p:push dir="u"/>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1158436" y="1844824"/>
            <a:ext cx="7734739"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eaLnBrk="0" hangingPunct="0">
              <a:spcBef>
                <a:spcPct val="50000"/>
              </a:spcBef>
            </a:pPr>
            <a:r>
              <a:rPr lang="tr-TR" sz="3000" dirty="0">
                <a:latin typeface="Calibri" pitchFamily="34" charset="0"/>
              </a:rPr>
              <a:t>	</a:t>
            </a:r>
            <a:r>
              <a:rPr lang="en-US" sz="3000" dirty="0" err="1">
                <a:latin typeface="Calibri" pitchFamily="34" charset="0"/>
                <a:cs typeface="Times New Roman" pitchFamily="18" charset="0"/>
              </a:rPr>
              <a:t>İki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daha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fazla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değişkenli</a:t>
            </a:r>
            <a:r>
              <a:rPr lang="en-US" sz="3000" dirty="0">
                <a:latin typeface="Calibri" pitchFamily="34" charset="0"/>
                <a:cs typeface="Times New Roman" pitchFamily="18" charset="0"/>
              </a:rPr>
              <a:t> (p</a:t>
            </a:r>
            <a:r>
              <a:rPr lang="en-US" sz="3000" dirty="0">
                <a:latin typeface="Calibri" pitchFamily="34" charset="0"/>
                <a:cs typeface="Times New Roman" pitchFamily="18" charset="0"/>
                <a:sym typeface="Symbol" pitchFamily="18" charset="2"/>
              </a:rPr>
              <a:t></a:t>
            </a:r>
            <a:r>
              <a:rPr lang="en-US" sz="3000" dirty="0">
                <a:latin typeface="Calibri" pitchFamily="34" charset="0"/>
                <a:cs typeface="Times New Roman" pitchFamily="18" charset="0"/>
              </a:rPr>
              <a:t>2) Normal </a:t>
            </a:r>
            <a:r>
              <a:rPr lang="en-US" sz="3000" dirty="0" err="1">
                <a:latin typeface="Calibri" pitchFamily="34" charset="0"/>
                <a:cs typeface="Times New Roman" pitchFamily="18" charset="0"/>
              </a:rPr>
              <a:t>dağılım</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gösteren</a:t>
            </a:r>
            <a:r>
              <a:rPr lang="en-US" sz="3000" dirty="0">
                <a:latin typeface="Calibri" pitchFamily="34" charset="0"/>
                <a:cs typeface="Times New Roman" pitchFamily="18" charset="0"/>
              </a:rPr>
              <a:t> k</a:t>
            </a:r>
            <a:r>
              <a:rPr lang="en-US" sz="3000" dirty="0">
                <a:latin typeface="Calibri" pitchFamily="34" charset="0"/>
                <a:cs typeface="Times New Roman" pitchFamily="18" charset="0"/>
                <a:sym typeface="Symbol" pitchFamily="18" charset="2"/>
              </a:rPr>
              <a:t></a:t>
            </a:r>
            <a:r>
              <a:rPr lang="en-US" sz="3000" dirty="0">
                <a:latin typeface="Calibri" pitchFamily="34" charset="0"/>
                <a:cs typeface="Times New Roman" pitchFamily="18" charset="0"/>
              </a:rPr>
              <a:t>2  </a:t>
            </a:r>
            <a:r>
              <a:rPr lang="en-US" sz="3000" dirty="0" err="1">
                <a:latin typeface="Calibri" pitchFamily="34" charset="0"/>
                <a:cs typeface="Times New Roman" pitchFamily="18" charset="0"/>
              </a:rPr>
              <a:t>topluma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göre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kurulmuş</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hipotezlerin</a:t>
            </a:r>
            <a:r>
              <a:rPr lang="en-US" sz="3000" dirty="0">
                <a:latin typeface="Calibri" pitchFamily="34" charset="0"/>
                <a:cs typeface="Times New Roman" pitchFamily="18" charset="0"/>
              </a:rPr>
              <a:t> test </a:t>
            </a:r>
            <a:r>
              <a:rPr lang="en-US" sz="3000" dirty="0" err="1">
                <a:latin typeface="Calibri" pitchFamily="34" charset="0"/>
                <a:cs typeface="Times New Roman" pitchFamily="18" charset="0"/>
              </a:rPr>
              <a:t>edilmesinde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yararlanılan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 </a:t>
            </a:r>
            <a:endParaRPr lang="tr-TR" sz="3000" dirty="0">
              <a:latin typeface="Calibri" pitchFamily="34" charset="0"/>
            </a:endParaRPr>
          </a:p>
          <a:p>
            <a:pPr algn="just" eaLnBrk="0" hangingPunct="0">
              <a:spcBef>
                <a:spcPct val="50000"/>
              </a:spcBef>
            </a:pPr>
            <a:r>
              <a:rPr lang="tr-TR" sz="3000" dirty="0">
                <a:latin typeface="Calibri" pitchFamily="34" charset="0"/>
              </a:rPr>
              <a:t>	</a:t>
            </a:r>
            <a:r>
              <a:rPr lang="en-US" sz="3000" dirty="0" err="1">
                <a:latin typeface="Calibri" pitchFamily="34" charset="0"/>
                <a:cs typeface="Times New Roman" pitchFamily="18" charset="0"/>
              </a:rPr>
              <a:t>Tek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yönlü</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iki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yönlü</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olarak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düzenlenmiş</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tek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tr-TR" sz="3000" dirty="0">
                <a:latin typeface="Calibri" pitchFamily="34" charset="0"/>
              </a:rPr>
              <a:t> </a:t>
            </a:r>
            <a:r>
              <a:rPr lang="en-US" sz="3000" dirty="0" err="1">
                <a:latin typeface="Calibri" pitchFamily="34" charset="0"/>
                <a:cs typeface="Times New Roman" pitchFamily="18" charset="0"/>
              </a:rPr>
              <a:t>çok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faktörlü</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deneme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sonuçlarının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analizinde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yararlanılan</a:t>
            </a:r>
            <a:r>
              <a:rPr lang="tr-TR" sz="3000" dirty="0">
                <a:latin typeface="Calibri" pitchFamily="34"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 MANOVA, </a:t>
            </a:r>
            <a:r>
              <a:rPr lang="en-US" sz="3000" dirty="0" err="1">
                <a:latin typeface="Calibri" pitchFamily="34" charset="0"/>
                <a:cs typeface="Times New Roman" pitchFamily="18" charset="0"/>
              </a:rPr>
              <a:t>çok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değişkenli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grupların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birbirlerinden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farklılıklarını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analiz</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eder</a:t>
            </a:r>
            <a:r>
              <a:rPr lang="en-US" sz="3000" dirty="0">
                <a:latin typeface="Calibri" pitchFamily="34" charset="0"/>
                <a:cs typeface="Times New Roman" pitchFamily="18" charset="0"/>
              </a:rPr>
              <a:t>.</a:t>
            </a:r>
            <a:endParaRPr lang="tr-TR" sz="3000" dirty="0">
              <a:latin typeface="Calibri" pitchFamily="34" charset="0"/>
              <a:cs typeface="Times New Roman" pitchFamily="18" charset="0"/>
            </a:endParaRPr>
          </a:p>
        </p:txBody>
      </p:sp>
      <p:sp>
        <p:nvSpPr>
          <p:cNvPr id="27651" name="Rectangle 3"/>
          <p:cNvSpPr>
            <a:spLocks noChangeArrowheads="1"/>
          </p:cNvSpPr>
          <p:nvPr/>
        </p:nvSpPr>
        <p:spPr bwMode="auto">
          <a:xfrm>
            <a:off x="1158436" y="315233"/>
            <a:ext cx="737596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500" b="1" dirty="0" err="1">
                <a:latin typeface="Calibri" pitchFamily="34" charset="0"/>
                <a:cs typeface="Times New Roman" pitchFamily="18" charset="0"/>
              </a:rPr>
              <a:t>Çok</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değişkenli</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Varyans</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Analizi</a:t>
            </a:r>
            <a:endParaRPr lang="tr-TR" sz="3500" b="1" dirty="0">
              <a:latin typeface="Calibri" pitchFamily="34" charset="0"/>
            </a:endParaRPr>
          </a:p>
          <a:p>
            <a:pPr algn="ctr"/>
            <a:r>
              <a:rPr lang="en-US" sz="3500" b="1" dirty="0" smtClean="0">
                <a:latin typeface="Calibri" pitchFamily="34" charset="0"/>
                <a:cs typeface="Times New Roman" pitchFamily="18" charset="0"/>
              </a:rPr>
              <a:t> </a:t>
            </a:r>
            <a:r>
              <a:rPr lang="en-US" sz="3500" b="1" dirty="0">
                <a:latin typeface="Calibri" pitchFamily="34" charset="0"/>
                <a:cs typeface="Times New Roman" pitchFamily="18" charset="0"/>
              </a:rPr>
              <a:t>(MANOVA, </a:t>
            </a:r>
            <a:r>
              <a:rPr lang="en-US" sz="3500" b="1" u="sng" dirty="0">
                <a:latin typeface="Calibri" pitchFamily="34" charset="0"/>
                <a:cs typeface="Times New Roman" pitchFamily="18" charset="0"/>
              </a:rPr>
              <a:t>M</a:t>
            </a:r>
            <a:r>
              <a:rPr lang="en-US" sz="3500" b="1" dirty="0">
                <a:latin typeface="Calibri" pitchFamily="34" charset="0"/>
                <a:cs typeface="Times New Roman" pitchFamily="18" charset="0"/>
              </a:rPr>
              <a:t>ultivariate </a:t>
            </a:r>
            <a:r>
              <a:rPr lang="en-US" sz="3500" b="1" u="sng" dirty="0">
                <a:latin typeface="Calibri" pitchFamily="34" charset="0"/>
                <a:cs typeface="Times New Roman" pitchFamily="18" charset="0"/>
              </a:rPr>
              <a:t>AN</a:t>
            </a:r>
            <a:r>
              <a:rPr lang="tr-TR" sz="3500" b="1" u="sng" dirty="0">
                <a:latin typeface="Calibri" pitchFamily="34" charset="0"/>
              </a:rPr>
              <a:t>OVA</a:t>
            </a:r>
            <a:r>
              <a:rPr lang="en-US" sz="3500" b="1" dirty="0">
                <a:latin typeface="Calibri" pitchFamily="34" charset="0"/>
                <a:cs typeface="Times New Roman" pitchFamily="18" charset="0"/>
              </a:rPr>
              <a:t>)</a:t>
            </a:r>
            <a:endParaRPr lang="en-US" sz="3500" b="1" dirty="0">
              <a:latin typeface="Calibri" pitchFamily="34" charset="0"/>
            </a:endParaRPr>
          </a:p>
        </p:txBody>
      </p:sp>
    </p:spTree>
    <p:extLst>
      <p:ext uri="{BB962C8B-B14F-4D97-AF65-F5344CB8AC3E}">
        <p14:creationId xmlns:p14="http://schemas.microsoft.com/office/powerpoint/2010/main" val="1929663166"/>
      </p:ext>
    </p:extLst>
  </p:cSld>
  <p:clrMapOvr>
    <a:masterClrMapping/>
  </p:clrMapOvr>
  <p:transition spd="slow">
    <p:push dir="u"/>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187251" y="1628800"/>
            <a:ext cx="756121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a:r>
              <a:rPr lang="tr-TR" sz="2400" dirty="0">
                <a:latin typeface="Calibri" pitchFamily="34" charset="0"/>
              </a:rPr>
              <a:t>	</a:t>
            </a:r>
            <a:r>
              <a:rPr lang="en-US" sz="2400" dirty="0" err="1">
                <a:latin typeface="Calibri" pitchFamily="34" charset="0"/>
                <a:cs typeface="Times New Roman" pitchFamily="18" charset="0"/>
              </a:rPr>
              <a:t>İki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daha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fazla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değişkenli</a:t>
            </a:r>
            <a:r>
              <a:rPr lang="en-US" sz="2400" dirty="0">
                <a:latin typeface="Calibri" pitchFamily="34" charset="0"/>
                <a:cs typeface="Times New Roman" pitchFamily="18" charset="0"/>
              </a:rPr>
              <a:t> (p</a:t>
            </a:r>
            <a:r>
              <a:rPr lang="en-US" sz="2400" dirty="0">
                <a:latin typeface="Calibri" pitchFamily="34" charset="0"/>
                <a:cs typeface="Times New Roman" pitchFamily="18" charset="0"/>
                <a:sym typeface="Symbol" pitchFamily="18" charset="2"/>
              </a:rPr>
              <a:t></a:t>
            </a:r>
            <a:r>
              <a:rPr lang="en-US" sz="2400" dirty="0">
                <a:latin typeface="Calibri" pitchFamily="34" charset="0"/>
                <a:cs typeface="Times New Roman" pitchFamily="18" charset="0"/>
              </a:rPr>
              <a:t>2) Normal </a:t>
            </a:r>
            <a:r>
              <a:rPr lang="en-US" sz="2400" dirty="0" err="1">
                <a:latin typeface="Calibri" pitchFamily="34" charset="0"/>
                <a:cs typeface="Times New Roman" pitchFamily="18" charset="0"/>
              </a:rPr>
              <a:t>dağılım</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gösteren</a:t>
            </a:r>
            <a:r>
              <a:rPr lang="en-US" sz="2400" dirty="0">
                <a:latin typeface="Calibri" pitchFamily="34" charset="0"/>
                <a:cs typeface="Times New Roman" pitchFamily="18" charset="0"/>
              </a:rPr>
              <a:t> k</a:t>
            </a:r>
            <a:r>
              <a:rPr lang="en-US" sz="2400" dirty="0">
                <a:latin typeface="Calibri" pitchFamily="34" charset="0"/>
                <a:cs typeface="Times New Roman" pitchFamily="18" charset="0"/>
                <a:sym typeface="Symbol" pitchFamily="18" charset="2"/>
              </a:rPr>
              <a:t></a:t>
            </a:r>
            <a:r>
              <a:rPr lang="en-US" sz="2400" dirty="0">
                <a:latin typeface="Calibri" pitchFamily="34" charset="0"/>
                <a:cs typeface="Times New Roman" pitchFamily="18" charset="0"/>
              </a:rPr>
              <a:t>2  </a:t>
            </a:r>
            <a:r>
              <a:rPr lang="en-US" sz="2400" dirty="0" err="1">
                <a:latin typeface="Calibri" pitchFamily="34" charset="0"/>
                <a:cs typeface="Times New Roman" pitchFamily="18" charset="0"/>
              </a:rPr>
              <a:t>topluma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ilişkin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kurulmuş</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hipotezlerin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ortak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değişkenlerinde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aldığı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veri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yapısıyla</a:t>
            </a:r>
            <a:r>
              <a:rPr lang="en-US" sz="2400" dirty="0">
                <a:latin typeface="Calibri" pitchFamily="34" charset="0"/>
                <a:cs typeface="Times New Roman" pitchFamily="18" charset="0"/>
              </a:rPr>
              <a:t> test </a:t>
            </a:r>
            <a:r>
              <a:rPr lang="en-US" sz="2400" dirty="0" err="1">
                <a:latin typeface="Calibri" pitchFamily="34" charset="0"/>
                <a:cs typeface="Times New Roman" pitchFamily="18" charset="0"/>
              </a:rPr>
              <a:t>edilmesinde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yararlanılan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yöntemdir</a:t>
            </a:r>
            <a:r>
              <a:rPr lang="en-US" sz="2400" dirty="0">
                <a:latin typeface="Calibri" pitchFamily="34" charset="0"/>
                <a:cs typeface="Times New Roman" pitchFamily="18" charset="0"/>
              </a:rPr>
              <a:t>. </a:t>
            </a:r>
            <a:endParaRPr lang="tr-TR" sz="2400" dirty="0" smtClean="0">
              <a:latin typeface="Calibri" pitchFamily="34" charset="0"/>
              <a:cs typeface="Times New Roman" pitchFamily="18" charset="0"/>
            </a:endParaRPr>
          </a:p>
          <a:p>
            <a:pPr algn="just"/>
            <a:endParaRPr lang="tr-TR" sz="2400" dirty="0">
              <a:latin typeface="Calibri" pitchFamily="34" charset="0"/>
            </a:endParaRPr>
          </a:p>
          <a:p>
            <a:pPr algn="just"/>
            <a:r>
              <a:rPr lang="tr-TR" sz="2400" dirty="0">
                <a:latin typeface="Calibri" pitchFamily="34" charset="0"/>
              </a:rPr>
              <a:t>	</a:t>
            </a:r>
            <a:r>
              <a:rPr lang="en-US" sz="2400" dirty="0" err="1">
                <a:latin typeface="Calibri" pitchFamily="34" charset="0"/>
                <a:cs typeface="Times New Roman" pitchFamily="18" charset="0"/>
              </a:rPr>
              <a:t>Tek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yönlü</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iki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yönlü</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deneme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sonuçları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ile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çok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çok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faktörlü</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deneme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sonuçlarının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ortak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değişkenlerin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modellerine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alınması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ile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değerlendirilmesinde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yararlanılan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yöntemdir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Ortak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değişkenlere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göre</a:t>
            </a:r>
            <a:r>
              <a:rPr lang="en-US" sz="2400" dirty="0">
                <a:latin typeface="Calibri" pitchFamily="34" charset="0"/>
                <a:cs typeface="Times New Roman" pitchFamily="18" charset="0"/>
              </a:rPr>
              <a:t> </a:t>
            </a:r>
            <a:r>
              <a:rPr lang="en-US" sz="2400" dirty="0" err="1" smtClean="0">
                <a:latin typeface="Calibri" pitchFamily="34" charset="0"/>
                <a:cs typeface="Times New Roman" pitchFamily="18" charset="0"/>
              </a:rPr>
              <a:t>düzeltilmiş</a:t>
            </a:r>
            <a:r>
              <a:rPr lang="tr-TR" sz="2400" dirty="0" smtClean="0">
                <a:latin typeface="Calibri" pitchFamily="34" charset="0"/>
                <a:cs typeface="Times New Roman" pitchFamily="18" charset="0"/>
              </a:rPr>
              <a:t>,</a:t>
            </a:r>
            <a:r>
              <a:rPr lang="en-US" sz="2400" dirty="0" smtClean="0">
                <a:latin typeface="Calibri" pitchFamily="34" charset="0"/>
                <a:cs typeface="Times New Roman" pitchFamily="18" charset="0"/>
              </a:rPr>
              <a:t> </a:t>
            </a:r>
            <a:r>
              <a:rPr lang="en-US" sz="2400" dirty="0" err="1">
                <a:latin typeface="Calibri" pitchFamily="34" charset="0"/>
                <a:cs typeface="Times New Roman" pitchFamily="18" charset="0"/>
              </a:rPr>
              <a:t>çok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deneme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sonuçlarının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analizinde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yararlanılır</a:t>
            </a:r>
            <a:r>
              <a:rPr lang="en-US" sz="2400" dirty="0">
                <a:latin typeface="Calibri" pitchFamily="34" charset="0"/>
                <a:cs typeface="Times New Roman" pitchFamily="18" charset="0"/>
              </a:rPr>
              <a:t>.</a:t>
            </a:r>
            <a:r>
              <a:rPr lang="tr-TR" sz="2400" dirty="0">
                <a:latin typeface="Calibri" pitchFamily="34" charset="0"/>
                <a:cs typeface="Times New Roman" pitchFamily="18" charset="0"/>
              </a:rPr>
              <a:t> </a:t>
            </a:r>
            <a:endParaRPr lang="tr-TR" sz="2400" dirty="0">
              <a:latin typeface="Calibri" pitchFamily="34" charset="0"/>
            </a:endParaRPr>
          </a:p>
        </p:txBody>
      </p:sp>
      <p:sp>
        <p:nvSpPr>
          <p:cNvPr id="28675" name="Rectangle 3"/>
          <p:cNvSpPr>
            <a:spLocks noChangeArrowheads="1"/>
          </p:cNvSpPr>
          <p:nvPr/>
        </p:nvSpPr>
        <p:spPr bwMode="auto">
          <a:xfrm>
            <a:off x="1115616" y="304800"/>
            <a:ext cx="8136904" cy="110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spcBef>
                <a:spcPct val="20000"/>
              </a:spcBef>
            </a:pPr>
            <a:r>
              <a:rPr lang="en-US" sz="3200" b="1" dirty="0" err="1">
                <a:latin typeface="Calibri" pitchFamily="34" charset="0"/>
                <a:cs typeface="Times New Roman" pitchFamily="18" charset="0"/>
              </a:rPr>
              <a:t>Çok</a:t>
            </a:r>
            <a:r>
              <a:rPr lang="en-US" sz="3200" b="1" dirty="0">
                <a:latin typeface="Calibri" pitchFamily="34" charset="0"/>
                <a:cs typeface="Times New Roman" pitchFamily="18" charset="0"/>
              </a:rPr>
              <a:t> </a:t>
            </a:r>
            <a:r>
              <a:rPr lang="en-US" sz="3200" b="1" dirty="0" err="1">
                <a:latin typeface="Calibri" pitchFamily="34" charset="0"/>
                <a:cs typeface="Times New Roman" pitchFamily="18" charset="0"/>
              </a:rPr>
              <a:t>değişkenli</a:t>
            </a:r>
            <a:r>
              <a:rPr lang="en-US" sz="3200" b="1" dirty="0">
                <a:latin typeface="Calibri" pitchFamily="34" charset="0"/>
                <a:cs typeface="Times New Roman" pitchFamily="18" charset="0"/>
              </a:rPr>
              <a:t> </a:t>
            </a:r>
            <a:r>
              <a:rPr lang="en-US" sz="3200" b="1" dirty="0" err="1">
                <a:latin typeface="Calibri" pitchFamily="34" charset="0"/>
                <a:cs typeface="Times New Roman" pitchFamily="18" charset="0"/>
              </a:rPr>
              <a:t>Kovaryans</a:t>
            </a:r>
            <a:r>
              <a:rPr lang="en-US" sz="3200" b="1" dirty="0">
                <a:latin typeface="Calibri" pitchFamily="34" charset="0"/>
                <a:cs typeface="Times New Roman" pitchFamily="18" charset="0"/>
              </a:rPr>
              <a:t> </a:t>
            </a:r>
            <a:r>
              <a:rPr lang="en-US" sz="3200" b="1" dirty="0" err="1">
                <a:latin typeface="Calibri" pitchFamily="34" charset="0"/>
                <a:cs typeface="Times New Roman" pitchFamily="18" charset="0"/>
              </a:rPr>
              <a:t>Analizi</a:t>
            </a:r>
            <a:endParaRPr lang="tr-TR" sz="3200" b="1" dirty="0">
              <a:latin typeface="Calibri" pitchFamily="34" charset="0"/>
            </a:endParaRPr>
          </a:p>
          <a:p>
            <a:pPr>
              <a:spcBef>
                <a:spcPct val="20000"/>
              </a:spcBef>
            </a:pPr>
            <a:r>
              <a:rPr lang="en-US" sz="2800" b="1" dirty="0" smtClean="0">
                <a:latin typeface="Calibri" pitchFamily="34" charset="0"/>
                <a:cs typeface="Times New Roman" pitchFamily="18" charset="0"/>
              </a:rPr>
              <a:t>(</a:t>
            </a:r>
            <a:r>
              <a:rPr lang="en-US" sz="2800" b="1" dirty="0">
                <a:latin typeface="Calibri" pitchFamily="34" charset="0"/>
                <a:cs typeface="Times New Roman" pitchFamily="18" charset="0"/>
              </a:rPr>
              <a:t>MANCOVA, </a:t>
            </a:r>
            <a:r>
              <a:rPr lang="en-US" sz="2800" b="1" u="sng" dirty="0">
                <a:latin typeface="Calibri" pitchFamily="34" charset="0"/>
                <a:cs typeface="Times New Roman" pitchFamily="18" charset="0"/>
              </a:rPr>
              <a:t>M</a:t>
            </a:r>
            <a:r>
              <a:rPr lang="en-US" sz="2800" b="1" dirty="0">
                <a:latin typeface="Calibri" pitchFamily="34" charset="0"/>
                <a:cs typeface="Times New Roman" pitchFamily="18" charset="0"/>
              </a:rPr>
              <a:t>ultivariate </a:t>
            </a:r>
            <a:r>
              <a:rPr lang="en-US" sz="2800" b="1" u="sng" dirty="0" err="1">
                <a:latin typeface="Calibri" pitchFamily="34" charset="0"/>
                <a:cs typeface="Times New Roman" pitchFamily="18" charset="0"/>
              </a:rPr>
              <a:t>AN</a:t>
            </a:r>
            <a:r>
              <a:rPr lang="en-US" sz="2800" b="1" dirty="0" err="1">
                <a:latin typeface="Calibri" pitchFamily="34" charset="0"/>
                <a:cs typeface="Times New Roman" pitchFamily="18" charset="0"/>
              </a:rPr>
              <a:t>alysis</a:t>
            </a:r>
            <a:r>
              <a:rPr lang="en-US" sz="2800" b="1" dirty="0">
                <a:latin typeface="Calibri" pitchFamily="34" charset="0"/>
                <a:cs typeface="Times New Roman" pitchFamily="18" charset="0"/>
              </a:rPr>
              <a:t> of </a:t>
            </a:r>
            <a:r>
              <a:rPr lang="en-US" sz="2800" b="1" u="sng" dirty="0" err="1">
                <a:latin typeface="Calibri" pitchFamily="34" charset="0"/>
                <a:cs typeface="Times New Roman" pitchFamily="18" charset="0"/>
              </a:rPr>
              <a:t>COVA</a:t>
            </a:r>
            <a:r>
              <a:rPr lang="en-US" sz="2800" b="1" dirty="0" err="1">
                <a:latin typeface="Calibri" pitchFamily="34" charset="0"/>
                <a:cs typeface="Times New Roman" pitchFamily="18" charset="0"/>
              </a:rPr>
              <a:t>riance</a:t>
            </a:r>
            <a:r>
              <a:rPr lang="en-US" sz="2800" b="1" dirty="0">
                <a:latin typeface="Calibri" pitchFamily="34" charset="0"/>
                <a:cs typeface="Times New Roman" pitchFamily="18" charset="0"/>
              </a:rPr>
              <a:t>)</a:t>
            </a:r>
          </a:p>
        </p:txBody>
      </p:sp>
    </p:spTree>
    <p:extLst>
      <p:ext uri="{BB962C8B-B14F-4D97-AF65-F5344CB8AC3E}">
        <p14:creationId xmlns:p14="http://schemas.microsoft.com/office/powerpoint/2010/main" val="2948063279"/>
      </p:ext>
    </p:extLst>
  </p:cSld>
  <p:clrMapOvr>
    <a:masterClrMapping/>
  </p:clrMapOvr>
  <p:transition spd="slow">
    <p:push dir="u"/>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115616" y="1524000"/>
            <a:ext cx="7777559"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eaLnBrk="0" hangingPunct="0">
              <a:spcBef>
                <a:spcPct val="50000"/>
              </a:spcBef>
            </a:pPr>
            <a:r>
              <a:rPr lang="tr-TR" sz="3000" dirty="0">
                <a:latin typeface="Calibri" pitchFamily="34" charset="0"/>
              </a:rPr>
              <a:t>	</a:t>
            </a:r>
            <a:r>
              <a:rPr lang="en-US" sz="3000" dirty="0">
                <a:latin typeface="Calibri" pitchFamily="34" charset="0"/>
                <a:cs typeface="Times New Roman" pitchFamily="18" charset="0"/>
              </a:rPr>
              <a:t>p </a:t>
            </a:r>
            <a:r>
              <a:rPr lang="en-US" sz="3000" dirty="0" err="1">
                <a:latin typeface="Calibri" pitchFamily="34" charset="0"/>
                <a:cs typeface="Times New Roman" pitchFamily="18" charset="0"/>
              </a:rPr>
              <a:t>değişkenli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k </a:t>
            </a:r>
            <a:r>
              <a:rPr lang="en-US" sz="3000" dirty="0" err="1">
                <a:latin typeface="Calibri" pitchFamily="34" charset="0"/>
                <a:cs typeface="Times New Roman" pitchFamily="18" charset="0"/>
              </a:rPr>
              <a:t>grup</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tanımlaması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belirli</a:t>
            </a:r>
            <a:r>
              <a:rPr lang="en-US" sz="3000" dirty="0">
                <a:latin typeface="Calibri" pitchFamily="34" charset="0"/>
                <a:cs typeface="Times New Roman" pitchFamily="18" charset="0"/>
              </a:rPr>
              <a:t> </a:t>
            </a:r>
            <a:r>
              <a:rPr lang="en-US" sz="3000" dirty="0" err="1" smtClean="0">
                <a:latin typeface="Calibri" pitchFamily="34" charset="0"/>
                <a:cs typeface="Times New Roman" pitchFamily="18" charset="0"/>
              </a:rPr>
              <a:t>toplumlarda</a:t>
            </a:r>
            <a:r>
              <a:rPr lang="tr-TR" sz="3000" dirty="0" smtClean="0">
                <a:latin typeface="Calibri" pitchFamily="34" charset="0"/>
                <a:cs typeface="Times New Roman" pitchFamily="18" charset="0"/>
              </a:rPr>
              <a:t>,</a:t>
            </a:r>
            <a:r>
              <a:rPr lang="en-US" sz="3000" dirty="0" smtClean="0">
                <a:latin typeface="Calibri" pitchFamily="34" charset="0"/>
                <a:cs typeface="Times New Roman" pitchFamily="18" charset="0"/>
              </a:rPr>
              <a:t> </a:t>
            </a:r>
            <a:r>
              <a:rPr lang="en-US" sz="3000" dirty="0" err="1">
                <a:latin typeface="Calibri" pitchFamily="34" charset="0"/>
                <a:cs typeface="Times New Roman" pitchFamily="18" charset="0"/>
              </a:rPr>
              <a:t>bireylerin</a:t>
            </a:r>
            <a:r>
              <a:rPr lang="en-US" sz="3000" dirty="0">
                <a:latin typeface="Calibri" pitchFamily="34" charset="0"/>
                <a:cs typeface="Times New Roman" pitchFamily="18" charset="0"/>
              </a:rPr>
              <a:t> optimal </a:t>
            </a:r>
            <a:r>
              <a:rPr lang="en-US" sz="3000" dirty="0" err="1">
                <a:latin typeface="Calibri" pitchFamily="34" charset="0"/>
                <a:cs typeface="Times New Roman" pitchFamily="18" charset="0"/>
              </a:rPr>
              <a:t>sınıflamasını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belirlemek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için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gerekli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fonksiyonları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bulmak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bu</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fonksiyonlara</a:t>
            </a:r>
            <a:r>
              <a:rPr lang="en-US" sz="3000" dirty="0">
                <a:latin typeface="Calibri" pitchFamily="34" charset="0"/>
                <a:cs typeface="Times New Roman" pitchFamily="18" charset="0"/>
              </a:rPr>
              <a:t> </a:t>
            </a:r>
            <a:r>
              <a:rPr lang="en-US" sz="3000" dirty="0" err="1" smtClean="0">
                <a:latin typeface="Calibri" pitchFamily="34" charset="0"/>
                <a:cs typeface="Times New Roman" pitchFamily="18" charset="0"/>
              </a:rPr>
              <a:t>göre</a:t>
            </a:r>
            <a:r>
              <a:rPr lang="tr-TR" sz="3000" dirty="0" smtClean="0">
                <a:latin typeface="Calibri" pitchFamily="34" charset="0"/>
                <a:cs typeface="Times New Roman" pitchFamily="18" charset="0"/>
              </a:rPr>
              <a:t>,</a:t>
            </a:r>
            <a:r>
              <a:rPr lang="en-US" sz="3000" dirty="0" smtClean="0">
                <a:latin typeface="Calibri" pitchFamily="34" charset="0"/>
                <a:cs typeface="Times New Roman" pitchFamily="18" charset="0"/>
              </a:rPr>
              <a:t> </a:t>
            </a:r>
            <a:r>
              <a:rPr lang="en-US" sz="3000" dirty="0" err="1">
                <a:latin typeface="Calibri" pitchFamily="34" charset="0"/>
                <a:cs typeface="Times New Roman" pitchFamily="18" charset="0"/>
              </a:rPr>
              <a:t>toplumdan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yeni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alınan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örnek</a:t>
            </a:r>
            <a:r>
              <a:rPr lang="en-US" sz="3000" dirty="0">
                <a:latin typeface="Calibri" pitchFamily="34" charset="0"/>
                <a:cs typeface="Times New Roman" pitchFamily="18" charset="0"/>
              </a:rPr>
              <a:t> </a:t>
            </a:r>
            <a:r>
              <a:rPr lang="en-US" sz="3000" dirty="0" err="1" smtClean="0">
                <a:latin typeface="Calibri" pitchFamily="34" charset="0"/>
                <a:cs typeface="Times New Roman" pitchFamily="18" charset="0"/>
              </a:rPr>
              <a:t>birim</a:t>
            </a:r>
            <a:r>
              <a:rPr lang="tr-TR" sz="3000" dirty="0" smtClean="0">
                <a:latin typeface="Calibri" pitchFamily="34" charset="0"/>
                <a:cs typeface="Times New Roman" pitchFamily="18" charset="0"/>
              </a:rPr>
              <a:t>in,</a:t>
            </a:r>
            <a:r>
              <a:rPr lang="en-US" sz="3000" dirty="0" smtClean="0">
                <a:latin typeface="Calibri" pitchFamily="34" charset="0"/>
                <a:cs typeface="Times New Roman" pitchFamily="18" charset="0"/>
              </a:rPr>
              <a:t> </a:t>
            </a:r>
            <a:r>
              <a:rPr lang="en-US" sz="3000" dirty="0" err="1">
                <a:latin typeface="Calibri" pitchFamily="34" charset="0"/>
                <a:cs typeface="Times New Roman" pitchFamily="18" charset="0"/>
              </a:rPr>
              <a:t>bu</a:t>
            </a:r>
            <a:r>
              <a:rPr lang="en-US" sz="3000" dirty="0">
                <a:latin typeface="Calibri" pitchFamily="34" charset="0"/>
                <a:cs typeface="Times New Roman" pitchFamily="18" charset="0"/>
              </a:rPr>
              <a:t> </a:t>
            </a:r>
            <a:r>
              <a:rPr lang="tr-TR" sz="3000" dirty="0" smtClean="0">
                <a:latin typeface="Calibri" pitchFamily="34" charset="0"/>
                <a:cs typeface="Times New Roman" pitchFamily="18" charset="0"/>
              </a:rPr>
              <a:t>hesaplanan </a:t>
            </a:r>
            <a:r>
              <a:rPr lang="en-US" sz="3000" dirty="0" err="1" smtClean="0">
                <a:latin typeface="Calibri" pitchFamily="34" charset="0"/>
                <a:cs typeface="Times New Roman" pitchFamily="18" charset="0"/>
              </a:rPr>
              <a:t>fonksiyona</a:t>
            </a:r>
            <a:r>
              <a:rPr lang="en-US" sz="3000" dirty="0" smtClean="0">
                <a:latin typeface="Calibri" pitchFamily="34" charset="0"/>
                <a:cs typeface="Times New Roman" pitchFamily="18" charset="0"/>
              </a:rPr>
              <a:t> </a:t>
            </a:r>
            <a:r>
              <a:rPr lang="en-US" sz="3000" dirty="0" err="1">
                <a:latin typeface="Calibri" pitchFamily="34" charset="0"/>
                <a:cs typeface="Times New Roman" pitchFamily="18" charset="0"/>
              </a:rPr>
              <a:t>göre</a:t>
            </a:r>
            <a:r>
              <a:rPr lang="en-US" sz="3000" dirty="0">
                <a:latin typeface="Calibri" pitchFamily="34" charset="0"/>
                <a:cs typeface="Times New Roman" pitchFamily="18" charset="0"/>
              </a:rPr>
              <a:t> optimal </a:t>
            </a:r>
            <a:r>
              <a:rPr lang="en-US" sz="3000" dirty="0" err="1">
                <a:latin typeface="Calibri" pitchFamily="34" charset="0"/>
                <a:cs typeface="Times New Roman" pitchFamily="18" charset="0"/>
              </a:rPr>
              <a:t>sınıflamasını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gruplara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atamasını</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yapmak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için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yararlanılan</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bir</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yöntemdir</a:t>
            </a:r>
            <a:r>
              <a:rPr lang="en-US" sz="3000" dirty="0">
                <a:latin typeface="Calibri" pitchFamily="34" charset="0"/>
                <a:cs typeface="Times New Roman" pitchFamily="18" charset="0"/>
              </a:rPr>
              <a:t>. </a:t>
            </a:r>
            <a:endParaRPr lang="tr-TR" sz="3000" dirty="0">
              <a:latin typeface="Calibri" pitchFamily="34" charset="0"/>
            </a:endParaRPr>
          </a:p>
          <a:p>
            <a:pPr algn="just" eaLnBrk="0" hangingPunct="0">
              <a:spcBef>
                <a:spcPct val="50000"/>
              </a:spcBef>
            </a:pPr>
            <a:r>
              <a:rPr lang="tr-TR" sz="3000" dirty="0">
                <a:latin typeface="Calibri" pitchFamily="34" charset="0"/>
              </a:rPr>
              <a:t>	</a:t>
            </a:r>
            <a:r>
              <a:rPr lang="en-US" sz="3000" dirty="0" err="1">
                <a:latin typeface="Calibri" pitchFamily="34" charset="0"/>
                <a:cs typeface="Times New Roman" pitchFamily="18" charset="0"/>
              </a:rPr>
              <a:t>Ayırma</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analizinde</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veri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matrislerinin</a:t>
            </a:r>
            <a:r>
              <a:rPr lang="tr-TR" sz="3000" dirty="0">
                <a:latin typeface="Calibri" pitchFamily="34" charset="0"/>
              </a:rPr>
              <a:t> </a:t>
            </a:r>
            <a:r>
              <a:rPr lang="en-US" sz="3000" dirty="0" err="1">
                <a:latin typeface="Calibri" pitchFamily="34" charset="0"/>
                <a:cs typeface="Times New Roman" pitchFamily="18" charset="0"/>
              </a:rPr>
              <a:t>çok</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değişkenli</a:t>
            </a:r>
            <a:r>
              <a:rPr lang="en-US" sz="3000" dirty="0">
                <a:latin typeface="Calibri" pitchFamily="34" charset="0"/>
                <a:cs typeface="Times New Roman" pitchFamily="18" charset="0"/>
              </a:rPr>
              <a:t> normal </a:t>
            </a:r>
            <a:r>
              <a:rPr lang="en-US" sz="3000" dirty="0" err="1">
                <a:latin typeface="Calibri" pitchFamily="34" charset="0"/>
                <a:cs typeface="Times New Roman" pitchFamily="18" charset="0"/>
              </a:rPr>
              <a:t>dağılım</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göstermesi</a:t>
            </a:r>
            <a:r>
              <a:rPr lang="en-US" sz="3000" dirty="0">
                <a:latin typeface="Calibri" pitchFamily="34" charset="0"/>
                <a:cs typeface="Times New Roman" pitchFamily="18" charset="0"/>
              </a:rPr>
              <a:t> </a:t>
            </a:r>
            <a:r>
              <a:rPr lang="en-US" sz="3000" dirty="0" err="1">
                <a:latin typeface="Calibri" pitchFamily="34" charset="0"/>
                <a:cs typeface="Times New Roman" pitchFamily="18" charset="0"/>
              </a:rPr>
              <a:t>gerekir</a:t>
            </a:r>
            <a:r>
              <a:rPr lang="en-US" sz="3000" dirty="0">
                <a:latin typeface="Calibri" pitchFamily="34" charset="0"/>
                <a:cs typeface="Times New Roman" pitchFamily="18" charset="0"/>
              </a:rPr>
              <a:t>.</a:t>
            </a:r>
            <a:endParaRPr lang="tr-TR" sz="3000" dirty="0">
              <a:latin typeface="Calibri" pitchFamily="34" charset="0"/>
              <a:cs typeface="Times New Roman" pitchFamily="18" charset="0"/>
            </a:endParaRPr>
          </a:p>
        </p:txBody>
      </p:sp>
      <p:sp>
        <p:nvSpPr>
          <p:cNvPr id="29699" name="Rectangle 3"/>
          <p:cNvSpPr>
            <a:spLocks noChangeArrowheads="1"/>
          </p:cNvSpPr>
          <p:nvPr/>
        </p:nvSpPr>
        <p:spPr bwMode="auto">
          <a:xfrm>
            <a:off x="1530040" y="396875"/>
            <a:ext cx="7363135"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en-US" sz="3500" b="1" dirty="0" err="1">
                <a:latin typeface="Calibri" pitchFamily="34" charset="0"/>
                <a:cs typeface="Times New Roman" pitchFamily="18" charset="0"/>
              </a:rPr>
              <a:t>Ayırma</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Analizi</a:t>
            </a:r>
            <a:r>
              <a:rPr lang="en-US" sz="3500" b="1" dirty="0">
                <a:latin typeface="Calibri" pitchFamily="34" charset="0"/>
                <a:cs typeface="Times New Roman" pitchFamily="18" charset="0"/>
              </a:rPr>
              <a:t> (Discriminant Analysis) </a:t>
            </a:r>
          </a:p>
        </p:txBody>
      </p:sp>
    </p:spTree>
    <p:extLst>
      <p:ext uri="{BB962C8B-B14F-4D97-AF65-F5344CB8AC3E}">
        <p14:creationId xmlns:p14="http://schemas.microsoft.com/office/powerpoint/2010/main" val="2849873835"/>
      </p:ext>
    </p:extLst>
  </p:cSld>
  <p:clrMapOvr>
    <a:masterClrMapping/>
  </p:clrMapOvr>
  <p:transition spd="slow">
    <p:push dir="u"/>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043608" y="1600200"/>
            <a:ext cx="7705105"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a:r>
              <a:rPr lang="tr-TR" sz="2800" dirty="0">
                <a:latin typeface="Calibri" pitchFamily="34" charset="0"/>
              </a:rPr>
              <a:t>	</a:t>
            </a:r>
            <a:r>
              <a:rPr lang="en-US" sz="2800" dirty="0" err="1">
                <a:latin typeface="Calibri" pitchFamily="34" charset="0"/>
                <a:cs typeface="Times New Roman" pitchFamily="18" charset="0"/>
              </a:rPr>
              <a:t>Toplum</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profilleri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belirli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olmayan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çok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değişkenli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yapıların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prototiplerini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belirlemek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hipotetik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toplum</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tanımlamaları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yapmak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amacıyla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yararlanılan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yöntemdir</a:t>
            </a:r>
            <a:r>
              <a:rPr lang="en-US" sz="2800" dirty="0">
                <a:latin typeface="Calibri" pitchFamily="34" charset="0"/>
                <a:cs typeface="Times New Roman" pitchFamily="18" charset="0"/>
              </a:rPr>
              <a:t>. </a:t>
            </a:r>
            <a:endParaRPr lang="tr-TR" sz="2800" dirty="0">
              <a:latin typeface="Calibri" pitchFamily="34" charset="0"/>
            </a:endParaRPr>
          </a:p>
          <a:p>
            <a:pPr algn="just"/>
            <a:r>
              <a:rPr lang="tr-TR" sz="2800" dirty="0">
                <a:latin typeface="Calibri" pitchFamily="34" charset="0"/>
              </a:rPr>
              <a:t>	</a:t>
            </a:r>
            <a:r>
              <a:rPr lang="en-US" sz="2800" dirty="0" err="1">
                <a:latin typeface="Calibri" pitchFamily="34" charset="0"/>
                <a:cs typeface="Times New Roman" pitchFamily="18" charset="0"/>
              </a:rPr>
              <a:t>Çok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değişkenli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veriler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arasındaki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uzaklıklardan</a:t>
            </a:r>
            <a:r>
              <a:rPr lang="en-US" sz="2800" dirty="0">
                <a:latin typeface="Calibri" pitchFamily="34" charset="0"/>
                <a:cs typeface="Times New Roman" pitchFamily="18" charset="0"/>
              </a:rPr>
              <a:t> (distance)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benzerliklerden</a:t>
            </a:r>
            <a:r>
              <a:rPr lang="en-US" sz="2800" dirty="0">
                <a:latin typeface="Calibri" pitchFamily="34" charset="0"/>
                <a:cs typeface="Times New Roman" pitchFamily="18" charset="0"/>
              </a:rPr>
              <a:t> (similarity)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farklılık</a:t>
            </a:r>
            <a:r>
              <a:rPr lang="en-US" sz="2800" dirty="0">
                <a:latin typeface="Calibri" pitchFamily="34" charset="0"/>
                <a:cs typeface="Times New Roman" pitchFamily="18" charset="0"/>
              </a:rPr>
              <a:t>, dissimilarity) </a:t>
            </a:r>
            <a:r>
              <a:rPr lang="en-US" sz="2800" dirty="0" err="1">
                <a:latin typeface="Calibri" pitchFamily="34" charset="0"/>
                <a:cs typeface="Times New Roman" pitchFamily="18" charset="0"/>
              </a:rPr>
              <a:t>yararlanılarak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birim</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değişkenlerin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hem </a:t>
            </a:r>
            <a:r>
              <a:rPr lang="en-US" sz="2800" dirty="0" err="1">
                <a:latin typeface="Calibri" pitchFamily="34" charset="0"/>
                <a:cs typeface="Times New Roman" pitchFamily="18" charset="0"/>
              </a:rPr>
              <a:t>birim</a:t>
            </a:r>
            <a:r>
              <a:rPr lang="en-US" sz="2800" dirty="0">
                <a:latin typeface="Calibri" pitchFamily="34" charset="0"/>
                <a:cs typeface="Times New Roman" pitchFamily="18" charset="0"/>
              </a:rPr>
              <a:t> hem </a:t>
            </a:r>
            <a:r>
              <a:rPr lang="en-US" sz="2800" dirty="0" err="1">
                <a:latin typeface="Calibri" pitchFamily="34" charset="0"/>
                <a:cs typeface="Times New Roman" pitchFamily="18" charset="0"/>
              </a:rPr>
              <a:t>değişkenlerin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oluşturdukları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kümeleri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grup</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ortaya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koymak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amacıyla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uygulanan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yöntemdir</a:t>
            </a:r>
            <a:r>
              <a:rPr lang="en-US" sz="2800" dirty="0">
                <a:latin typeface="Calibri" pitchFamily="34" charset="0"/>
                <a:cs typeface="Times New Roman" pitchFamily="18" charset="0"/>
              </a:rPr>
              <a:t>.</a:t>
            </a:r>
            <a:r>
              <a:rPr lang="tr-TR" sz="2800" dirty="0">
                <a:latin typeface="Calibri" pitchFamily="34" charset="0"/>
              </a:rPr>
              <a:t>	</a:t>
            </a:r>
            <a:endParaRPr lang="tr-TR" sz="2800" dirty="0">
              <a:latin typeface="Calibri" pitchFamily="34" charset="0"/>
              <a:cs typeface="Times New Roman" pitchFamily="18" charset="0"/>
            </a:endParaRPr>
          </a:p>
        </p:txBody>
      </p:sp>
      <p:sp>
        <p:nvSpPr>
          <p:cNvPr id="30723" name="Rectangle 3"/>
          <p:cNvSpPr>
            <a:spLocks noChangeArrowheads="1"/>
          </p:cNvSpPr>
          <p:nvPr/>
        </p:nvSpPr>
        <p:spPr bwMode="auto">
          <a:xfrm>
            <a:off x="669925" y="280988"/>
            <a:ext cx="84740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lgn="ctr"/>
            <a:r>
              <a:rPr lang="en-US" sz="3400" b="1">
                <a:latin typeface="Calibri" pitchFamily="34" charset="0"/>
                <a:cs typeface="Times New Roman" pitchFamily="18" charset="0"/>
              </a:rPr>
              <a:t>Kümeleme Analizi (KA, Cluster Analysis)</a:t>
            </a:r>
          </a:p>
        </p:txBody>
      </p:sp>
    </p:spTree>
    <p:extLst>
      <p:ext uri="{BB962C8B-B14F-4D97-AF65-F5344CB8AC3E}">
        <p14:creationId xmlns:p14="http://schemas.microsoft.com/office/powerpoint/2010/main" val="150546331"/>
      </p:ext>
    </p:extLst>
  </p:cSld>
  <p:clrMapOvr>
    <a:masterClrMapping/>
  </p:clrMapOvr>
  <p:transition spd="slow">
    <p:push dir="u"/>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1043608" y="1066800"/>
            <a:ext cx="7849567"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eaLnBrk="0" hangingPunct="0"/>
            <a:r>
              <a:rPr lang="tr-TR" sz="2400" dirty="0">
                <a:latin typeface="Calibri" pitchFamily="34" charset="0"/>
              </a:rPr>
              <a:t>	</a:t>
            </a:r>
            <a:r>
              <a:rPr lang="en-US" sz="2400" dirty="0" err="1">
                <a:latin typeface="Calibri" pitchFamily="34" charset="0"/>
                <a:cs typeface="Times New Roman" pitchFamily="18" charset="0"/>
              </a:rPr>
              <a:t>Kümeleme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çok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değişkenli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veriler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ile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birimler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arasındaki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benzerlikleri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a:t>
            </a:r>
            <a:r>
              <a:rPr lang="en-US" sz="2400" dirty="0">
                <a:latin typeface="Calibri" pitchFamily="34" charset="0"/>
                <a:cs typeface="Times New Roman" pitchFamily="18" charset="0"/>
              </a:rPr>
              <a:t> da </a:t>
            </a:r>
            <a:r>
              <a:rPr lang="en-US" sz="2400" dirty="0" err="1">
                <a:latin typeface="Calibri" pitchFamily="34" charset="0"/>
                <a:cs typeface="Times New Roman" pitchFamily="18" charset="0"/>
              </a:rPr>
              <a:t>farklılık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kullanarak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birbirleri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ile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benzer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a:t>
            </a:r>
            <a:r>
              <a:rPr lang="en-US" sz="2400" dirty="0">
                <a:latin typeface="Calibri" pitchFamily="34" charset="0"/>
                <a:cs typeface="Times New Roman" pitchFamily="18" charset="0"/>
              </a:rPr>
              <a:t> da </a:t>
            </a:r>
            <a:r>
              <a:rPr lang="en-US" sz="2400" dirty="0" err="1">
                <a:latin typeface="Calibri" pitchFamily="34" charset="0"/>
                <a:cs typeface="Times New Roman" pitchFamily="18" charset="0"/>
              </a:rPr>
              <a:t>farklı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birimleri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araya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toplayarak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ortak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özelliklere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sahip</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grup</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tanımlamaları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yapmak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amacıyla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yararlanılan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yöntemdir</a:t>
            </a:r>
            <a:r>
              <a:rPr lang="en-US" sz="2400" dirty="0">
                <a:latin typeface="Calibri" pitchFamily="34" charset="0"/>
                <a:cs typeface="Times New Roman" pitchFamily="18" charset="0"/>
              </a:rPr>
              <a:t>.</a:t>
            </a:r>
            <a:endParaRPr lang="tr-TR" sz="2400" dirty="0">
              <a:latin typeface="Calibri" pitchFamily="34" charset="0"/>
            </a:endParaRPr>
          </a:p>
          <a:p>
            <a:pPr algn="just" eaLnBrk="0" hangingPunct="0"/>
            <a:r>
              <a:rPr lang="tr-TR" sz="2400" dirty="0">
                <a:latin typeface="Calibri" pitchFamily="34" charset="0"/>
              </a:rPr>
              <a:t>	</a:t>
            </a:r>
            <a:r>
              <a:rPr lang="en-US" sz="2400" dirty="0">
                <a:latin typeface="Calibri" pitchFamily="34" charset="0"/>
                <a:cs typeface="Times New Roman" pitchFamily="18" charset="0"/>
              </a:rPr>
              <a:t>Bu </a:t>
            </a:r>
            <a:r>
              <a:rPr lang="en-US" sz="2400" dirty="0" err="1">
                <a:latin typeface="Calibri" pitchFamily="34" charset="0"/>
                <a:cs typeface="Times New Roman" pitchFamily="18" charset="0"/>
              </a:rPr>
              <a:t>yöntemin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uygulanacağı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veri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matrislerinde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birimlerin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ait</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olduğu</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kesin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gruplar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yoktur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Olasılı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olarak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birimlerin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ait</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oldukları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varsayılan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toplum</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a:t>
            </a:r>
            <a:r>
              <a:rPr lang="en-US" sz="2400" dirty="0">
                <a:latin typeface="Calibri" pitchFamily="34" charset="0"/>
                <a:cs typeface="Times New Roman" pitchFamily="18" charset="0"/>
              </a:rPr>
              <a:t> da </a:t>
            </a:r>
            <a:r>
              <a:rPr lang="en-US" sz="2400" dirty="0" err="1">
                <a:latin typeface="Calibri" pitchFamily="34" charset="0"/>
                <a:cs typeface="Times New Roman" pitchFamily="18" charset="0"/>
              </a:rPr>
              <a:t>toplumlar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tanımlamak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a:t>
            </a:r>
            <a:r>
              <a:rPr lang="en-US" sz="2400" dirty="0">
                <a:latin typeface="Calibri" pitchFamily="34" charset="0"/>
                <a:cs typeface="Times New Roman" pitchFamily="18" charset="0"/>
              </a:rPr>
              <a:t> da </a:t>
            </a:r>
            <a:r>
              <a:rPr lang="en-US" sz="2400" dirty="0" err="1">
                <a:latin typeface="Calibri" pitchFamily="34" charset="0"/>
                <a:cs typeface="Times New Roman" pitchFamily="18" charset="0"/>
              </a:rPr>
              <a:t>toplumu</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alttoplumlara</a:t>
            </a:r>
            <a:r>
              <a:rPr lang="en-US" sz="2400" dirty="0">
                <a:latin typeface="Calibri" pitchFamily="34" charset="0"/>
                <a:cs typeface="Times New Roman" pitchFamily="18" charset="0"/>
              </a:rPr>
              <a:t> (subpopulation) </a:t>
            </a:r>
            <a:r>
              <a:rPr lang="en-US" sz="2400" dirty="0" err="1">
                <a:latin typeface="Calibri" pitchFamily="34" charset="0"/>
                <a:cs typeface="Times New Roman" pitchFamily="18" charset="0"/>
              </a:rPr>
              <a:t>ayırmak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amacıyla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Kümeleme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analizinden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yararlanılır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Kümeleme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analizi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çok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sayıda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yöntemi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içine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alan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yöntemler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ailesinin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genel</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adıdır</a:t>
            </a:r>
            <a:r>
              <a:rPr lang="en-US" sz="2400" dirty="0">
                <a:latin typeface="Calibri" pitchFamily="34" charset="0"/>
                <a:cs typeface="Times New Roman" pitchFamily="18" charset="0"/>
              </a:rPr>
              <a:t>.</a:t>
            </a:r>
            <a:endParaRPr lang="tr-TR" sz="2400" dirty="0">
              <a:latin typeface="Calibri" pitchFamily="34" charset="0"/>
              <a:cs typeface="Times New Roman" pitchFamily="18" charset="0"/>
            </a:endParaRPr>
          </a:p>
        </p:txBody>
      </p:sp>
      <p:sp>
        <p:nvSpPr>
          <p:cNvPr id="31747" name="Rectangle 3"/>
          <p:cNvSpPr>
            <a:spLocks noChangeArrowheads="1"/>
          </p:cNvSpPr>
          <p:nvPr/>
        </p:nvSpPr>
        <p:spPr bwMode="auto">
          <a:xfrm>
            <a:off x="1167410" y="304800"/>
            <a:ext cx="736503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p>
            <a:r>
              <a:rPr lang="en-US" sz="3400" b="1" dirty="0" err="1">
                <a:latin typeface="Calibri" pitchFamily="34" charset="0"/>
                <a:cs typeface="Times New Roman" pitchFamily="18" charset="0"/>
              </a:rPr>
              <a:t>Kümeleme</a:t>
            </a:r>
            <a:r>
              <a:rPr lang="en-US" sz="3400" b="1" dirty="0">
                <a:latin typeface="Calibri" pitchFamily="34" charset="0"/>
                <a:cs typeface="Times New Roman" pitchFamily="18" charset="0"/>
              </a:rPr>
              <a:t> </a:t>
            </a:r>
            <a:r>
              <a:rPr lang="en-US" sz="3400" b="1" dirty="0" err="1">
                <a:latin typeface="Calibri" pitchFamily="34" charset="0"/>
                <a:cs typeface="Times New Roman" pitchFamily="18" charset="0"/>
              </a:rPr>
              <a:t>Analizi</a:t>
            </a:r>
            <a:r>
              <a:rPr lang="en-US" sz="3400" b="1" dirty="0">
                <a:latin typeface="Calibri" pitchFamily="34" charset="0"/>
                <a:cs typeface="Times New Roman" pitchFamily="18" charset="0"/>
              </a:rPr>
              <a:t> (KA, Cluster Analysis)</a:t>
            </a:r>
          </a:p>
        </p:txBody>
      </p:sp>
    </p:spTree>
    <p:extLst>
      <p:ext uri="{BB962C8B-B14F-4D97-AF65-F5344CB8AC3E}">
        <p14:creationId xmlns:p14="http://schemas.microsoft.com/office/powerpoint/2010/main" val="1165848206"/>
      </p:ext>
    </p:extLst>
  </p:cSld>
  <p:clrMapOvr>
    <a:masterClrMapping/>
  </p:clrMapOvr>
  <p:transition spd="slow">
    <p:push dir="u"/>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ChangeArrowheads="1"/>
          </p:cNvSpPr>
          <p:nvPr/>
        </p:nvSpPr>
        <p:spPr bwMode="auto">
          <a:xfrm>
            <a:off x="1167410" y="304800"/>
            <a:ext cx="736503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p>
            <a:r>
              <a:rPr lang="en-US" sz="3400" b="1" dirty="0" err="1">
                <a:latin typeface="Calibri" pitchFamily="34" charset="0"/>
                <a:cs typeface="Times New Roman" pitchFamily="18" charset="0"/>
              </a:rPr>
              <a:t>Kümeleme</a:t>
            </a:r>
            <a:r>
              <a:rPr lang="en-US" sz="3400" b="1" dirty="0">
                <a:latin typeface="Calibri" pitchFamily="34" charset="0"/>
                <a:cs typeface="Times New Roman" pitchFamily="18" charset="0"/>
              </a:rPr>
              <a:t> </a:t>
            </a:r>
            <a:r>
              <a:rPr lang="en-US" sz="3400" b="1" dirty="0" err="1">
                <a:latin typeface="Calibri" pitchFamily="34" charset="0"/>
                <a:cs typeface="Times New Roman" pitchFamily="18" charset="0"/>
              </a:rPr>
              <a:t>Analizi</a:t>
            </a:r>
            <a:r>
              <a:rPr lang="en-US" sz="3400" b="1" dirty="0">
                <a:latin typeface="Calibri" pitchFamily="34" charset="0"/>
                <a:cs typeface="Times New Roman" pitchFamily="18" charset="0"/>
              </a:rPr>
              <a:t> (KA, Cluster Analysis)</a:t>
            </a:r>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551734"/>
            <a:ext cx="9226817" cy="3469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0" y="1580442"/>
            <a:ext cx="8761040" cy="599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a:spLocks noChangeArrowheads="1"/>
          </p:cNvSpPr>
          <p:nvPr/>
        </p:nvSpPr>
        <p:spPr bwMode="auto">
          <a:xfrm>
            <a:off x="395536" y="5877272"/>
            <a:ext cx="83824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p>
            <a:r>
              <a:rPr lang="tr-TR" sz="3400" b="1" dirty="0" smtClean="0">
                <a:latin typeface="Calibri" pitchFamily="34" charset="0"/>
                <a:cs typeface="Times New Roman" pitchFamily="18" charset="0"/>
              </a:rPr>
              <a:t>              2.                              4.                 1.         3.</a:t>
            </a:r>
            <a:endParaRPr lang="en-US" sz="3400" b="1" dirty="0">
              <a:latin typeface="Calibri" pitchFamily="34" charset="0"/>
              <a:cs typeface="Times New Roman" pitchFamily="18" charset="0"/>
            </a:endParaRPr>
          </a:p>
        </p:txBody>
      </p:sp>
      <p:sp>
        <p:nvSpPr>
          <p:cNvPr id="2" name="Sağ Ayraç 1"/>
          <p:cNvSpPr/>
          <p:nvPr/>
        </p:nvSpPr>
        <p:spPr>
          <a:xfrm rot="5400000">
            <a:off x="1931738" y="4053039"/>
            <a:ext cx="167955" cy="3528392"/>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 name="Sağ Ayraç 6"/>
          <p:cNvSpPr/>
          <p:nvPr/>
        </p:nvSpPr>
        <p:spPr>
          <a:xfrm rot="5400000">
            <a:off x="5086445" y="4755277"/>
            <a:ext cx="163760" cy="211971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8" name="Sağ Ayraç 7"/>
          <p:cNvSpPr/>
          <p:nvPr/>
        </p:nvSpPr>
        <p:spPr>
          <a:xfrm rot="5400000">
            <a:off x="7054438" y="5287303"/>
            <a:ext cx="167952" cy="1059859"/>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0" name="Sağ Ayraç 9"/>
          <p:cNvSpPr/>
          <p:nvPr/>
        </p:nvSpPr>
        <p:spPr>
          <a:xfrm rot="5400000">
            <a:off x="8341444" y="5276181"/>
            <a:ext cx="145708" cy="1059859"/>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Tree>
    <p:extLst>
      <p:ext uri="{BB962C8B-B14F-4D97-AF65-F5344CB8AC3E}">
        <p14:creationId xmlns:p14="http://schemas.microsoft.com/office/powerpoint/2010/main" val="2494645302"/>
      </p:ext>
    </p:extLst>
  </p:cSld>
  <p:clrMapOvr>
    <a:masterClrMapping/>
  </p:clrMapOvr>
  <p:transition spd="slow">
    <p:push dir="u"/>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143594" y="1524000"/>
            <a:ext cx="7676555"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a:r>
              <a:rPr lang="tr-TR" sz="3000">
                <a:latin typeface="Calibri" pitchFamily="34" charset="0"/>
              </a:rPr>
              <a:t>	</a:t>
            </a:r>
            <a:r>
              <a:rPr lang="en-US" sz="3000">
                <a:latin typeface="Calibri" pitchFamily="34" charset="0"/>
                <a:cs typeface="Times New Roman" pitchFamily="18" charset="0"/>
              </a:rPr>
              <a:t>Birbirleri ile ilişkili p&gt;2 değişken içeren veri matrislerinden, birbirleri ile bağımsız ve daha az sayıda yeni veri yapıları (anabileşen, principal component) elde etmek amacıyla yararlanılan bir yöntemdir. </a:t>
            </a:r>
            <a:endParaRPr lang="tr-TR" sz="3000">
              <a:latin typeface="Calibri" pitchFamily="34" charset="0"/>
            </a:endParaRPr>
          </a:p>
          <a:p>
            <a:pPr algn="just"/>
            <a:r>
              <a:rPr lang="tr-TR" sz="3000">
                <a:latin typeface="Calibri" pitchFamily="34" charset="0"/>
              </a:rPr>
              <a:t>	</a:t>
            </a:r>
            <a:r>
              <a:rPr lang="en-US" sz="3000">
                <a:latin typeface="Calibri" pitchFamily="34" charset="0"/>
                <a:cs typeface="Times New Roman" pitchFamily="18" charset="0"/>
              </a:rPr>
              <a:t>Aralarında yüksek düzeyde korelasyon bulunan verilerden daha az sayıda ve aralarında korelasyon bulunmayan yeni değişkenler türetmek ve veri indirgemesi yapmak amacıyla yararlanılan bir yöntemdir.</a:t>
            </a:r>
            <a:endParaRPr lang="tr-TR" sz="3000">
              <a:latin typeface="Calibri" pitchFamily="34" charset="0"/>
            </a:endParaRPr>
          </a:p>
        </p:txBody>
      </p:sp>
      <p:sp>
        <p:nvSpPr>
          <p:cNvPr id="32771" name="Rectangle 3"/>
          <p:cNvSpPr>
            <a:spLocks noChangeArrowheads="1"/>
          </p:cNvSpPr>
          <p:nvPr/>
        </p:nvSpPr>
        <p:spPr bwMode="auto">
          <a:xfrm>
            <a:off x="1259632" y="99209"/>
            <a:ext cx="736938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500" b="1" dirty="0" err="1">
                <a:latin typeface="Calibri" pitchFamily="34" charset="0"/>
                <a:cs typeface="Times New Roman" pitchFamily="18" charset="0"/>
              </a:rPr>
              <a:t>Anabileşenler</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Analizi</a:t>
            </a:r>
            <a:r>
              <a:rPr lang="en-US" sz="3500" b="1" dirty="0">
                <a:latin typeface="Calibri" pitchFamily="34" charset="0"/>
                <a:cs typeface="Times New Roman" pitchFamily="18" charset="0"/>
              </a:rPr>
              <a:t> </a:t>
            </a:r>
            <a:endParaRPr lang="tr-TR" sz="3500" b="1" dirty="0">
              <a:latin typeface="Calibri" pitchFamily="34" charset="0"/>
            </a:endParaRPr>
          </a:p>
          <a:p>
            <a:pPr algn="ctr"/>
            <a:r>
              <a:rPr lang="en-US" sz="3500" b="1" dirty="0">
                <a:latin typeface="Calibri" pitchFamily="34" charset="0"/>
                <a:cs typeface="Times New Roman" pitchFamily="18" charset="0"/>
              </a:rPr>
              <a:t>(Principal Component Analysis, PCA)</a:t>
            </a:r>
          </a:p>
        </p:txBody>
      </p:sp>
    </p:spTree>
    <p:extLst>
      <p:ext uri="{BB962C8B-B14F-4D97-AF65-F5344CB8AC3E}">
        <p14:creationId xmlns:p14="http://schemas.microsoft.com/office/powerpoint/2010/main" val="340475441"/>
      </p:ext>
    </p:extLst>
  </p:cSld>
  <p:clrMapOvr>
    <a:masterClrMapping/>
  </p:clrMapOvr>
  <p:transition spd="slow">
    <p:push dir="u"/>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971600" y="1070273"/>
            <a:ext cx="7777113"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eaLnBrk="0" hangingPunct="0">
              <a:spcBef>
                <a:spcPct val="50000"/>
              </a:spcBef>
            </a:pPr>
            <a:r>
              <a:rPr lang="tr-TR" sz="2800">
                <a:latin typeface="Calibri" pitchFamily="34" charset="0"/>
              </a:rPr>
              <a:t>	A</a:t>
            </a:r>
            <a:r>
              <a:rPr lang="en-US" sz="2800">
                <a:latin typeface="Calibri" pitchFamily="34" charset="0"/>
                <a:cs typeface="Times New Roman" pitchFamily="18" charset="0"/>
              </a:rPr>
              <a:t>ralarında yüksek korelasyon bulunan p</a:t>
            </a:r>
            <a:r>
              <a:rPr lang="en-US" sz="2800">
                <a:latin typeface="Calibri" pitchFamily="34" charset="0"/>
                <a:cs typeface="Times New Roman" pitchFamily="18" charset="0"/>
                <a:sym typeface="Symbol" pitchFamily="18" charset="2"/>
              </a:rPr>
              <a:t></a:t>
            </a:r>
            <a:r>
              <a:rPr lang="en-US" sz="2800">
                <a:latin typeface="Calibri" pitchFamily="34" charset="0"/>
                <a:cs typeface="Times New Roman" pitchFamily="18" charset="0"/>
              </a:rPr>
              <a:t>2 değişkenleri bir araya getirerek yeni ve anlamlı faktör yapıları (common factor) oluşturmak üzere yararlanılan bir yöntemdir.</a:t>
            </a:r>
            <a:endParaRPr lang="tr-TR" sz="2800">
              <a:latin typeface="Calibri" pitchFamily="34" charset="0"/>
            </a:endParaRPr>
          </a:p>
          <a:p>
            <a:pPr algn="just" eaLnBrk="0" hangingPunct="0">
              <a:spcBef>
                <a:spcPct val="50000"/>
              </a:spcBef>
            </a:pPr>
            <a:r>
              <a:rPr lang="tr-TR" sz="2800">
                <a:latin typeface="Calibri" pitchFamily="34" charset="0"/>
              </a:rPr>
              <a:t>	</a:t>
            </a:r>
            <a:r>
              <a:rPr lang="en-US" sz="2800">
                <a:latin typeface="Calibri" pitchFamily="34" charset="0"/>
                <a:cs typeface="Times New Roman" pitchFamily="18" charset="0"/>
              </a:rPr>
              <a:t>Çok sayıda değişkenden oluşan veri yapılarının anlamlı ve daha az sayıda faktör yapılarına dönüştür</a:t>
            </a:r>
            <a:r>
              <a:rPr lang="tr-TR" sz="2800">
                <a:latin typeface="Calibri" pitchFamily="34" charset="0"/>
              </a:rPr>
              <a:t>erek </a:t>
            </a:r>
            <a:r>
              <a:rPr lang="en-US" sz="2800">
                <a:latin typeface="Calibri" pitchFamily="34" charset="0"/>
                <a:cs typeface="Times New Roman" pitchFamily="18" charset="0"/>
              </a:rPr>
              <a:t>orijinal değişkenlerce açıklanamayan yeni faktör yapıları oluşturmak toplumdaki incelenen olaya (fenomen) ilişkin ortak ana faktör (major factor) ve yan faktör (minor factor) tanımlamaları yapmak amacıyla yararlanılan bir yöntemdir.</a:t>
            </a:r>
            <a:endParaRPr lang="tr-TR" sz="2800">
              <a:latin typeface="Calibri" pitchFamily="34" charset="0"/>
              <a:cs typeface="Times New Roman" pitchFamily="18" charset="0"/>
            </a:endParaRPr>
          </a:p>
        </p:txBody>
      </p:sp>
      <p:sp>
        <p:nvSpPr>
          <p:cNvPr id="33795" name="Rectangle 3"/>
          <p:cNvSpPr>
            <a:spLocks noChangeArrowheads="1"/>
          </p:cNvSpPr>
          <p:nvPr/>
        </p:nvSpPr>
        <p:spPr bwMode="auto">
          <a:xfrm>
            <a:off x="1588902" y="260648"/>
            <a:ext cx="6017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eaLnBrk="0" hangingPunct="0">
              <a:spcBef>
                <a:spcPct val="50000"/>
              </a:spcBef>
            </a:pPr>
            <a:r>
              <a:rPr lang="en-US" sz="3200" b="1">
                <a:latin typeface="Calibri" pitchFamily="34" charset="0"/>
                <a:cs typeface="Times New Roman" pitchFamily="18" charset="0"/>
              </a:rPr>
              <a:t>Faktör Analizi (FA, </a:t>
            </a:r>
            <a:r>
              <a:rPr lang="en-US" sz="3200" b="1" u="sng">
                <a:latin typeface="Calibri" pitchFamily="34" charset="0"/>
                <a:cs typeface="Times New Roman" pitchFamily="18" charset="0"/>
              </a:rPr>
              <a:t>F</a:t>
            </a:r>
            <a:r>
              <a:rPr lang="en-US" sz="3200" b="1">
                <a:latin typeface="Calibri" pitchFamily="34" charset="0"/>
                <a:cs typeface="Times New Roman" pitchFamily="18" charset="0"/>
              </a:rPr>
              <a:t>actor </a:t>
            </a:r>
            <a:r>
              <a:rPr lang="en-US" sz="3200" b="1" u="sng">
                <a:latin typeface="Calibri" pitchFamily="34" charset="0"/>
                <a:cs typeface="Times New Roman" pitchFamily="18" charset="0"/>
              </a:rPr>
              <a:t>A</a:t>
            </a:r>
            <a:r>
              <a:rPr lang="en-US" sz="3200" b="1">
                <a:latin typeface="Calibri" pitchFamily="34" charset="0"/>
                <a:cs typeface="Times New Roman" pitchFamily="18" charset="0"/>
              </a:rPr>
              <a:t>nalysis) </a:t>
            </a:r>
            <a:endParaRPr lang="tr-TR" sz="3200" b="1">
              <a:latin typeface="Calibri" pitchFamily="34" charset="0"/>
              <a:cs typeface="Times New Roman" pitchFamily="18" charset="0"/>
            </a:endParaRPr>
          </a:p>
        </p:txBody>
      </p:sp>
    </p:spTree>
    <p:extLst>
      <p:ext uri="{BB962C8B-B14F-4D97-AF65-F5344CB8AC3E}">
        <p14:creationId xmlns:p14="http://schemas.microsoft.com/office/powerpoint/2010/main" val="2923614683"/>
      </p:ext>
    </p:extLst>
  </p:cSld>
  <p:clrMapOvr>
    <a:masterClrMapping/>
  </p:clrMapOvr>
  <p:transition spd="slow">
    <p:push dir="u"/>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1115616" y="1447800"/>
            <a:ext cx="7776864"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a:r>
              <a:rPr lang="tr-TR" sz="2800" dirty="0">
                <a:latin typeface="Calibri" pitchFamily="34" charset="0"/>
              </a:rPr>
              <a:t>	</a:t>
            </a:r>
            <a:r>
              <a:rPr lang="en-US" sz="2800" dirty="0" err="1">
                <a:latin typeface="Calibri" pitchFamily="34" charset="0"/>
                <a:cs typeface="Times New Roman" pitchFamily="18" charset="0"/>
              </a:rPr>
              <a:t>Faktör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analizine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alternatif</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olarak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geliştirilmiş</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yöntemdir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Gözlenen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birimler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nesneler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oluşum</a:t>
            </a:r>
            <a:r>
              <a:rPr lang="en-US" sz="2800" dirty="0">
                <a:latin typeface="Calibri" pitchFamily="34" charset="0"/>
                <a:cs typeface="Times New Roman" pitchFamily="18" charset="0"/>
              </a:rPr>
              <a:t>, object) </a:t>
            </a:r>
            <a:r>
              <a:rPr lang="en-US" sz="2800" dirty="0" err="1">
                <a:latin typeface="Calibri" pitchFamily="34" charset="0"/>
                <a:cs typeface="Times New Roman" pitchFamily="18" charset="0"/>
              </a:rPr>
              <a:t>arasındaki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benzerlik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faklılıkları</a:t>
            </a:r>
            <a:r>
              <a:rPr lang="en-US" sz="2800" dirty="0">
                <a:latin typeface="Calibri" pitchFamily="34" charset="0"/>
                <a:cs typeface="Times New Roman" pitchFamily="18" charset="0"/>
              </a:rPr>
              <a:t> (similarity or dissimilarity) </a:t>
            </a:r>
            <a:r>
              <a:rPr lang="en-US" sz="2800" dirty="0" err="1">
                <a:latin typeface="Calibri" pitchFamily="34" charset="0"/>
                <a:cs typeface="Times New Roman" pitchFamily="18" charset="0"/>
              </a:rPr>
              <a:t>açıklamada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gözlemcilere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yardımcı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olan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ve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boyutların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altında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yatan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anlamlı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yapıları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ortaya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çıkarmaya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yönelik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yöntemdir</a:t>
            </a:r>
            <a:r>
              <a:rPr lang="en-US" sz="2800" dirty="0">
                <a:latin typeface="Calibri" pitchFamily="34" charset="0"/>
                <a:cs typeface="Times New Roman" pitchFamily="18" charset="0"/>
              </a:rPr>
              <a:t>. </a:t>
            </a:r>
            <a:endParaRPr lang="tr-TR" sz="2800" dirty="0">
              <a:latin typeface="Calibri" pitchFamily="34" charset="0"/>
            </a:endParaRPr>
          </a:p>
          <a:p>
            <a:pPr algn="just"/>
            <a:r>
              <a:rPr lang="tr-TR" sz="2800" dirty="0">
                <a:latin typeface="Calibri" pitchFamily="34" charset="0"/>
              </a:rPr>
              <a:t>	</a:t>
            </a:r>
            <a:r>
              <a:rPr lang="en-US" sz="2800" dirty="0" err="1">
                <a:latin typeface="Calibri" pitchFamily="34" charset="0"/>
                <a:cs typeface="Times New Roman" pitchFamily="18" charset="0"/>
              </a:rPr>
              <a:t>Faktör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analizinde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değişkenler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ve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aralarındaki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korelasyonlardan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yararlanılmakta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iken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MDS’de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birimler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arasındaki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benzerlik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farklılıklardan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yararlanılarak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daha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az</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sayıda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boyutta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nesnelerin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açıklanması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amaçlanmaktadır</a:t>
            </a:r>
            <a:r>
              <a:rPr lang="en-US" sz="2800" dirty="0">
                <a:latin typeface="Calibri" pitchFamily="34" charset="0"/>
                <a:cs typeface="Times New Roman" pitchFamily="18" charset="0"/>
              </a:rPr>
              <a:t>. </a:t>
            </a:r>
            <a:endParaRPr lang="tr-TR" sz="2800" dirty="0">
              <a:latin typeface="Calibri" pitchFamily="34" charset="0"/>
            </a:endParaRPr>
          </a:p>
        </p:txBody>
      </p:sp>
      <p:sp>
        <p:nvSpPr>
          <p:cNvPr id="34819" name="Rectangle 3"/>
          <p:cNvSpPr>
            <a:spLocks noChangeArrowheads="1"/>
          </p:cNvSpPr>
          <p:nvPr/>
        </p:nvSpPr>
        <p:spPr bwMode="auto">
          <a:xfrm>
            <a:off x="866864" y="201995"/>
            <a:ext cx="827713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400" b="1" dirty="0" err="1">
                <a:latin typeface="Calibri" pitchFamily="34" charset="0"/>
                <a:cs typeface="Times New Roman" pitchFamily="18" charset="0"/>
              </a:rPr>
              <a:t>Çok</a:t>
            </a:r>
            <a:r>
              <a:rPr lang="en-US" sz="3400" b="1" dirty="0">
                <a:latin typeface="Calibri" pitchFamily="34" charset="0"/>
                <a:cs typeface="Times New Roman" pitchFamily="18" charset="0"/>
              </a:rPr>
              <a:t> </a:t>
            </a:r>
            <a:r>
              <a:rPr lang="en-US" sz="3400" b="1" dirty="0" err="1">
                <a:latin typeface="Calibri" pitchFamily="34" charset="0"/>
                <a:cs typeface="Times New Roman" pitchFamily="18" charset="0"/>
              </a:rPr>
              <a:t>Boyutlu</a:t>
            </a:r>
            <a:r>
              <a:rPr lang="en-US" sz="3400" b="1" dirty="0">
                <a:latin typeface="Calibri" pitchFamily="34" charset="0"/>
                <a:cs typeface="Times New Roman" pitchFamily="18" charset="0"/>
              </a:rPr>
              <a:t> </a:t>
            </a:r>
            <a:r>
              <a:rPr lang="en-US" sz="3400" b="1" dirty="0" err="1">
                <a:latin typeface="Calibri" pitchFamily="34" charset="0"/>
                <a:cs typeface="Times New Roman" pitchFamily="18" charset="0"/>
              </a:rPr>
              <a:t>Ölçekleme</a:t>
            </a:r>
            <a:r>
              <a:rPr lang="en-US" sz="3400" b="1" dirty="0">
                <a:latin typeface="Calibri" pitchFamily="34" charset="0"/>
                <a:cs typeface="Times New Roman" pitchFamily="18" charset="0"/>
              </a:rPr>
              <a:t> </a:t>
            </a:r>
            <a:r>
              <a:rPr lang="en-US" sz="3400" b="1" dirty="0" err="1">
                <a:latin typeface="Calibri" pitchFamily="34" charset="0"/>
                <a:cs typeface="Times New Roman" pitchFamily="18" charset="0"/>
              </a:rPr>
              <a:t>Analizi</a:t>
            </a:r>
            <a:endParaRPr lang="tr-TR" sz="3400" b="1" dirty="0">
              <a:latin typeface="Calibri" pitchFamily="34" charset="0"/>
            </a:endParaRPr>
          </a:p>
          <a:p>
            <a:pPr algn="ctr"/>
            <a:r>
              <a:rPr lang="en-US" sz="3400" b="1" dirty="0" smtClean="0">
                <a:latin typeface="Calibri" pitchFamily="34" charset="0"/>
                <a:cs typeface="Times New Roman" pitchFamily="18" charset="0"/>
              </a:rPr>
              <a:t> </a:t>
            </a:r>
            <a:r>
              <a:rPr lang="en-US" sz="2800" b="1" dirty="0">
                <a:latin typeface="Calibri" pitchFamily="34" charset="0"/>
                <a:cs typeface="Times New Roman" pitchFamily="18" charset="0"/>
              </a:rPr>
              <a:t>(MDS, </a:t>
            </a:r>
            <a:r>
              <a:rPr lang="en-US" sz="2800" b="1" u="sng" dirty="0" err="1">
                <a:latin typeface="Calibri" pitchFamily="34" charset="0"/>
                <a:cs typeface="Times New Roman" pitchFamily="18" charset="0"/>
              </a:rPr>
              <a:t>M</a:t>
            </a:r>
            <a:r>
              <a:rPr lang="en-US" sz="2800" b="1" dirty="0" err="1">
                <a:latin typeface="Calibri" pitchFamily="34" charset="0"/>
                <a:cs typeface="Times New Roman" pitchFamily="18" charset="0"/>
              </a:rPr>
              <a:t>ulti</a:t>
            </a:r>
            <a:r>
              <a:rPr lang="en-US" sz="2800" b="1" u="sng" dirty="0" err="1">
                <a:latin typeface="Calibri" pitchFamily="34" charset="0"/>
                <a:cs typeface="Times New Roman" pitchFamily="18" charset="0"/>
              </a:rPr>
              <a:t>D</a:t>
            </a:r>
            <a:r>
              <a:rPr lang="en-US" sz="2800" b="1" dirty="0" err="1">
                <a:latin typeface="Calibri" pitchFamily="34" charset="0"/>
                <a:cs typeface="Times New Roman" pitchFamily="18" charset="0"/>
              </a:rPr>
              <a:t>imensional</a:t>
            </a:r>
            <a:r>
              <a:rPr lang="en-US" sz="2800" b="1" dirty="0">
                <a:latin typeface="Calibri" pitchFamily="34" charset="0"/>
                <a:cs typeface="Times New Roman" pitchFamily="18" charset="0"/>
              </a:rPr>
              <a:t> </a:t>
            </a:r>
            <a:r>
              <a:rPr lang="en-US" sz="2800" b="1" u="sng" dirty="0">
                <a:latin typeface="Calibri" pitchFamily="34" charset="0"/>
                <a:cs typeface="Times New Roman" pitchFamily="18" charset="0"/>
              </a:rPr>
              <a:t>S</a:t>
            </a:r>
            <a:r>
              <a:rPr lang="en-US" sz="2800" b="1" dirty="0">
                <a:latin typeface="Calibri" pitchFamily="34" charset="0"/>
                <a:cs typeface="Times New Roman" pitchFamily="18" charset="0"/>
              </a:rPr>
              <a:t>caling)</a:t>
            </a:r>
          </a:p>
        </p:txBody>
      </p:sp>
    </p:spTree>
    <p:extLst>
      <p:ext uri="{BB962C8B-B14F-4D97-AF65-F5344CB8AC3E}">
        <p14:creationId xmlns:p14="http://schemas.microsoft.com/office/powerpoint/2010/main" val="1701480291"/>
      </p:ext>
    </p:extLst>
  </p:cSld>
  <p:clrMapOvr>
    <a:masterClrMapping/>
  </p:clrMapOvr>
  <p:transition spd="slow">
    <p:push dir="u"/>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1080121" y="1424965"/>
            <a:ext cx="770408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eaLnBrk="0" hangingPunct="0"/>
            <a:r>
              <a:rPr lang="tr-TR" sz="2400" dirty="0">
                <a:latin typeface="Calibri" pitchFamily="34" charset="0"/>
              </a:rPr>
              <a:t>	</a:t>
            </a:r>
            <a:r>
              <a:rPr lang="en-US" sz="2400" dirty="0">
                <a:latin typeface="Calibri" pitchFamily="34" charset="0"/>
                <a:cs typeface="Times New Roman" pitchFamily="18" charset="0"/>
              </a:rPr>
              <a:t>MDS </a:t>
            </a:r>
            <a:r>
              <a:rPr lang="en-US" sz="2400" dirty="0" err="1">
                <a:latin typeface="Calibri" pitchFamily="34" charset="0"/>
                <a:cs typeface="Times New Roman" pitchFamily="18" charset="0"/>
              </a:rPr>
              <a:t>yönteminde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birimlerin</a:t>
            </a:r>
            <a:r>
              <a:rPr lang="en-US" sz="2400" dirty="0">
                <a:latin typeface="Calibri" pitchFamily="34" charset="0"/>
                <a:cs typeface="Times New Roman" pitchFamily="18" charset="0"/>
              </a:rPr>
              <a:t> p </a:t>
            </a:r>
            <a:r>
              <a:rPr lang="en-US" sz="2400" dirty="0" err="1">
                <a:latin typeface="Calibri" pitchFamily="34" charset="0"/>
                <a:cs typeface="Times New Roman" pitchFamily="18" charset="0"/>
              </a:rPr>
              <a:t>tane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özelliğinden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yararlanılarak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belirlenen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birimler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arasındaki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benzerlikleri</a:t>
            </a:r>
            <a:r>
              <a:rPr lang="en-US" sz="2400" dirty="0">
                <a:latin typeface="Calibri" pitchFamily="34" charset="0"/>
                <a:cs typeface="Times New Roman" pitchFamily="18" charset="0"/>
              </a:rPr>
              <a:t> (p </a:t>
            </a:r>
            <a:r>
              <a:rPr lang="en-US" sz="2400" dirty="0" err="1">
                <a:latin typeface="Calibri" pitchFamily="34" charset="0"/>
                <a:cs typeface="Times New Roman" pitchFamily="18" charset="0"/>
              </a:rPr>
              <a:t>boyutlu</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benzerlik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matrisi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olabildiğince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daha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az</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sayıda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boyut</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ile</a:t>
            </a:r>
            <a:r>
              <a:rPr lang="en-US" sz="2400" dirty="0">
                <a:latin typeface="Calibri" pitchFamily="34" charset="0"/>
                <a:cs typeface="Times New Roman" pitchFamily="18" charset="0"/>
              </a:rPr>
              <a:t> (d</a:t>
            </a:r>
            <a:r>
              <a:rPr lang="en-US" sz="2400" dirty="0">
                <a:latin typeface="Calibri" pitchFamily="34" charset="0"/>
                <a:cs typeface="Times New Roman" pitchFamily="18" charset="0"/>
                <a:sym typeface="Symbol" pitchFamily="18" charset="2"/>
              </a:rPr>
              <a:t></a:t>
            </a:r>
            <a:r>
              <a:rPr lang="en-US" sz="2400" dirty="0">
                <a:latin typeface="Calibri" pitchFamily="34" charset="0"/>
                <a:cs typeface="Times New Roman" pitchFamily="18" charset="0"/>
              </a:rPr>
              <a:t>2) </a:t>
            </a:r>
            <a:r>
              <a:rPr lang="en-US" sz="2400" dirty="0" err="1">
                <a:latin typeface="Calibri" pitchFamily="34" charset="0"/>
                <a:cs typeface="Times New Roman" pitchFamily="18" charset="0"/>
              </a:rPr>
              <a:t>açıklamak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amaçlanmaktadır</a:t>
            </a:r>
            <a:r>
              <a:rPr lang="en-US" sz="2400" dirty="0" smtClean="0">
                <a:latin typeface="Calibri" pitchFamily="34" charset="0"/>
                <a:cs typeface="Times New Roman" pitchFamily="18" charset="0"/>
              </a:rPr>
              <a:t>.</a:t>
            </a:r>
            <a:endParaRPr lang="en-US" sz="2400" dirty="0">
              <a:latin typeface="Calibri" pitchFamily="34" charset="0"/>
              <a:cs typeface="Times New Roman" pitchFamily="18" charset="0"/>
            </a:endParaRPr>
          </a:p>
          <a:p>
            <a:pPr algn="just" eaLnBrk="0" hangingPunct="0"/>
            <a:r>
              <a:rPr lang="tr-TR" sz="2400" dirty="0">
                <a:latin typeface="Calibri" pitchFamily="34" charset="0"/>
              </a:rPr>
              <a:t>	</a:t>
            </a:r>
            <a:r>
              <a:rPr lang="en-US" sz="2400" dirty="0">
                <a:latin typeface="Calibri" pitchFamily="34" charset="0"/>
                <a:cs typeface="Times New Roman" pitchFamily="18" charset="0"/>
              </a:rPr>
              <a:t>MDS </a:t>
            </a:r>
            <a:r>
              <a:rPr lang="en-US" sz="2400" dirty="0" err="1">
                <a:latin typeface="Calibri" pitchFamily="34" charset="0"/>
                <a:cs typeface="Times New Roman" pitchFamily="18" charset="0"/>
              </a:rPr>
              <a:t>özellikle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kurum</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a:t>
            </a:r>
            <a:r>
              <a:rPr lang="en-US" sz="2400" dirty="0">
                <a:latin typeface="Calibri" pitchFamily="34" charset="0"/>
                <a:cs typeface="Times New Roman" pitchFamily="18" charset="0"/>
              </a:rPr>
              <a:t> da </a:t>
            </a:r>
            <a:r>
              <a:rPr lang="en-US" sz="2400" dirty="0" err="1">
                <a:latin typeface="Calibri" pitchFamily="34" charset="0"/>
                <a:cs typeface="Times New Roman" pitchFamily="18" charset="0"/>
              </a:rPr>
              <a:t>kuruluşların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bireylerin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değişik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özellikler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yönünden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elde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edilen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benzerliklerine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göre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birbirlerine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konumlarını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grafiksel</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olarak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iki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boyutlu</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a:t>
            </a:r>
            <a:r>
              <a:rPr lang="en-US" sz="2400" dirty="0">
                <a:latin typeface="Calibri" pitchFamily="34" charset="0"/>
                <a:cs typeface="Times New Roman" pitchFamily="18" charset="0"/>
              </a:rPr>
              <a:t> da </a:t>
            </a:r>
            <a:r>
              <a:rPr lang="en-US" sz="2400" dirty="0" err="1">
                <a:latin typeface="Calibri" pitchFamily="34" charset="0"/>
                <a:cs typeface="Times New Roman" pitchFamily="18" charset="0"/>
              </a:rPr>
              <a:t>üç</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boyutlu</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grafik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üzerinde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göstermeye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yarayan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yöntemdir</a:t>
            </a:r>
            <a:r>
              <a:rPr lang="en-US" sz="2400" dirty="0">
                <a:latin typeface="Calibri" pitchFamily="34" charset="0"/>
                <a:cs typeface="Times New Roman" pitchFamily="18" charset="0"/>
              </a:rPr>
              <a:t>. </a:t>
            </a:r>
            <a:endParaRPr lang="tr-TR" sz="2400" dirty="0" smtClean="0">
              <a:latin typeface="Calibri" pitchFamily="34" charset="0"/>
              <a:cs typeface="Times New Roman" pitchFamily="18" charset="0"/>
            </a:endParaRPr>
          </a:p>
          <a:p>
            <a:pPr algn="just" eaLnBrk="0" hangingPunct="0"/>
            <a:r>
              <a:rPr lang="tr-TR" sz="2400" dirty="0">
                <a:latin typeface="Calibri" pitchFamily="34" charset="0"/>
                <a:cs typeface="Times New Roman" pitchFamily="18" charset="0"/>
              </a:rPr>
              <a:t>	</a:t>
            </a:r>
            <a:r>
              <a:rPr lang="en-US" sz="2400" dirty="0" smtClean="0">
                <a:latin typeface="Calibri" pitchFamily="34" charset="0"/>
                <a:cs typeface="Times New Roman" pitchFamily="18" charset="0"/>
              </a:rPr>
              <a:t>MDS </a:t>
            </a:r>
            <a:r>
              <a:rPr lang="en-US" sz="2400" dirty="0" err="1">
                <a:latin typeface="Calibri" pitchFamily="34" charset="0"/>
                <a:cs typeface="Times New Roman" pitchFamily="18" charset="0"/>
              </a:rPr>
              <a:t>nesnelerin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ya</a:t>
            </a:r>
            <a:r>
              <a:rPr lang="en-US" sz="2400" dirty="0">
                <a:latin typeface="Calibri" pitchFamily="34" charset="0"/>
                <a:cs typeface="Times New Roman" pitchFamily="18" charset="0"/>
              </a:rPr>
              <a:t> da </a:t>
            </a:r>
            <a:r>
              <a:rPr lang="en-US" sz="2400" dirty="0" err="1">
                <a:latin typeface="Calibri" pitchFamily="34" charset="0"/>
                <a:cs typeface="Times New Roman" pitchFamily="18" charset="0"/>
              </a:rPr>
              <a:t>incelenen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olayların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iki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boyutlu</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uzayda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konumlarını</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grafiksel</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olarak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izlemek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ve</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değerlendirmek</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amacıyla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pazarlama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psikoloji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sosyoloji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gibi</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alanlarda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sıklıkla</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başvurulan</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bir</a:t>
            </a:r>
            <a:r>
              <a:rPr lang="en-US" sz="2400" dirty="0">
                <a:latin typeface="Calibri" pitchFamily="34" charset="0"/>
                <a:cs typeface="Times New Roman" pitchFamily="18" charset="0"/>
              </a:rPr>
              <a:t> </a:t>
            </a:r>
            <a:r>
              <a:rPr lang="en-US" sz="2400" dirty="0" err="1">
                <a:latin typeface="Calibri" pitchFamily="34" charset="0"/>
                <a:cs typeface="Times New Roman" pitchFamily="18" charset="0"/>
              </a:rPr>
              <a:t>yöntemdir</a:t>
            </a:r>
            <a:r>
              <a:rPr lang="en-US" sz="2400" dirty="0">
                <a:latin typeface="Calibri" pitchFamily="34" charset="0"/>
                <a:cs typeface="Times New Roman" pitchFamily="18" charset="0"/>
              </a:rPr>
              <a:t>.</a:t>
            </a:r>
            <a:endParaRPr lang="tr-TR" sz="2400" dirty="0">
              <a:latin typeface="Calibri" pitchFamily="34" charset="0"/>
              <a:cs typeface="Times New Roman" pitchFamily="18" charset="0"/>
            </a:endParaRPr>
          </a:p>
        </p:txBody>
      </p:sp>
      <p:sp>
        <p:nvSpPr>
          <p:cNvPr id="35843" name="Rectangle 3"/>
          <p:cNvSpPr>
            <a:spLocks noChangeArrowheads="1"/>
          </p:cNvSpPr>
          <p:nvPr/>
        </p:nvSpPr>
        <p:spPr bwMode="auto">
          <a:xfrm>
            <a:off x="1098869" y="205765"/>
            <a:ext cx="815365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200" b="1" dirty="0" err="1">
                <a:latin typeface="Calibri" pitchFamily="34" charset="0"/>
                <a:cs typeface="Times New Roman" pitchFamily="18" charset="0"/>
              </a:rPr>
              <a:t>Çok</a:t>
            </a:r>
            <a:r>
              <a:rPr lang="en-US" sz="3200" b="1" dirty="0">
                <a:latin typeface="Calibri" pitchFamily="34" charset="0"/>
                <a:cs typeface="Times New Roman" pitchFamily="18" charset="0"/>
              </a:rPr>
              <a:t> </a:t>
            </a:r>
            <a:r>
              <a:rPr lang="en-US" sz="3200" b="1" dirty="0" err="1">
                <a:latin typeface="Calibri" pitchFamily="34" charset="0"/>
                <a:cs typeface="Times New Roman" pitchFamily="18" charset="0"/>
              </a:rPr>
              <a:t>Boyutlu</a:t>
            </a:r>
            <a:r>
              <a:rPr lang="en-US" sz="3200" b="1" dirty="0">
                <a:latin typeface="Calibri" pitchFamily="34" charset="0"/>
                <a:cs typeface="Times New Roman" pitchFamily="18" charset="0"/>
              </a:rPr>
              <a:t> </a:t>
            </a:r>
            <a:r>
              <a:rPr lang="en-US" sz="3200" b="1" dirty="0" err="1">
                <a:latin typeface="Calibri" pitchFamily="34" charset="0"/>
                <a:cs typeface="Times New Roman" pitchFamily="18" charset="0"/>
              </a:rPr>
              <a:t>Ölçekleme</a:t>
            </a:r>
            <a:r>
              <a:rPr lang="en-US" sz="3200" b="1" dirty="0">
                <a:latin typeface="Calibri" pitchFamily="34" charset="0"/>
                <a:cs typeface="Times New Roman" pitchFamily="18" charset="0"/>
              </a:rPr>
              <a:t> </a:t>
            </a:r>
            <a:r>
              <a:rPr lang="en-US" sz="3200" b="1" dirty="0" err="1">
                <a:latin typeface="Calibri" pitchFamily="34" charset="0"/>
                <a:cs typeface="Times New Roman" pitchFamily="18" charset="0"/>
              </a:rPr>
              <a:t>Analizi</a:t>
            </a:r>
            <a:r>
              <a:rPr lang="en-US" sz="3200" b="1" dirty="0">
                <a:latin typeface="Calibri" pitchFamily="34" charset="0"/>
                <a:cs typeface="Times New Roman" pitchFamily="18" charset="0"/>
              </a:rPr>
              <a:t> </a:t>
            </a:r>
            <a:endParaRPr lang="tr-TR" sz="3200" b="1" dirty="0">
              <a:latin typeface="Calibri" pitchFamily="34" charset="0"/>
            </a:endParaRPr>
          </a:p>
          <a:p>
            <a:pPr algn="ctr"/>
            <a:r>
              <a:rPr lang="en-US" sz="3200" b="1" dirty="0">
                <a:latin typeface="Calibri" pitchFamily="34" charset="0"/>
                <a:cs typeface="Times New Roman" pitchFamily="18" charset="0"/>
              </a:rPr>
              <a:t> </a:t>
            </a:r>
            <a:r>
              <a:rPr lang="en-US" sz="2800" b="1" dirty="0">
                <a:latin typeface="Calibri" pitchFamily="34" charset="0"/>
                <a:cs typeface="Times New Roman" pitchFamily="18" charset="0"/>
              </a:rPr>
              <a:t>(MDS, </a:t>
            </a:r>
            <a:r>
              <a:rPr lang="en-US" sz="2800" b="1" u="sng" dirty="0" err="1">
                <a:latin typeface="Calibri" pitchFamily="34" charset="0"/>
                <a:cs typeface="Times New Roman" pitchFamily="18" charset="0"/>
              </a:rPr>
              <a:t>M</a:t>
            </a:r>
            <a:r>
              <a:rPr lang="en-US" sz="2800" b="1" dirty="0" err="1">
                <a:latin typeface="Calibri" pitchFamily="34" charset="0"/>
                <a:cs typeface="Times New Roman" pitchFamily="18" charset="0"/>
              </a:rPr>
              <a:t>ulti</a:t>
            </a:r>
            <a:r>
              <a:rPr lang="en-US" sz="2800" b="1" u="sng" dirty="0" err="1">
                <a:latin typeface="Calibri" pitchFamily="34" charset="0"/>
                <a:cs typeface="Times New Roman" pitchFamily="18" charset="0"/>
              </a:rPr>
              <a:t>D</a:t>
            </a:r>
            <a:r>
              <a:rPr lang="en-US" sz="2800" b="1" dirty="0" err="1">
                <a:latin typeface="Calibri" pitchFamily="34" charset="0"/>
                <a:cs typeface="Times New Roman" pitchFamily="18" charset="0"/>
              </a:rPr>
              <a:t>imensional</a:t>
            </a:r>
            <a:r>
              <a:rPr lang="en-US" sz="2800" b="1" dirty="0">
                <a:latin typeface="Calibri" pitchFamily="34" charset="0"/>
                <a:cs typeface="Times New Roman" pitchFamily="18" charset="0"/>
              </a:rPr>
              <a:t> </a:t>
            </a:r>
            <a:r>
              <a:rPr lang="en-US" sz="2800" b="1" u="sng" dirty="0">
                <a:latin typeface="Calibri" pitchFamily="34" charset="0"/>
                <a:cs typeface="Times New Roman" pitchFamily="18" charset="0"/>
              </a:rPr>
              <a:t>S</a:t>
            </a:r>
            <a:r>
              <a:rPr lang="en-US" sz="2800" b="1" dirty="0">
                <a:latin typeface="Calibri" pitchFamily="34" charset="0"/>
                <a:cs typeface="Times New Roman" pitchFamily="18" charset="0"/>
              </a:rPr>
              <a:t>caling)</a:t>
            </a:r>
          </a:p>
        </p:txBody>
      </p:sp>
    </p:spTree>
    <p:extLst>
      <p:ext uri="{BB962C8B-B14F-4D97-AF65-F5344CB8AC3E}">
        <p14:creationId xmlns:p14="http://schemas.microsoft.com/office/powerpoint/2010/main" val="4139036521"/>
      </p:ext>
    </p:extLst>
  </p:cSld>
  <p:clrMapOvr>
    <a:masterClrMapping/>
  </p:clrMapOvr>
  <p:transition spd="slow">
    <p:push dir="u"/>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043608" y="1676400"/>
            <a:ext cx="7848872"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a:r>
              <a:rPr lang="tr-TR" sz="2900" dirty="0">
                <a:latin typeface="Times New Roman" pitchFamily="18" charset="0"/>
              </a:rPr>
              <a:t>	</a:t>
            </a:r>
            <a:r>
              <a:rPr lang="en-US" sz="2900" dirty="0" err="1">
                <a:latin typeface="Times New Roman" pitchFamily="18" charset="0"/>
                <a:cs typeface="Times New Roman" pitchFamily="18" charset="0"/>
              </a:rPr>
              <a:t>Çok</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değişkenli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iki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veri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setinde</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değişken</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sayıları</a:t>
            </a:r>
            <a:r>
              <a:rPr lang="en-US" sz="2900" dirty="0">
                <a:latin typeface="Times New Roman" pitchFamily="18" charset="0"/>
                <a:cs typeface="Times New Roman" pitchFamily="18" charset="0"/>
              </a:rPr>
              <a:t> p1&gt;2 </a:t>
            </a:r>
            <a:r>
              <a:rPr lang="en-US" sz="2900" dirty="0" err="1">
                <a:latin typeface="Times New Roman" pitchFamily="18" charset="0"/>
                <a:cs typeface="Times New Roman" pitchFamily="18" charset="0"/>
              </a:rPr>
              <a:t>ve</a:t>
            </a:r>
            <a:r>
              <a:rPr lang="en-US" sz="2900" dirty="0">
                <a:latin typeface="Times New Roman" pitchFamily="18" charset="0"/>
                <a:cs typeface="Times New Roman" pitchFamily="18" charset="0"/>
              </a:rPr>
              <a:t> p2&gt;2 </a:t>
            </a:r>
            <a:r>
              <a:rPr lang="en-US" sz="2900" dirty="0" err="1">
                <a:latin typeface="Times New Roman" pitchFamily="18" charset="0"/>
                <a:cs typeface="Times New Roman" pitchFamily="18" charset="0"/>
              </a:rPr>
              <a:t>olmak</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üzere</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değişkenler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seti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grup</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arasındaki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korelasyonları</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açıklamak</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ve</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bu</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korelasyonları</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yorumlamak</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amacıyla</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yararlanılan</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bir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yöntemdir</a:t>
            </a:r>
            <a:r>
              <a:rPr lang="en-US" sz="2900" dirty="0">
                <a:latin typeface="Times New Roman" pitchFamily="18" charset="0"/>
                <a:cs typeface="Times New Roman" pitchFamily="18" charset="0"/>
              </a:rPr>
              <a:t>. </a:t>
            </a:r>
            <a:endParaRPr lang="tr-TR" sz="2900" dirty="0">
              <a:latin typeface="Times New Roman" pitchFamily="18" charset="0"/>
            </a:endParaRPr>
          </a:p>
          <a:p>
            <a:pPr algn="just"/>
            <a:r>
              <a:rPr lang="tr-TR" sz="2900" dirty="0">
                <a:latin typeface="Times New Roman" pitchFamily="18" charset="0"/>
              </a:rPr>
              <a:t>	</a:t>
            </a:r>
            <a:r>
              <a:rPr lang="en-US" sz="2900" dirty="0" err="1">
                <a:latin typeface="Times New Roman" pitchFamily="18" charset="0"/>
                <a:cs typeface="Times New Roman" pitchFamily="18" charset="0"/>
              </a:rPr>
              <a:t>Bir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değişkenler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setinin</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doğrusal</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bileşenleri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ile</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diğer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bir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değişkenler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setinin</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doğrusal</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bileşenleri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arasındaki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korelasyonları</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inceleyen</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ve</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korelasyon</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çiftlerini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belirlemeye</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yardımcı</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olan</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bir</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çok</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değişkenli</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istatistiksel</a:t>
            </a:r>
            <a:r>
              <a:rPr lang="en-US" sz="2900" dirty="0">
                <a:latin typeface="Times New Roman" pitchFamily="18" charset="0"/>
                <a:cs typeface="Times New Roman" pitchFamily="18" charset="0"/>
              </a:rPr>
              <a:t> </a:t>
            </a:r>
            <a:r>
              <a:rPr lang="en-US" sz="2900" dirty="0" err="1">
                <a:latin typeface="Times New Roman" pitchFamily="18" charset="0"/>
                <a:cs typeface="Times New Roman" pitchFamily="18" charset="0"/>
              </a:rPr>
              <a:t>yöntemdir</a:t>
            </a:r>
            <a:r>
              <a:rPr lang="tr-TR" sz="2900" dirty="0">
                <a:latin typeface="Times New Roman" pitchFamily="18" charset="0"/>
              </a:rPr>
              <a:t> </a:t>
            </a:r>
          </a:p>
        </p:txBody>
      </p:sp>
      <p:sp>
        <p:nvSpPr>
          <p:cNvPr id="36867" name="Rectangle 3"/>
          <p:cNvSpPr>
            <a:spLocks noChangeArrowheads="1"/>
          </p:cNvSpPr>
          <p:nvPr/>
        </p:nvSpPr>
        <p:spPr bwMode="auto">
          <a:xfrm>
            <a:off x="847510" y="332656"/>
            <a:ext cx="8532154"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400" b="1" dirty="0" err="1">
                <a:latin typeface="Times New Roman" pitchFamily="18" charset="0"/>
                <a:cs typeface="Times New Roman" pitchFamily="18" charset="0"/>
              </a:rPr>
              <a:t>Setlerarası</a:t>
            </a:r>
            <a:r>
              <a:rPr lang="en-US" sz="3400" b="1" dirty="0">
                <a:latin typeface="Times New Roman" pitchFamily="18" charset="0"/>
                <a:cs typeface="Times New Roman" pitchFamily="18" charset="0"/>
              </a:rPr>
              <a:t> </a:t>
            </a:r>
            <a:r>
              <a:rPr lang="en-US" sz="3400" b="1" dirty="0" err="1">
                <a:latin typeface="Times New Roman" pitchFamily="18" charset="0"/>
                <a:cs typeface="Times New Roman" pitchFamily="18" charset="0"/>
              </a:rPr>
              <a:t>Korelasyon</a:t>
            </a:r>
            <a:r>
              <a:rPr lang="en-US" sz="3400" b="1" dirty="0">
                <a:latin typeface="Times New Roman" pitchFamily="18" charset="0"/>
                <a:cs typeface="Times New Roman" pitchFamily="18" charset="0"/>
              </a:rPr>
              <a:t> </a:t>
            </a:r>
            <a:r>
              <a:rPr lang="en-US" sz="3400" b="1" dirty="0" err="1">
                <a:latin typeface="Times New Roman" pitchFamily="18" charset="0"/>
                <a:cs typeface="Times New Roman" pitchFamily="18" charset="0"/>
              </a:rPr>
              <a:t>Analizi</a:t>
            </a:r>
            <a:r>
              <a:rPr lang="en-US" sz="3400" b="1" dirty="0">
                <a:latin typeface="Times New Roman" pitchFamily="18" charset="0"/>
                <a:cs typeface="Times New Roman" pitchFamily="18" charset="0"/>
              </a:rPr>
              <a:t> </a:t>
            </a:r>
            <a:endParaRPr lang="tr-TR" sz="3400" b="1" dirty="0">
              <a:latin typeface="Times New Roman" pitchFamily="18" charset="0"/>
            </a:endParaRPr>
          </a:p>
          <a:p>
            <a:pPr algn="ctr"/>
            <a:r>
              <a:rPr lang="en-US" sz="2800" b="1" dirty="0">
                <a:latin typeface="Times New Roman" pitchFamily="18" charset="0"/>
                <a:cs typeface="Times New Roman" pitchFamily="18" charset="0"/>
              </a:rPr>
              <a:t>(Canonical Correlation Analysis)</a:t>
            </a:r>
          </a:p>
        </p:txBody>
      </p:sp>
    </p:spTree>
    <p:extLst>
      <p:ext uri="{BB962C8B-B14F-4D97-AF65-F5344CB8AC3E}">
        <p14:creationId xmlns:p14="http://schemas.microsoft.com/office/powerpoint/2010/main" val="2293707852"/>
      </p:ext>
    </p:extLst>
  </p:cSld>
  <p:clrMapOvr>
    <a:masterClrMapping/>
  </p:clrMapOvr>
  <p:transition spd="slow">
    <p:push dir="u"/>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187624" y="1219200"/>
            <a:ext cx="7704856"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eaLnBrk="0" hangingPunct="0"/>
            <a:r>
              <a:rPr lang="tr-TR" sz="2600" dirty="0">
                <a:latin typeface="Calibri" pitchFamily="34" charset="0"/>
              </a:rPr>
              <a:t>	</a:t>
            </a:r>
            <a:r>
              <a:rPr lang="en-US" sz="2600" dirty="0" err="1">
                <a:latin typeface="Calibri" pitchFamily="34" charset="0"/>
                <a:cs typeface="Times New Roman" pitchFamily="18" charset="0"/>
              </a:rPr>
              <a:t>Çapraz</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ya</a:t>
            </a:r>
            <a:r>
              <a:rPr lang="en-US" sz="2600" dirty="0">
                <a:latin typeface="Calibri" pitchFamily="34" charset="0"/>
                <a:cs typeface="Times New Roman" pitchFamily="18" charset="0"/>
              </a:rPr>
              <a:t> da </a:t>
            </a:r>
            <a:r>
              <a:rPr lang="en-US" sz="2600" dirty="0" err="1">
                <a:latin typeface="Calibri" pitchFamily="34" charset="0"/>
                <a:cs typeface="Times New Roman" pitchFamily="18" charset="0"/>
              </a:rPr>
              <a:t>içiçe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biçimde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tablolaştırılmış</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değişkenlerin</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etkileşimlerini</a:t>
            </a:r>
            <a:r>
              <a:rPr lang="en-US" sz="2600" dirty="0">
                <a:latin typeface="Calibri" pitchFamily="34" charset="0"/>
                <a:cs typeface="Times New Roman" pitchFamily="18" charset="0"/>
              </a:rPr>
              <a:t> (interaction) de </a:t>
            </a:r>
            <a:r>
              <a:rPr lang="en-US" sz="2600" dirty="0" err="1">
                <a:latin typeface="Calibri" pitchFamily="34" charset="0"/>
                <a:cs typeface="Times New Roman" pitchFamily="18" charset="0"/>
              </a:rPr>
              <a:t>dikkate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alarak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kategorik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verilerin</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analizini</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yapmaya</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yönelik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bir</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yöntemdir</a:t>
            </a:r>
            <a:r>
              <a:rPr lang="en-US" sz="2600" dirty="0">
                <a:latin typeface="Calibri" pitchFamily="34" charset="0"/>
                <a:cs typeface="Times New Roman" pitchFamily="18" charset="0"/>
              </a:rPr>
              <a:t>. </a:t>
            </a:r>
            <a:endParaRPr lang="tr-TR" sz="2600" dirty="0">
              <a:latin typeface="Calibri" pitchFamily="34" charset="0"/>
            </a:endParaRPr>
          </a:p>
          <a:p>
            <a:pPr algn="just" eaLnBrk="0" hangingPunct="0"/>
            <a:r>
              <a:rPr lang="tr-TR" sz="2600" dirty="0">
                <a:latin typeface="Calibri" pitchFamily="34" charset="0"/>
              </a:rPr>
              <a:t>	</a:t>
            </a:r>
            <a:r>
              <a:rPr lang="en-US" sz="2600" dirty="0" err="1">
                <a:latin typeface="Calibri" pitchFamily="34" charset="0"/>
                <a:cs typeface="Times New Roman" pitchFamily="18" charset="0"/>
              </a:rPr>
              <a:t>Tablo</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gözelerindeki</a:t>
            </a:r>
            <a:r>
              <a:rPr lang="en-US" sz="2600" dirty="0">
                <a:latin typeface="Calibri" pitchFamily="34" charset="0"/>
                <a:cs typeface="Times New Roman" pitchFamily="18" charset="0"/>
              </a:rPr>
              <a:t> (cell) </a:t>
            </a:r>
            <a:r>
              <a:rPr lang="en-US" sz="2600" dirty="0" err="1">
                <a:latin typeface="Calibri" pitchFamily="34" charset="0"/>
                <a:cs typeface="Times New Roman" pitchFamily="18" charset="0"/>
              </a:rPr>
              <a:t>frekanslara</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lojistik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dönüşümler</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uygulayarak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çözümlemeler</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yapan</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bir</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yöntemdir</a:t>
            </a:r>
            <a:r>
              <a:rPr lang="en-US" sz="2600" dirty="0">
                <a:latin typeface="Calibri" pitchFamily="34" charset="0"/>
                <a:cs typeface="Times New Roman" pitchFamily="18" charset="0"/>
              </a:rPr>
              <a:t>.</a:t>
            </a:r>
            <a:endParaRPr lang="tr-TR" sz="2600" dirty="0">
              <a:latin typeface="Calibri" pitchFamily="34" charset="0"/>
            </a:endParaRPr>
          </a:p>
          <a:p>
            <a:pPr algn="just" eaLnBrk="0" hangingPunct="0"/>
            <a:r>
              <a:rPr lang="tr-TR" sz="2600" dirty="0">
                <a:latin typeface="Calibri" pitchFamily="34" charset="0"/>
              </a:rPr>
              <a:t>	</a:t>
            </a:r>
            <a:r>
              <a:rPr lang="en-US" sz="2600" dirty="0">
                <a:latin typeface="Calibri" pitchFamily="34" charset="0"/>
                <a:cs typeface="Times New Roman" pitchFamily="18" charset="0"/>
              </a:rPr>
              <a:t>Bu </a:t>
            </a:r>
            <a:r>
              <a:rPr lang="en-US" sz="2600" dirty="0" err="1">
                <a:latin typeface="Calibri" pitchFamily="34" charset="0"/>
                <a:cs typeface="Times New Roman" pitchFamily="18" charset="0"/>
              </a:rPr>
              <a:t>yöntem</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Kikare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analizinin</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yetersiz</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kaldığı</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durumlarda</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ve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iki</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ya</a:t>
            </a:r>
            <a:r>
              <a:rPr lang="en-US" sz="2600" dirty="0">
                <a:latin typeface="Calibri" pitchFamily="34" charset="0"/>
                <a:cs typeface="Times New Roman" pitchFamily="18" charset="0"/>
              </a:rPr>
              <a:t> da </a:t>
            </a:r>
            <a:r>
              <a:rPr lang="en-US" sz="2600" dirty="0" err="1">
                <a:latin typeface="Calibri" pitchFamily="34" charset="0"/>
                <a:cs typeface="Times New Roman" pitchFamily="18" charset="0"/>
              </a:rPr>
              <a:t>daha</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fazla</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değişken</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arasındaki</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ikili</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üçlü</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ve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yüksek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dereceli</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etkileşimleri</a:t>
            </a:r>
            <a:r>
              <a:rPr lang="en-US" sz="2600" dirty="0">
                <a:latin typeface="Calibri" pitchFamily="34" charset="0"/>
                <a:cs typeface="Times New Roman" pitchFamily="18" charset="0"/>
              </a:rPr>
              <a:t> (high order interaction) </a:t>
            </a:r>
            <a:r>
              <a:rPr lang="en-US" sz="2600" dirty="0" err="1">
                <a:latin typeface="Calibri" pitchFamily="34" charset="0"/>
                <a:cs typeface="Times New Roman" pitchFamily="18" charset="0"/>
              </a:rPr>
              <a:t>modele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katarak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ileri</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düzeyde</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çözümlemeleri</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yapmak</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amacıyla</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uygulanan</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bir</a:t>
            </a:r>
            <a:r>
              <a:rPr lang="en-US" sz="2600" dirty="0">
                <a:latin typeface="Calibri" pitchFamily="34" charset="0"/>
                <a:cs typeface="Times New Roman" pitchFamily="18" charset="0"/>
              </a:rPr>
              <a:t> </a:t>
            </a:r>
            <a:r>
              <a:rPr lang="en-US" sz="2600" dirty="0" err="1">
                <a:latin typeface="Calibri" pitchFamily="34" charset="0"/>
                <a:cs typeface="Times New Roman" pitchFamily="18" charset="0"/>
              </a:rPr>
              <a:t>yöntemdir</a:t>
            </a:r>
            <a:r>
              <a:rPr lang="en-US" sz="2600" dirty="0">
                <a:latin typeface="Calibri" pitchFamily="34" charset="0"/>
                <a:cs typeface="Times New Roman" pitchFamily="18" charset="0"/>
              </a:rPr>
              <a:t>.</a:t>
            </a:r>
            <a:endParaRPr lang="tr-TR" sz="2600" dirty="0">
              <a:latin typeface="Calibri" pitchFamily="34" charset="0"/>
              <a:cs typeface="Times New Roman" pitchFamily="18" charset="0"/>
            </a:endParaRPr>
          </a:p>
        </p:txBody>
      </p:sp>
      <p:sp>
        <p:nvSpPr>
          <p:cNvPr id="37891" name="Rectangle 3"/>
          <p:cNvSpPr>
            <a:spLocks noChangeArrowheads="1"/>
          </p:cNvSpPr>
          <p:nvPr/>
        </p:nvSpPr>
        <p:spPr bwMode="auto">
          <a:xfrm>
            <a:off x="1359798" y="0"/>
            <a:ext cx="7295103"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500" b="1" dirty="0" err="1">
                <a:latin typeface="Calibri" pitchFamily="34" charset="0"/>
                <a:cs typeface="Times New Roman" pitchFamily="18" charset="0"/>
              </a:rPr>
              <a:t>Loglinear</a:t>
            </a:r>
            <a:r>
              <a:rPr lang="en-US" sz="3500" b="1" dirty="0">
                <a:latin typeface="Calibri" pitchFamily="34" charset="0"/>
                <a:cs typeface="Times New Roman" pitchFamily="18" charset="0"/>
              </a:rPr>
              <a:t> </a:t>
            </a:r>
            <a:r>
              <a:rPr lang="en-US" sz="3500" b="1" dirty="0" err="1">
                <a:latin typeface="Calibri" pitchFamily="34" charset="0"/>
                <a:cs typeface="Times New Roman" pitchFamily="18" charset="0"/>
              </a:rPr>
              <a:t>Analiz</a:t>
            </a:r>
            <a:endParaRPr lang="tr-TR" sz="3500" b="1" dirty="0">
              <a:latin typeface="Calibri" pitchFamily="34" charset="0"/>
            </a:endParaRPr>
          </a:p>
          <a:p>
            <a:pPr algn="ctr"/>
            <a:r>
              <a:rPr lang="en-US" sz="3500" b="1" dirty="0">
                <a:latin typeface="Calibri" pitchFamily="34" charset="0"/>
                <a:cs typeface="Times New Roman" pitchFamily="18" charset="0"/>
              </a:rPr>
              <a:t> </a:t>
            </a:r>
            <a:r>
              <a:rPr lang="en-US" sz="2800" b="1" dirty="0">
                <a:latin typeface="Calibri" pitchFamily="34" charset="0"/>
                <a:cs typeface="Times New Roman" pitchFamily="18" charset="0"/>
              </a:rPr>
              <a:t>(</a:t>
            </a:r>
            <a:r>
              <a:rPr lang="en-US" sz="2800" b="1" dirty="0" err="1">
                <a:latin typeface="Calibri" pitchFamily="34" charset="0"/>
                <a:cs typeface="Times New Roman" pitchFamily="18" charset="0"/>
              </a:rPr>
              <a:t>Loglinear</a:t>
            </a:r>
            <a:r>
              <a:rPr lang="en-US" sz="2800" b="1" dirty="0">
                <a:latin typeface="Calibri" pitchFamily="34" charset="0"/>
                <a:cs typeface="Times New Roman" pitchFamily="18" charset="0"/>
              </a:rPr>
              <a:t> Analysis) </a:t>
            </a:r>
          </a:p>
        </p:txBody>
      </p:sp>
    </p:spTree>
    <p:extLst>
      <p:ext uri="{BB962C8B-B14F-4D97-AF65-F5344CB8AC3E}">
        <p14:creationId xmlns:p14="http://schemas.microsoft.com/office/powerpoint/2010/main" val="130230178"/>
      </p:ext>
    </p:extLst>
  </p:cSld>
  <p:clrMapOvr>
    <a:masterClrMapping/>
  </p:clrMapOvr>
  <p:transition spd="slow">
    <p:push dir="u"/>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115616" y="1279525"/>
            <a:ext cx="7776864"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just"/>
            <a:r>
              <a:rPr lang="tr-TR" sz="2800" dirty="0">
                <a:latin typeface="Times New Roman" pitchFamily="18" charset="0"/>
              </a:rPr>
              <a:t>	</a:t>
            </a:r>
            <a:r>
              <a:rPr lang="en-US" sz="2800" dirty="0">
                <a:latin typeface="Times New Roman" pitchFamily="18" charset="0"/>
                <a:cs typeface="Times New Roman" pitchFamily="18" charset="0"/>
              </a:rPr>
              <a:t>r*c*m.. </a:t>
            </a:r>
            <a:r>
              <a:rPr lang="en-US" sz="2800" dirty="0" err="1">
                <a:latin typeface="Times New Roman" pitchFamily="18" charset="0"/>
                <a:cs typeface="Times New Roman" pitchFamily="18" charset="0"/>
              </a:rPr>
              <a:t>gibi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çok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boyutlu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tablolaştırılabilen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değişkenler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a:t>
            </a:r>
            <a:r>
              <a:rPr lang="en-US" sz="2800" dirty="0">
                <a:latin typeface="Times New Roman" pitchFamily="18" charset="0"/>
                <a:cs typeface="Times New Roman" pitchFamily="18" charset="0"/>
              </a:rPr>
              <a:t>=1,2,..R;  j=1,2,..C;  k=1,2, M ) </a:t>
            </a:r>
            <a:r>
              <a:rPr lang="en-US" sz="2800" dirty="0" err="1">
                <a:latin typeface="Times New Roman" pitchFamily="18" charset="0"/>
                <a:cs typeface="Times New Roman" pitchFamily="18" charset="0"/>
              </a:rPr>
              <a:t>arasındaki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birlikte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değişimleri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tabloların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kikare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değerlerinden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hesaplanan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varyans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ögelerinden</a:t>
            </a:r>
            <a:r>
              <a:rPr lang="en-US" sz="2800" dirty="0">
                <a:latin typeface="Times New Roman" pitchFamily="18" charset="0"/>
                <a:cs typeface="Times New Roman" pitchFamily="18" charset="0"/>
              </a:rPr>
              <a:t> (inertia) </a:t>
            </a:r>
            <a:r>
              <a:rPr lang="en-US" sz="2800" dirty="0" err="1">
                <a:latin typeface="Times New Roman" pitchFamily="18" charset="0"/>
                <a:cs typeface="Times New Roman" pitchFamily="18" charset="0"/>
              </a:rPr>
              <a:t>yararlanılarak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grafiksel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gösterim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aracılığı</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incelemeyi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amaçlayan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yöntemdir</a:t>
            </a:r>
            <a:r>
              <a:rPr lang="en-US" sz="2800" dirty="0">
                <a:latin typeface="Times New Roman" pitchFamily="18" charset="0"/>
                <a:cs typeface="Times New Roman" pitchFamily="18" charset="0"/>
              </a:rPr>
              <a:t>. </a:t>
            </a:r>
            <a:endParaRPr lang="tr-TR" sz="2800" dirty="0">
              <a:latin typeface="Times New Roman" pitchFamily="18" charset="0"/>
            </a:endParaRPr>
          </a:p>
          <a:p>
            <a:pPr algn="just"/>
            <a:r>
              <a:rPr lang="tr-TR" sz="2800" dirty="0">
                <a:latin typeface="Times New Roman" pitchFamily="18" charset="0"/>
              </a:rPr>
              <a:t>	</a:t>
            </a:r>
            <a:r>
              <a:rPr lang="en-US" sz="2800" dirty="0">
                <a:latin typeface="Times New Roman" pitchFamily="18" charset="0"/>
                <a:cs typeface="Times New Roman" pitchFamily="18" charset="0"/>
              </a:rPr>
              <a:t>CA,</a:t>
            </a:r>
            <a:r>
              <a:rPr lang="tr-TR" sz="2800" dirty="0">
                <a:latin typeface="Times New Roman" pitchFamily="18" charset="0"/>
              </a:rPr>
              <a:t> </a:t>
            </a:r>
            <a:r>
              <a:rPr lang="en-US" sz="2800" dirty="0" err="1">
                <a:latin typeface="Times New Roman" pitchFamily="18" charset="0"/>
                <a:cs typeface="Times New Roman" pitchFamily="18" charset="0"/>
              </a:rPr>
              <a:t>değişkenlerin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değişkenlerin</a:t>
            </a:r>
            <a:r>
              <a:rPr lang="en-US" sz="2800" dirty="0">
                <a:latin typeface="Times New Roman" pitchFamily="18" charset="0"/>
                <a:cs typeface="Times New Roman" pitchFamily="18" charset="0"/>
              </a:rPr>
              <a:t> alt </a:t>
            </a:r>
            <a:r>
              <a:rPr lang="en-US" sz="2800" dirty="0" err="1">
                <a:latin typeface="Times New Roman" pitchFamily="18" charset="0"/>
                <a:cs typeface="Times New Roman" pitchFamily="18" charset="0"/>
              </a:rPr>
              <a:t>sınıflarının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birbirleri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birlikte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değişimlerini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koordinat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ekseninde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görüntüleyerek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grafiksel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formda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veren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kikare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analizi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loglinear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analiz</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yöntemleri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ile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doğru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kararlara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ulaşıla</a:t>
            </a:r>
            <a:r>
              <a:rPr lang="tr-TR" sz="2800" dirty="0">
                <a:latin typeface="Times New Roman" pitchFamily="18" charset="0"/>
              </a:rPr>
              <a:t>m</a:t>
            </a:r>
            <a:r>
              <a:rPr lang="en-US" sz="2800" dirty="0" err="1">
                <a:latin typeface="Times New Roman" pitchFamily="18" charset="0"/>
                <a:cs typeface="Times New Roman" pitchFamily="18" charset="0"/>
              </a:rPr>
              <a:t>adığı</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karmaşık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yapıları</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çözümlemeyi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amaçlayan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yöntemdir</a:t>
            </a:r>
            <a:r>
              <a:rPr lang="en-US" sz="2800" dirty="0">
                <a:latin typeface="Times New Roman" pitchFamily="18" charset="0"/>
                <a:cs typeface="Times New Roman" pitchFamily="18" charset="0"/>
              </a:rPr>
              <a:t>.</a:t>
            </a:r>
            <a:r>
              <a:rPr lang="tr-TR" sz="2800" dirty="0">
                <a:latin typeface="Times New Roman" pitchFamily="18" charset="0"/>
              </a:rPr>
              <a:t> </a:t>
            </a:r>
          </a:p>
        </p:txBody>
      </p:sp>
      <p:sp>
        <p:nvSpPr>
          <p:cNvPr id="38915" name="Rectangle 3"/>
          <p:cNvSpPr>
            <a:spLocks noChangeArrowheads="1"/>
          </p:cNvSpPr>
          <p:nvPr/>
        </p:nvSpPr>
        <p:spPr bwMode="auto">
          <a:xfrm>
            <a:off x="859349" y="260648"/>
            <a:ext cx="84406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ctr"/>
            <a:r>
              <a:rPr lang="en-US" sz="3200" b="1" dirty="0" err="1">
                <a:latin typeface="Times New Roman" pitchFamily="18" charset="0"/>
                <a:cs typeface="Times New Roman" pitchFamily="18" charset="0"/>
              </a:rPr>
              <a:t>Uyum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Analizi</a:t>
            </a:r>
            <a:r>
              <a:rPr lang="en-US" sz="3200" b="1" dirty="0">
                <a:latin typeface="Times New Roman" pitchFamily="18" charset="0"/>
                <a:cs typeface="Times New Roman" pitchFamily="18" charset="0"/>
              </a:rPr>
              <a:t> </a:t>
            </a:r>
            <a:endParaRPr lang="tr-TR" sz="3200" b="1" dirty="0" smtClean="0">
              <a:latin typeface="Times New Roman" pitchFamily="18" charset="0"/>
              <a:cs typeface="Times New Roman" pitchFamily="18" charset="0"/>
            </a:endParaRPr>
          </a:p>
          <a:p>
            <a:pPr algn="ctr"/>
            <a:r>
              <a:rPr lang="en-US" sz="2400" b="1" dirty="0" smtClean="0">
                <a:latin typeface="Times New Roman" pitchFamily="18" charset="0"/>
                <a:cs typeface="Times New Roman" pitchFamily="18" charset="0"/>
              </a:rPr>
              <a:t>(</a:t>
            </a:r>
            <a:r>
              <a:rPr lang="en-US" sz="2400" b="1" dirty="0">
                <a:latin typeface="Times New Roman" pitchFamily="18" charset="0"/>
                <a:cs typeface="Times New Roman" pitchFamily="18" charset="0"/>
              </a:rPr>
              <a:t>CA, </a:t>
            </a:r>
            <a:r>
              <a:rPr lang="en-US" sz="2400" b="1" u="sng" dirty="0" err="1">
                <a:latin typeface="Times New Roman" pitchFamily="18" charset="0"/>
                <a:cs typeface="Times New Roman" pitchFamily="18" charset="0"/>
              </a:rPr>
              <a:t>C</a:t>
            </a:r>
            <a:r>
              <a:rPr lang="en-US" sz="2400" b="1" dirty="0" err="1">
                <a:latin typeface="Times New Roman" pitchFamily="18" charset="0"/>
                <a:cs typeface="Times New Roman" pitchFamily="18" charset="0"/>
              </a:rPr>
              <a:t>orrespondance</a:t>
            </a:r>
            <a:r>
              <a:rPr lang="en-US" sz="2400" b="1" dirty="0">
                <a:latin typeface="Times New Roman" pitchFamily="18" charset="0"/>
                <a:cs typeface="Times New Roman" pitchFamily="18" charset="0"/>
              </a:rPr>
              <a:t> </a:t>
            </a:r>
            <a:r>
              <a:rPr lang="en-US" sz="2400" b="1" u="sng" dirty="0">
                <a:latin typeface="Times New Roman" pitchFamily="18" charset="0"/>
                <a:cs typeface="Times New Roman" pitchFamily="18" charset="0"/>
              </a:rPr>
              <a:t>A</a:t>
            </a:r>
            <a:r>
              <a:rPr lang="en-US" sz="2400" b="1" dirty="0">
                <a:latin typeface="Times New Roman" pitchFamily="18" charset="0"/>
                <a:cs typeface="Times New Roman" pitchFamily="18" charset="0"/>
              </a:rPr>
              <a:t>nalysis)</a:t>
            </a:r>
          </a:p>
        </p:txBody>
      </p:sp>
    </p:spTree>
    <p:extLst>
      <p:ext uri="{BB962C8B-B14F-4D97-AF65-F5344CB8AC3E}">
        <p14:creationId xmlns:p14="http://schemas.microsoft.com/office/powerpoint/2010/main" val="3649236331"/>
      </p:ext>
    </p:extLst>
  </p:cSld>
  <p:clrMapOvr>
    <a:masterClrMapping/>
  </p:clrMapOvr>
  <p:transition spd="slow">
    <p:push dir="u"/>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043607" y="1268760"/>
            <a:ext cx="7705105" cy="51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gn="just" eaLnBrk="0" hangingPunct="0">
              <a:lnSpc>
                <a:spcPct val="90000"/>
              </a:lnSpc>
            </a:pPr>
            <a:r>
              <a:rPr lang="tr-TR" sz="2800" dirty="0">
                <a:latin typeface="Calibri" pitchFamily="34" charset="0"/>
              </a:rPr>
              <a:t>	</a:t>
            </a:r>
            <a:r>
              <a:rPr lang="en-US" sz="2800" dirty="0">
                <a:latin typeface="Calibri" pitchFamily="34" charset="0"/>
                <a:cs typeface="Times New Roman" pitchFamily="18" charset="0"/>
              </a:rPr>
              <a:t>Normal </a:t>
            </a:r>
            <a:r>
              <a:rPr lang="en-US" sz="2800" dirty="0" err="1">
                <a:latin typeface="Calibri" pitchFamily="34" charset="0"/>
                <a:cs typeface="Times New Roman" pitchFamily="18" charset="0"/>
              </a:rPr>
              <a:t>dağılım</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varsayımı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kullanmaksızın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kategorik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bağımlı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a:t>
            </a:r>
            <a:r>
              <a:rPr lang="en-US" sz="2800" dirty="0">
                <a:latin typeface="Calibri" pitchFamily="34" charset="0"/>
                <a:cs typeface="Times New Roman" pitchFamily="18" charset="0"/>
              </a:rPr>
              <a:t> (Y) </a:t>
            </a:r>
            <a:r>
              <a:rPr lang="en-US" sz="2800" dirty="0" err="1">
                <a:latin typeface="Calibri" pitchFamily="34" charset="0"/>
                <a:cs typeface="Times New Roman" pitchFamily="18" charset="0"/>
              </a:rPr>
              <a:t>ile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kategorik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sürekli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bağımsız</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değişkenler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arasındaki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bağıntıyı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incelemek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amacıyla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başvurulan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yöntemdir</a:t>
            </a:r>
            <a:r>
              <a:rPr lang="en-US" sz="2800" dirty="0">
                <a:latin typeface="Calibri" pitchFamily="34" charset="0"/>
                <a:cs typeface="Times New Roman" pitchFamily="18" charset="0"/>
              </a:rPr>
              <a:t>.</a:t>
            </a:r>
            <a:endParaRPr lang="tr-TR" sz="2800" dirty="0">
              <a:latin typeface="Calibri" pitchFamily="34" charset="0"/>
            </a:endParaRPr>
          </a:p>
          <a:p>
            <a:pPr algn="just" eaLnBrk="0" hangingPunct="0">
              <a:lnSpc>
                <a:spcPct val="90000"/>
              </a:lnSpc>
            </a:pPr>
            <a:endParaRPr lang="tr-TR" sz="2800" dirty="0">
              <a:latin typeface="Calibri" pitchFamily="34" charset="0"/>
            </a:endParaRPr>
          </a:p>
          <a:p>
            <a:pPr algn="just" eaLnBrk="0" hangingPunct="0">
              <a:lnSpc>
                <a:spcPct val="90000"/>
              </a:lnSpc>
            </a:pPr>
            <a:r>
              <a:rPr lang="tr-TR" sz="2800" dirty="0">
                <a:latin typeface="Calibri" pitchFamily="34" charset="0"/>
              </a:rPr>
              <a:t>	</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Basit</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a:t>
            </a:r>
            <a:r>
              <a:rPr lang="en-US" sz="2800" dirty="0">
                <a:latin typeface="Calibri" pitchFamily="34" charset="0"/>
                <a:cs typeface="Times New Roman" pitchFamily="18" charset="0"/>
              </a:rPr>
              <a:t> da </a:t>
            </a:r>
            <a:r>
              <a:rPr lang="en-US" sz="2800" dirty="0" err="1">
                <a:latin typeface="Calibri" pitchFamily="34" charset="0"/>
                <a:cs typeface="Times New Roman" pitchFamily="18" charset="0"/>
              </a:rPr>
              <a:t>Çoklu</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regresyon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analizinin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uygulanamadığı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problemlerde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sebep-sonuç</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ilişkilerini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ve</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bağıntılarını</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ortaya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koymak</a:t>
            </a:r>
            <a:r>
              <a:rPr lang="en-US" sz="2800" dirty="0">
                <a:latin typeface="Calibri" pitchFamily="34" charset="0"/>
                <a:cs typeface="Times New Roman" pitchFamily="18" charset="0"/>
              </a:rPr>
              <a:t>, </a:t>
            </a:r>
            <a:r>
              <a:rPr lang="tr-TR" sz="2800" dirty="0" err="1">
                <a:latin typeface="Calibri" pitchFamily="34" charset="0"/>
              </a:rPr>
              <a:t>discriminant</a:t>
            </a:r>
            <a:r>
              <a:rPr lang="tr-TR" sz="2800" dirty="0">
                <a:latin typeface="Calibri" pitchFamily="34" charset="0"/>
              </a:rPr>
              <a:t> analizi ile sınıflamanın mümkün olmadığı problemlerde </a:t>
            </a:r>
            <a:r>
              <a:rPr lang="en-US" sz="2800" dirty="0" err="1">
                <a:latin typeface="Calibri" pitchFamily="34" charset="0"/>
                <a:cs typeface="Times New Roman" pitchFamily="18" charset="0"/>
              </a:rPr>
              <a:t>sınıflamalar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yapmak</a:t>
            </a:r>
            <a:r>
              <a:rPr lang="en-US" sz="2800" dirty="0">
                <a:latin typeface="Calibri" pitchFamily="34" charset="0"/>
                <a:cs typeface="Times New Roman" pitchFamily="18" charset="0"/>
              </a:rPr>
              <a:t>, her </a:t>
            </a:r>
            <a:r>
              <a:rPr lang="en-US" sz="2800" dirty="0" err="1">
                <a:latin typeface="Calibri" pitchFamily="34" charset="0"/>
                <a:cs typeface="Times New Roman" pitchFamily="18" charset="0"/>
              </a:rPr>
              <a:t>bir</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bağımsız</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değişkenin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sebep-sonuç</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ilişkisindeki</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göresel</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etkinliğini</a:t>
            </a:r>
            <a:r>
              <a:rPr lang="en-US" sz="2800" dirty="0">
                <a:latin typeface="Calibri" pitchFamily="34" charset="0"/>
                <a:cs typeface="Times New Roman" pitchFamily="18" charset="0"/>
              </a:rPr>
              <a:t> (odds ratio) </a:t>
            </a:r>
            <a:r>
              <a:rPr lang="en-US" sz="2800" dirty="0" err="1">
                <a:latin typeface="Calibri" pitchFamily="34" charset="0"/>
                <a:cs typeface="Times New Roman" pitchFamily="18" charset="0"/>
              </a:rPr>
              <a:t>belirlemek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amacıyla</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lojistik</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regresyon</a:t>
            </a:r>
            <a:r>
              <a:rPr lang="en-US" sz="2800" dirty="0">
                <a:latin typeface="Calibri" pitchFamily="34" charset="0"/>
                <a:cs typeface="Times New Roman" pitchFamily="18" charset="0"/>
              </a:rPr>
              <a:t> </a:t>
            </a:r>
            <a:r>
              <a:rPr lang="en-US" sz="2800" dirty="0" err="1">
                <a:latin typeface="Calibri" pitchFamily="34" charset="0"/>
                <a:cs typeface="Times New Roman" pitchFamily="18" charset="0"/>
              </a:rPr>
              <a:t>uygulanır</a:t>
            </a:r>
            <a:r>
              <a:rPr lang="en-US" sz="2800" dirty="0">
                <a:latin typeface="Calibri" pitchFamily="34" charset="0"/>
                <a:cs typeface="Times New Roman" pitchFamily="18" charset="0"/>
              </a:rPr>
              <a:t>.</a:t>
            </a:r>
            <a:endParaRPr lang="tr-TR" sz="2800" dirty="0">
              <a:latin typeface="Calibri" pitchFamily="34" charset="0"/>
              <a:cs typeface="Times New Roman" pitchFamily="18" charset="0"/>
            </a:endParaRPr>
          </a:p>
        </p:txBody>
      </p:sp>
      <p:sp>
        <p:nvSpPr>
          <p:cNvPr id="39939" name="Rectangle 3"/>
          <p:cNvSpPr>
            <a:spLocks noChangeArrowheads="1"/>
          </p:cNvSpPr>
          <p:nvPr/>
        </p:nvSpPr>
        <p:spPr bwMode="auto">
          <a:xfrm>
            <a:off x="2691364" y="320675"/>
            <a:ext cx="42569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en-US" sz="3400" b="1" dirty="0" err="1">
                <a:latin typeface="Calibri" pitchFamily="34" charset="0"/>
                <a:cs typeface="Times New Roman" pitchFamily="18" charset="0"/>
              </a:rPr>
              <a:t>Lojistik</a:t>
            </a:r>
            <a:r>
              <a:rPr lang="en-US" sz="3400" b="1" dirty="0">
                <a:latin typeface="Calibri" pitchFamily="34" charset="0"/>
                <a:cs typeface="Times New Roman" pitchFamily="18" charset="0"/>
              </a:rPr>
              <a:t> </a:t>
            </a:r>
            <a:r>
              <a:rPr lang="en-US" sz="3400" b="1" dirty="0" err="1">
                <a:latin typeface="Calibri" pitchFamily="34" charset="0"/>
                <a:cs typeface="Times New Roman" pitchFamily="18" charset="0"/>
              </a:rPr>
              <a:t>Regresyon</a:t>
            </a:r>
            <a:r>
              <a:rPr lang="en-US" sz="3400" b="1" dirty="0">
                <a:latin typeface="Calibri" pitchFamily="34" charset="0"/>
                <a:cs typeface="Times New Roman" pitchFamily="18" charset="0"/>
              </a:rPr>
              <a:t> </a:t>
            </a:r>
          </a:p>
        </p:txBody>
      </p:sp>
    </p:spTree>
    <p:extLst>
      <p:ext uri="{BB962C8B-B14F-4D97-AF65-F5344CB8AC3E}">
        <p14:creationId xmlns:p14="http://schemas.microsoft.com/office/powerpoint/2010/main" val="2905516909"/>
      </p:ext>
    </p:extLst>
  </p:cSld>
  <p:clrMapOvr>
    <a:masterClrMapping/>
  </p:clrMapOvr>
  <p:transition spd="slow">
    <p:push dir="u"/>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5"/>
          <p:cNvSpPr txBox="1">
            <a:spLocks noChangeArrowheads="1"/>
          </p:cNvSpPr>
          <p:nvPr/>
        </p:nvSpPr>
        <p:spPr bwMode="auto">
          <a:xfrm>
            <a:off x="1331640" y="3213100"/>
            <a:ext cx="77048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r>
              <a:rPr lang="tr-TR" sz="2800" dirty="0" err="1" smtClean="0">
                <a:effectLst>
                  <a:outerShdw blurRad="38100" dist="38100" dir="2700000" algn="tl">
                    <a:srgbClr val="000000">
                      <a:alpha val="43137"/>
                    </a:srgbClr>
                  </a:outerShdw>
                </a:effectLst>
              </a:rPr>
              <a:t>Uluslarası</a:t>
            </a:r>
            <a:r>
              <a:rPr lang="tr-TR" sz="2800" dirty="0" smtClean="0">
                <a:effectLst>
                  <a:outerShdw blurRad="38100" dist="38100" dir="2700000" algn="tl">
                    <a:srgbClr val="000000">
                      <a:alpha val="43137"/>
                    </a:srgbClr>
                  </a:outerShdw>
                </a:effectLst>
              </a:rPr>
              <a:t> çalışmalardan bazı örnekler…</a:t>
            </a:r>
          </a:p>
        </p:txBody>
      </p:sp>
    </p:spTree>
    <p:extLst>
      <p:ext uri="{BB962C8B-B14F-4D97-AF65-F5344CB8AC3E}">
        <p14:creationId xmlns:p14="http://schemas.microsoft.com/office/powerpoint/2010/main" val="1412262394"/>
      </p:ext>
    </p:extLst>
  </p:cSld>
  <p:clrMapOvr>
    <a:masterClrMapping/>
  </p:clrMapOvr>
  <p:transition spd="slow">
    <p:push dir="u"/>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pic>
        <p:nvPicPr>
          <p:cNvPr id="491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636912"/>
            <a:ext cx="4543425"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47" y="642739"/>
            <a:ext cx="4438650"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8" name="Düz Bağlayıcı 27"/>
          <p:cNvCxnSpPr/>
          <p:nvPr/>
        </p:nvCxnSpPr>
        <p:spPr>
          <a:xfrm>
            <a:off x="2339752" y="3501008"/>
            <a:ext cx="165618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Düz Bağlayıcı 28"/>
          <p:cNvCxnSpPr/>
          <p:nvPr/>
        </p:nvCxnSpPr>
        <p:spPr>
          <a:xfrm>
            <a:off x="5508104" y="3861048"/>
            <a:ext cx="237626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3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887920"/>
            <a:ext cx="3528391" cy="3011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2" name="Düz Bağlayıcı 31"/>
          <p:cNvCxnSpPr/>
          <p:nvPr/>
        </p:nvCxnSpPr>
        <p:spPr>
          <a:xfrm>
            <a:off x="-36512" y="2204864"/>
            <a:ext cx="280831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Düz Bağlayıcı 33"/>
          <p:cNvCxnSpPr/>
          <p:nvPr/>
        </p:nvCxnSpPr>
        <p:spPr>
          <a:xfrm>
            <a:off x="3923928" y="1988840"/>
            <a:ext cx="28803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4973910"/>
      </p:ext>
    </p:extLst>
  </p:cSld>
  <p:clrMapOvr>
    <a:masterClrMapping/>
  </p:clrMapOvr>
  <p:transition spd="slow">
    <p:push dir="u"/>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2817908"/>
            <a:ext cx="5133975"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763" y="764705"/>
            <a:ext cx="4218318" cy="2113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3" name="Düz Bağlayıcı 22"/>
          <p:cNvCxnSpPr/>
          <p:nvPr/>
        </p:nvCxnSpPr>
        <p:spPr>
          <a:xfrm>
            <a:off x="1835696" y="2852936"/>
            <a:ext cx="165618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7579406"/>
      </p:ext>
    </p:extLst>
  </p:cSld>
  <p:clrMapOvr>
    <a:masterClrMapping/>
  </p:clrMapOvr>
  <p:transition spd="slow">
    <p:push dir="u"/>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36712"/>
            <a:ext cx="4152900" cy="303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4166631"/>
            <a:ext cx="4905375"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cxnSp>
        <p:nvCxnSpPr>
          <p:cNvPr id="9" name="Düz Bağlayıcı 8"/>
          <p:cNvCxnSpPr/>
          <p:nvPr/>
        </p:nvCxnSpPr>
        <p:spPr>
          <a:xfrm>
            <a:off x="2951820" y="1556792"/>
            <a:ext cx="122413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p:nvCxnSpPr>
        <p:spPr>
          <a:xfrm>
            <a:off x="1979712" y="1988840"/>
            <a:ext cx="194421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539552" y="2204864"/>
            <a:ext cx="338437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Düz Bağlayıcı 13"/>
          <p:cNvCxnSpPr/>
          <p:nvPr/>
        </p:nvCxnSpPr>
        <p:spPr>
          <a:xfrm>
            <a:off x="1763688" y="2420888"/>
            <a:ext cx="202560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a:off x="323528" y="1772816"/>
            <a:ext cx="100811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Düz Bağlayıcı 18"/>
          <p:cNvCxnSpPr/>
          <p:nvPr/>
        </p:nvCxnSpPr>
        <p:spPr>
          <a:xfrm>
            <a:off x="3966425" y="4437112"/>
            <a:ext cx="233376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752814"/>
      </p:ext>
    </p:extLst>
  </p:cSld>
  <p:clrMapOvr>
    <a:masterClrMapping/>
  </p:clrMapOvr>
  <p:transition spd="slow">
    <p:push dir="u"/>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35279"/>
            <a:ext cx="9144000" cy="5350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ikdörtgen 5"/>
          <p:cNvSpPr/>
          <p:nvPr/>
        </p:nvSpPr>
        <p:spPr>
          <a:xfrm>
            <a:off x="2699792" y="2276872"/>
            <a:ext cx="6192688" cy="21602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7" name="Dikdörtgen 6"/>
          <p:cNvSpPr/>
          <p:nvPr/>
        </p:nvSpPr>
        <p:spPr>
          <a:xfrm>
            <a:off x="5436097" y="850078"/>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Bağımsız örneklerde t testi</a:t>
            </a:r>
            <a:endParaRPr lang="tr-TR" b="1" dirty="0">
              <a:solidFill>
                <a:srgbClr val="FF0000"/>
              </a:solidFill>
              <a:latin typeface="Calibri" pitchFamily="34" charset="0"/>
            </a:endParaRPr>
          </a:p>
        </p:txBody>
      </p:sp>
      <p:cxnSp>
        <p:nvCxnSpPr>
          <p:cNvPr id="8" name="Düz Ok Bağlayıcısı 7"/>
          <p:cNvCxnSpPr/>
          <p:nvPr/>
        </p:nvCxnSpPr>
        <p:spPr>
          <a:xfrm flipH="1" flipV="1">
            <a:off x="6321782" y="1216724"/>
            <a:ext cx="2066642" cy="116816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Dikdörtgen 9"/>
          <p:cNvSpPr/>
          <p:nvPr/>
        </p:nvSpPr>
        <p:spPr>
          <a:xfrm>
            <a:off x="2771800" y="2708920"/>
            <a:ext cx="6192688" cy="216024"/>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1" name="Düz Ok Bağlayıcısı 10"/>
          <p:cNvCxnSpPr/>
          <p:nvPr/>
        </p:nvCxnSpPr>
        <p:spPr>
          <a:xfrm flipH="1" flipV="1">
            <a:off x="5076056" y="1020894"/>
            <a:ext cx="3024336" cy="1796038"/>
          </a:xfrm>
          <a:prstGeom prst="straightConnector1">
            <a:avLst/>
          </a:prstGeom>
          <a:ln w="508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3" name="Dikdörtgen 12"/>
          <p:cNvSpPr/>
          <p:nvPr/>
        </p:nvSpPr>
        <p:spPr>
          <a:xfrm>
            <a:off x="2771800" y="711104"/>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chemeClr val="accent1"/>
                </a:solidFill>
                <a:latin typeface="Calibri" pitchFamily="34" charset="0"/>
              </a:rPr>
              <a:t>Mann </a:t>
            </a:r>
            <a:r>
              <a:rPr lang="tr-TR" b="1" dirty="0" err="1" smtClean="0">
                <a:solidFill>
                  <a:schemeClr val="accent1"/>
                </a:solidFill>
                <a:latin typeface="Calibri" pitchFamily="34" charset="0"/>
              </a:rPr>
              <a:t>Whitney</a:t>
            </a:r>
            <a:r>
              <a:rPr lang="tr-TR" b="1" dirty="0" smtClean="0">
                <a:solidFill>
                  <a:schemeClr val="accent1"/>
                </a:solidFill>
                <a:latin typeface="Calibri" pitchFamily="34" charset="0"/>
              </a:rPr>
              <a:t> U testi</a:t>
            </a:r>
            <a:endParaRPr lang="tr-TR" b="1" dirty="0">
              <a:solidFill>
                <a:schemeClr val="accent1"/>
              </a:solidFill>
              <a:latin typeface="Calibri" pitchFamily="34" charset="0"/>
            </a:endParaRPr>
          </a:p>
        </p:txBody>
      </p:sp>
      <p:sp>
        <p:nvSpPr>
          <p:cNvPr id="16"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spTree>
    <p:extLst>
      <p:ext uri="{BB962C8B-B14F-4D97-AF65-F5344CB8AC3E}">
        <p14:creationId xmlns:p14="http://schemas.microsoft.com/office/powerpoint/2010/main" val="2875313658"/>
      </p:ext>
    </p:extLst>
  </p:cSld>
  <p:clrMapOvr>
    <a:masterClrMapping/>
  </p:clrMapOvr>
  <p:transition spd="slow">
    <p:push dir="u"/>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13" y="1562472"/>
            <a:ext cx="8334375"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Dikdörtgen 16"/>
          <p:cNvSpPr/>
          <p:nvPr/>
        </p:nvSpPr>
        <p:spPr>
          <a:xfrm>
            <a:off x="2699793" y="3501008"/>
            <a:ext cx="6192688" cy="216024"/>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8" name="Düz Ok Bağlayıcısı 17"/>
          <p:cNvCxnSpPr/>
          <p:nvPr/>
        </p:nvCxnSpPr>
        <p:spPr>
          <a:xfrm flipH="1" flipV="1">
            <a:off x="5076056" y="1020894"/>
            <a:ext cx="2376264" cy="2588126"/>
          </a:xfrm>
          <a:prstGeom prst="straightConnector1">
            <a:avLst/>
          </a:prstGeom>
          <a:ln w="508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9" name="Dikdörtgen 18"/>
          <p:cNvSpPr/>
          <p:nvPr/>
        </p:nvSpPr>
        <p:spPr>
          <a:xfrm>
            <a:off x="3995936" y="711104"/>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chemeClr val="accent1"/>
                </a:solidFill>
                <a:latin typeface="Calibri" pitchFamily="34" charset="0"/>
              </a:rPr>
              <a:t>Ki-kare testi</a:t>
            </a:r>
            <a:endParaRPr lang="tr-TR" b="1" dirty="0">
              <a:solidFill>
                <a:schemeClr val="accent1"/>
              </a:solidFill>
              <a:latin typeface="Calibri" pitchFamily="34" charset="0"/>
            </a:endParaRPr>
          </a:p>
        </p:txBody>
      </p:sp>
      <p:sp>
        <p:nvSpPr>
          <p:cNvPr id="20"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spTree>
    <p:extLst>
      <p:ext uri="{BB962C8B-B14F-4D97-AF65-F5344CB8AC3E}">
        <p14:creationId xmlns:p14="http://schemas.microsoft.com/office/powerpoint/2010/main" val="3652636955"/>
      </p:ext>
    </p:extLst>
  </p:cSld>
  <p:clrMapOvr>
    <a:masterClrMapping/>
  </p:clrMapOvr>
  <p:transition spd="slow">
    <p:push dir="u"/>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ikdörtgen 18"/>
          <p:cNvSpPr/>
          <p:nvPr/>
        </p:nvSpPr>
        <p:spPr>
          <a:xfrm>
            <a:off x="3995936" y="711104"/>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chemeClr val="accent1"/>
                </a:solidFill>
                <a:latin typeface="Calibri" pitchFamily="34" charset="0"/>
              </a:rPr>
              <a:t>Ki-kare testi</a:t>
            </a:r>
            <a:endParaRPr lang="tr-TR" b="1" dirty="0">
              <a:solidFill>
                <a:schemeClr val="accent1"/>
              </a:solidFill>
              <a:latin typeface="Calibri" pitchFamily="34" charset="0"/>
            </a:endParaRPr>
          </a:p>
        </p:txBody>
      </p:sp>
      <p:sp>
        <p:nvSpPr>
          <p:cNvPr id="20"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611" y="1312527"/>
            <a:ext cx="7654578" cy="4809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Dikdörtgen 7"/>
          <p:cNvSpPr/>
          <p:nvPr/>
        </p:nvSpPr>
        <p:spPr>
          <a:xfrm>
            <a:off x="1125619" y="5157192"/>
            <a:ext cx="7118789" cy="360040"/>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9" name="Düz Ok Bağlayıcısı 8"/>
          <p:cNvCxnSpPr/>
          <p:nvPr/>
        </p:nvCxnSpPr>
        <p:spPr>
          <a:xfrm flipH="1" flipV="1">
            <a:off x="5076056" y="1020894"/>
            <a:ext cx="936104" cy="4316318"/>
          </a:xfrm>
          <a:prstGeom prst="straightConnector1">
            <a:avLst/>
          </a:prstGeom>
          <a:ln w="508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1" name="Dikdörtgen 10"/>
          <p:cNvSpPr/>
          <p:nvPr/>
        </p:nvSpPr>
        <p:spPr>
          <a:xfrm>
            <a:off x="1059452" y="3933056"/>
            <a:ext cx="7184956" cy="115212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2" name="Dikdörtgen 11"/>
          <p:cNvSpPr/>
          <p:nvPr/>
        </p:nvSpPr>
        <p:spPr>
          <a:xfrm>
            <a:off x="5436097" y="850078"/>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Bağımsız örneklerde t testi</a:t>
            </a:r>
            <a:endParaRPr lang="tr-TR" b="1" dirty="0">
              <a:solidFill>
                <a:srgbClr val="FF0000"/>
              </a:solidFill>
              <a:latin typeface="Calibri" pitchFamily="34" charset="0"/>
            </a:endParaRPr>
          </a:p>
        </p:txBody>
      </p:sp>
      <p:cxnSp>
        <p:nvCxnSpPr>
          <p:cNvPr id="13" name="Düz Ok Bağlayıcısı 12"/>
          <p:cNvCxnSpPr/>
          <p:nvPr/>
        </p:nvCxnSpPr>
        <p:spPr>
          <a:xfrm flipV="1">
            <a:off x="6321782" y="1216724"/>
            <a:ext cx="0" cy="3076372"/>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803409"/>
      </p:ext>
    </p:extLst>
  </p:cSld>
  <p:clrMapOvr>
    <a:masterClrMapping/>
  </p:clrMapOvr>
  <p:transition spd="slow">
    <p:push dir="u"/>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043608" y="87015"/>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pic>
        <p:nvPicPr>
          <p:cNvPr id="501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82549"/>
            <a:ext cx="6732240" cy="2231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Dikdörtgen 13"/>
          <p:cNvSpPr/>
          <p:nvPr/>
        </p:nvSpPr>
        <p:spPr>
          <a:xfrm>
            <a:off x="251521" y="2108946"/>
            <a:ext cx="6264695" cy="81599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5" name="Düz Ok Bağlayıcısı 14"/>
          <p:cNvCxnSpPr>
            <a:endCxn id="16" idx="2"/>
          </p:cNvCxnSpPr>
          <p:nvPr/>
        </p:nvCxnSpPr>
        <p:spPr>
          <a:xfrm flipV="1">
            <a:off x="6321782" y="888589"/>
            <a:ext cx="842507" cy="1487366"/>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ikdörtgen 15"/>
          <p:cNvSpPr/>
          <p:nvPr/>
        </p:nvSpPr>
        <p:spPr>
          <a:xfrm>
            <a:off x="5436097" y="546957"/>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Bağımsız örneklerde t testi</a:t>
            </a:r>
            <a:endParaRPr lang="tr-TR" b="1" dirty="0">
              <a:solidFill>
                <a:srgbClr val="FF0000"/>
              </a:solidFill>
              <a:latin typeface="Calibri" pitchFamily="34"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71" y="3113620"/>
            <a:ext cx="8597385" cy="2914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Dikdörtgen 21"/>
          <p:cNvSpPr/>
          <p:nvPr/>
        </p:nvSpPr>
        <p:spPr>
          <a:xfrm>
            <a:off x="7141923" y="2754128"/>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chemeClr val="accent1"/>
                </a:solidFill>
                <a:latin typeface="Calibri" pitchFamily="34" charset="0"/>
              </a:rPr>
              <a:t>TW-ANOVA</a:t>
            </a:r>
            <a:endParaRPr lang="tr-TR" b="1" dirty="0">
              <a:solidFill>
                <a:schemeClr val="accent1"/>
              </a:solidFill>
              <a:latin typeface="Calibri" pitchFamily="34" charset="0"/>
            </a:endParaRPr>
          </a:p>
        </p:txBody>
      </p:sp>
      <p:cxnSp>
        <p:nvCxnSpPr>
          <p:cNvPr id="23" name="Düz Ok Bağlayıcısı 22"/>
          <p:cNvCxnSpPr/>
          <p:nvPr/>
        </p:nvCxnSpPr>
        <p:spPr>
          <a:xfrm flipV="1">
            <a:off x="7812360" y="3113619"/>
            <a:ext cx="360040" cy="1314759"/>
          </a:xfrm>
          <a:prstGeom prst="straightConnector1">
            <a:avLst/>
          </a:prstGeom>
          <a:ln w="508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4" name="Dikdörtgen 23"/>
          <p:cNvSpPr/>
          <p:nvPr/>
        </p:nvSpPr>
        <p:spPr>
          <a:xfrm>
            <a:off x="200698" y="3933056"/>
            <a:ext cx="8331742" cy="1368152"/>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4152568264"/>
      </p:ext>
    </p:extLst>
  </p:cSld>
  <p:clrMapOvr>
    <a:masterClrMapping/>
  </p:clrMapOvr>
  <p:transition spd="slow">
    <p:push dir="u"/>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043608" y="87015"/>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sp>
        <p:nvSpPr>
          <p:cNvPr id="16" name="Dikdörtgen 15"/>
          <p:cNvSpPr/>
          <p:nvPr/>
        </p:nvSpPr>
        <p:spPr>
          <a:xfrm>
            <a:off x="5436097" y="546957"/>
            <a:ext cx="3456384"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Tekrarlı ölçümlerde ANOVA</a:t>
            </a:r>
            <a:endParaRPr lang="tr-TR" b="1" dirty="0">
              <a:solidFill>
                <a:srgbClr val="FF0000"/>
              </a:solidFill>
              <a:latin typeface="Calibri" pitchFamily="34" charset="0"/>
            </a:endParaRPr>
          </a:p>
        </p:txBody>
      </p:sp>
      <p:sp>
        <p:nvSpPr>
          <p:cNvPr id="22" name="Dikdörtgen 21"/>
          <p:cNvSpPr/>
          <p:nvPr/>
        </p:nvSpPr>
        <p:spPr>
          <a:xfrm>
            <a:off x="4932040" y="3573016"/>
            <a:ext cx="3960441" cy="840230"/>
          </a:xfrm>
          <a:prstGeom prst="rect">
            <a:avLst/>
          </a:prstGeom>
        </p:spPr>
        <p:txBody>
          <a:bodyPr wrap="square">
            <a:spAutoFit/>
          </a:bodyPr>
          <a:lstStyle/>
          <a:p>
            <a:pPr lvl="1" algn="just" eaLnBrk="0" hangingPunct="0">
              <a:lnSpc>
                <a:spcPct val="90000"/>
              </a:lnSpc>
              <a:buClr>
                <a:srgbClr val="FF0033"/>
              </a:buClr>
              <a:buSzPct val="150000"/>
              <a:defRPr/>
            </a:pPr>
            <a:r>
              <a:rPr lang="tr-TR" b="1" smtClean="0">
                <a:solidFill>
                  <a:schemeClr val="accent1"/>
                </a:solidFill>
                <a:latin typeface="Calibri" pitchFamily="34" charset="0"/>
              </a:rPr>
              <a:t>30’ar </a:t>
            </a:r>
            <a:r>
              <a:rPr lang="tr-TR" b="1" dirty="0" smtClean="0">
                <a:solidFill>
                  <a:schemeClr val="accent1"/>
                </a:solidFill>
                <a:latin typeface="Calibri" pitchFamily="34" charset="0"/>
              </a:rPr>
              <a:t>birimden oluşan 4 farklı grup ve her gruba ait 2 farklı zamanda ölçüm vardır</a:t>
            </a:r>
            <a:endParaRPr lang="tr-TR" b="1" dirty="0">
              <a:solidFill>
                <a:schemeClr val="accent1"/>
              </a:solidFill>
              <a:latin typeface="Calibri"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334" y="856408"/>
            <a:ext cx="541972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Dikdörtgen 11"/>
          <p:cNvSpPr/>
          <p:nvPr/>
        </p:nvSpPr>
        <p:spPr>
          <a:xfrm>
            <a:off x="1547663" y="2375954"/>
            <a:ext cx="2520281" cy="378173"/>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7" name="Düz Ok Bağlayıcısı 16"/>
          <p:cNvCxnSpPr/>
          <p:nvPr/>
        </p:nvCxnSpPr>
        <p:spPr>
          <a:xfrm flipV="1">
            <a:off x="4067944" y="888589"/>
            <a:ext cx="3096345" cy="1487366"/>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941169"/>
            <a:ext cx="9045194" cy="1416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Dikdörtgen 17"/>
          <p:cNvSpPr/>
          <p:nvPr/>
        </p:nvSpPr>
        <p:spPr>
          <a:xfrm>
            <a:off x="488730" y="5013176"/>
            <a:ext cx="8331742" cy="1368152"/>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9" name="Düz Ok Bağlayıcısı 18"/>
          <p:cNvCxnSpPr/>
          <p:nvPr/>
        </p:nvCxnSpPr>
        <p:spPr>
          <a:xfrm flipV="1">
            <a:off x="5292080" y="4361930"/>
            <a:ext cx="1008112" cy="867270"/>
          </a:xfrm>
          <a:prstGeom prst="straightConnector1">
            <a:avLst/>
          </a:prstGeom>
          <a:ln w="508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9246486"/>
      </p:ext>
    </p:extLst>
  </p:cSld>
  <p:clrMapOvr>
    <a:masterClrMapping/>
  </p:clrMapOvr>
  <p:transition spd="slow">
    <p:push dir="u"/>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243027"/>
            <a:ext cx="9252519" cy="4157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Dikdörtgen 11"/>
          <p:cNvSpPr/>
          <p:nvPr/>
        </p:nvSpPr>
        <p:spPr>
          <a:xfrm>
            <a:off x="80220" y="5301208"/>
            <a:ext cx="9063780" cy="109899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3" name="Düz Ok Bağlayıcısı 12"/>
          <p:cNvCxnSpPr/>
          <p:nvPr/>
        </p:nvCxnSpPr>
        <p:spPr>
          <a:xfrm flipV="1">
            <a:off x="5148064" y="1988840"/>
            <a:ext cx="1385900" cy="3600401"/>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Dikdörtgen 20"/>
          <p:cNvSpPr/>
          <p:nvPr/>
        </p:nvSpPr>
        <p:spPr>
          <a:xfrm>
            <a:off x="4626260" y="1412776"/>
            <a:ext cx="4266221"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Doğrusal regresyon denklemleri</a:t>
            </a:r>
            <a:endParaRPr lang="tr-TR" b="1" dirty="0">
              <a:solidFill>
                <a:srgbClr val="FF0000"/>
              </a:solidFill>
              <a:latin typeface="Calibri" pitchFamily="34" charset="0"/>
            </a:endParaRPr>
          </a:p>
        </p:txBody>
      </p:sp>
      <p:sp>
        <p:nvSpPr>
          <p:cNvPr id="22" name="Rectangle 3"/>
          <p:cNvSpPr>
            <a:spLocks noChangeArrowheads="1"/>
          </p:cNvSpPr>
          <p:nvPr/>
        </p:nvSpPr>
        <p:spPr bwMode="auto">
          <a:xfrm>
            <a:off x="1043608" y="620688"/>
            <a:ext cx="748883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dirty="0" smtClean="0">
                <a:latin typeface="Calibri" pitchFamily="34" charset="0"/>
                <a:cs typeface="Times New Roman" pitchFamily="18" charset="0"/>
              </a:rPr>
              <a:t>Doğrusal regresyon analizi sonuçları, denklemler, R</a:t>
            </a:r>
            <a:r>
              <a:rPr lang="tr-TR" baseline="30000" dirty="0" smtClean="0">
                <a:latin typeface="Calibri" pitchFamily="34" charset="0"/>
                <a:cs typeface="Times New Roman" pitchFamily="18" charset="0"/>
              </a:rPr>
              <a:t>2</a:t>
            </a:r>
            <a:r>
              <a:rPr lang="tr-TR" dirty="0" smtClean="0">
                <a:latin typeface="Calibri" pitchFamily="34" charset="0"/>
                <a:cs typeface="Times New Roman" pitchFamily="18" charset="0"/>
              </a:rPr>
              <a:t> istatistikleri grafiklerin altında verilmiştir. Ayrıca grafiklerle değişkenler arasındaki pozitif yöndeki ilişki de gösterilmiştir</a:t>
            </a:r>
            <a:endParaRPr lang="en-US" dirty="0">
              <a:latin typeface="Calibri" pitchFamily="34" charset="0"/>
              <a:cs typeface="Times New Roman" pitchFamily="18" charset="0"/>
            </a:endParaRPr>
          </a:p>
        </p:txBody>
      </p:sp>
    </p:spTree>
    <p:extLst>
      <p:ext uri="{BB962C8B-B14F-4D97-AF65-F5344CB8AC3E}">
        <p14:creationId xmlns:p14="http://schemas.microsoft.com/office/powerpoint/2010/main" val="422528478"/>
      </p:ext>
    </p:extLst>
  </p:cSld>
  <p:clrMapOvr>
    <a:masterClrMapping/>
  </p:clrMapOvr>
  <p:transition spd="slow">
    <p:push dir="u"/>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sp>
        <p:nvSpPr>
          <p:cNvPr id="21" name="Dikdörtgen 20"/>
          <p:cNvSpPr/>
          <p:nvPr/>
        </p:nvSpPr>
        <p:spPr>
          <a:xfrm>
            <a:off x="5076056" y="1412776"/>
            <a:ext cx="3816425" cy="840230"/>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Dağılım formuna göre hesaplanan ve yorumlanan korelasyon katsayıları </a:t>
            </a:r>
            <a:endParaRPr lang="tr-TR" b="1" dirty="0">
              <a:solidFill>
                <a:srgbClr val="FF0000"/>
              </a:solidFill>
              <a:latin typeface="Calibri"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7556" y="3456981"/>
            <a:ext cx="5114925"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20" y="593422"/>
            <a:ext cx="5076825"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Düz Ok Bağlayıcısı 9"/>
          <p:cNvCxnSpPr/>
          <p:nvPr/>
        </p:nvCxnSpPr>
        <p:spPr>
          <a:xfrm flipV="1">
            <a:off x="4626260" y="2253006"/>
            <a:ext cx="1708758" cy="319222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Dikdörtgen 10"/>
          <p:cNvSpPr/>
          <p:nvPr/>
        </p:nvSpPr>
        <p:spPr>
          <a:xfrm>
            <a:off x="3777556" y="3645024"/>
            <a:ext cx="5366444" cy="2615909"/>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4" name="Düz Bağlayıcı 13"/>
          <p:cNvCxnSpPr/>
          <p:nvPr/>
        </p:nvCxnSpPr>
        <p:spPr>
          <a:xfrm>
            <a:off x="3851920" y="2996952"/>
            <a:ext cx="122413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a:off x="3059832" y="1844824"/>
            <a:ext cx="140415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a:off x="251520" y="3284984"/>
            <a:ext cx="280831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066663"/>
      </p:ext>
    </p:extLst>
  </p:cSld>
  <p:clrMapOvr>
    <a:masterClrMapping/>
  </p:clrMapOvr>
  <p:transition spd="slow">
    <p:push dir="u"/>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pic>
        <p:nvPicPr>
          <p:cNvPr id="522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95928"/>
            <a:ext cx="7629525" cy="470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Dikdörtgen 9"/>
          <p:cNvSpPr/>
          <p:nvPr/>
        </p:nvSpPr>
        <p:spPr>
          <a:xfrm>
            <a:off x="256134" y="3499104"/>
            <a:ext cx="8420322" cy="36194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1" name="Düz Ok Bağlayıcısı 10"/>
          <p:cNvCxnSpPr/>
          <p:nvPr/>
        </p:nvCxnSpPr>
        <p:spPr>
          <a:xfrm flipV="1">
            <a:off x="5148064" y="1844825"/>
            <a:ext cx="864096" cy="1835251"/>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Dikdörtgen 13"/>
          <p:cNvSpPr/>
          <p:nvPr/>
        </p:nvSpPr>
        <p:spPr>
          <a:xfrm>
            <a:off x="4626260" y="1412776"/>
            <a:ext cx="4266221" cy="341632"/>
          </a:xfrm>
          <a:prstGeom prst="rect">
            <a:avLst/>
          </a:prstGeom>
        </p:spPr>
        <p:txBody>
          <a:bodyPr wrap="square">
            <a:spAutoFit/>
          </a:bodyPr>
          <a:lstStyle/>
          <a:p>
            <a:pPr lvl="1" algn="just" eaLnBrk="0" hangingPunct="0">
              <a:lnSpc>
                <a:spcPct val="90000"/>
              </a:lnSpc>
              <a:buClr>
                <a:srgbClr val="FF0033"/>
              </a:buClr>
              <a:buSzPct val="150000"/>
              <a:defRPr/>
            </a:pPr>
            <a:r>
              <a:rPr lang="tr-TR" b="1" dirty="0" smtClean="0">
                <a:solidFill>
                  <a:srgbClr val="FF0000"/>
                </a:solidFill>
                <a:latin typeface="Calibri" pitchFamily="34" charset="0"/>
              </a:rPr>
              <a:t>Mann </a:t>
            </a:r>
            <a:r>
              <a:rPr lang="tr-TR" b="1" dirty="0" err="1" smtClean="0">
                <a:solidFill>
                  <a:srgbClr val="FF0000"/>
                </a:solidFill>
                <a:latin typeface="Calibri" pitchFamily="34" charset="0"/>
              </a:rPr>
              <a:t>Whitney</a:t>
            </a:r>
            <a:r>
              <a:rPr lang="tr-TR" b="1" dirty="0" smtClean="0">
                <a:solidFill>
                  <a:srgbClr val="FF0000"/>
                </a:solidFill>
                <a:latin typeface="Calibri" pitchFamily="34" charset="0"/>
              </a:rPr>
              <a:t> U testi</a:t>
            </a:r>
            <a:endParaRPr lang="tr-TR" b="1" dirty="0">
              <a:solidFill>
                <a:srgbClr val="FF0000"/>
              </a:solidFill>
              <a:latin typeface="Calibri" pitchFamily="34" charset="0"/>
            </a:endParaRPr>
          </a:p>
        </p:txBody>
      </p:sp>
      <p:cxnSp>
        <p:nvCxnSpPr>
          <p:cNvPr id="15" name="Düz Bağlayıcı 14"/>
          <p:cNvCxnSpPr/>
          <p:nvPr/>
        </p:nvCxnSpPr>
        <p:spPr>
          <a:xfrm>
            <a:off x="1979712" y="5949280"/>
            <a:ext cx="151216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204387"/>
      </p:ext>
    </p:extLst>
  </p:cSld>
  <p:clrMapOvr>
    <a:masterClrMapping/>
  </p:clrMapOvr>
  <p:transition spd="slow">
    <p:push dir="u"/>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Hangi istatistik yöntem, nerede kullanılmış?</a:t>
            </a:r>
            <a:endParaRPr lang="en-US" sz="2400" b="1" dirty="0">
              <a:solidFill>
                <a:srgbClr val="FF0000"/>
              </a:solidFill>
              <a:latin typeface="Calibri" pitchFamily="34" charset="0"/>
              <a:cs typeface="Times New Roman" pitchFamily="18" charset="0"/>
            </a:endParaRPr>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39323"/>
            <a:ext cx="9041905" cy="4630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Dikdörtgen 7"/>
          <p:cNvSpPr/>
          <p:nvPr/>
        </p:nvSpPr>
        <p:spPr>
          <a:xfrm>
            <a:off x="0" y="1972592"/>
            <a:ext cx="4427984" cy="390468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9" name="Düz Ok Bağlayıcısı 8"/>
          <p:cNvCxnSpPr/>
          <p:nvPr/>
        </p:nvCxnSpPr>
        <p:spPr>
          <a:xfrm flipV="1">
            <a:off x="2051720" y="1604934"/>
            <a:ext cx="125760" cy="896285"/>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Dikdörtgen 11"/>
          <p:cNvSpPr/>
          <p:nvPr/>
        </p:nvSpPr>
        <p:spPr>
          <a:xfrm>
            <a:off x="539552" y="764704"/>
            <a:ext cx="4176464" cy="840230"/>
          </a:xfrm>
          <a:prstGeom prst="rect">
            <a:avLst/>
          </a:prstGeom>
        </p:spPr>
        <p:txBody>
          <a:bodyPr wrap="square">
            <a:spAutoFit/>
          </a:bodyPr>
          <a:lstStyle/>
          <a:p>
            <a:pPr lvl="1" algn="just" eaLnBrk="0" hangingPunct="0">
              <a:lnSpc>
                <a:spcPct val="90000"/>
              </a:lnSpc>
              <a:buClr>
                <a:srgbClr val="FF0033"/>
              </a:buClr>
              <a:buSzPct val="150000"/>
              <a:defRPr/>
            </a:pPr>
            <a:r>
              <a:rPr lang="tr-TR" dirty="0" smtClean="0">
                <a:solidFill>
                  <a:srgbClr val="FF0000"/>
                </a:solidFill>
                <a:latin typeface="Calibri" pitchFamily="34" charset="0"/>
              </a:rPr>
              <a:t>Kaplan </a:t>
            </a:r>
            <a:r>
              <a:rPr lang="tr-TR" dirty="0" err="1" smtClean="0">
                <a:solidFill>
                  <a:srgbClr val="FF0000"/>
                </a:solidFill>
                <a:latin typeface="Calibri" pitchFamily="34" charset="0"/>
              </a:rPr>
              <a:t>Meier</a:t>
            </a:r>
            <a:r>
              <a:rPr lang="tr-TR" dirty="0" smtClean="0">
                <a:solidFill>
                  <a:srgbClr val="FF0000"/>
                </a:solidFill>
                <a:latin typeface="Calibri" pitchFamily="34" charset="0"/>
              </a:rPr>
              <a:t> Yaşam Analizi yöntemi ile iki farklı grubun yaşam eğrilerinin karşılaştırılması (</a:t>
            </a:r>
            <a:r>
              <a:rPr lang="tr-TR" dirty="0" err="1" smtClean="0">
                <a:solidFill>
                  <a:srgbClr val="FF0000"/>
                </a:solidFill>
                <a:latin typeface="Calibri" pitchFamily="34" charset="0"/>
              </a:rPr>
              <a:t>log-rank</a:t>
            </a:r>
            <a:r>
              <a:rPr lang="tr-TR" dirty="0" smtClean="0">
                <a:solidFill>
                  <a:srgbClr val="FF0000"/>
                </a:solidFill>
                <a:latin typeface="Calibri" pitchFamily="34" charset="0"/>
              </a:rPr>
              <a:t>)</a:t>
            </a:r>
            <a:endParaRPr lang="tr-TR" dirty="0">
              <a:solidFill>
                <a:srgbClr val="FF0000"/>
              </a:solidFill>
              <a:latin typeface="Calibri" pitchFamily="34" charset="0"/>
            </a:endParaRPr>
          </a:p>
        </p:txBody>
      </p:sp>
      <p:sp>
        <p:nvSpPr>
          <p:cNvPr id="15" name="Dikdörtgen 14"/>
          <p:cNvSpPr/>
          <p:nvPr/>
        </p:nvSpPr>
        <p:spPr>
          <a:xfrm>
            <a:off x="4499992" y="2836688"/>
            <a:ext cx="4427984" cy="390468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6" name="Düz Ok Bağlayıcısı 15"/>
          <p:cNvCxnSpPr/>
          <p:nvPr/>
        </p:nvCxnSpPr>
        <p:spPr>
          <a:xfrm flipV="1">
            <a:off x="6174432" y="2573226"/>
            <a:ext cx="125760" cy="927783"/>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Dikdörtgen 16"/>
          <p:cNvSpPr/>
          <p:nvPr/>
        </p:nvSpPr>
        <p:spPr>
          <a:xfrm>
            <a:off x="4283968" y="1724674"/>
            <a:ext cx="4613922" cy="840230"/>
          </a:xfrm>
          <a:prstGeom prst="rect">
            <a:avLst/>
          </a:prstGeom>
        </p:spPr>
        <p:txBody>
          <a:bodyPr wrap="square">
            <a:spAutoFit/>
          </a:bodyPr>
          <a:lstStyle/>
          <a:p>
            <a:pPr lvl="1" algn="just" eaLnBrk="0" hangingPunct="0">
              <a:lnSpc>
                <a:spcPct val="90000"/>
              </a:lnSpc>
              <a:buClr>
                <a:srgbClr val="FF0033"/>
              </a:buClr>
              <a:buSzPct val="150000"/>
              <a:defRPr/>
            </a:pPr>
            <a:r>
              <a:rPr lang="tr-TR" dirty="0" smtClean="0">
                <a:solidFill>
                  <a:srgbClr val="FF0000"/>
                </a:solidFill>
                <a:latin typeface="Calibri" pitchFamily="34" charset="0"/>
              </a:rPr>
              <a:t>Yaşam süresi üzerine etkide bulunduğu düşünülen </a:t>
            </a:r>
            <a:r>
              <a:rPr lang="tr-TR" dirty="0" err="1" smtClean="0">
                <a:solidFill>
                  <a:srgbClr val="FF0000"/>
                </a:solidFill>
                <a:latin typeface="Calibri" pitchFamily="34" charset="0"/>
              </a:rPr>
              <a:t>prognostik</a:t>
            </a:r>
            <a:r>
              <a:rPr lang="tr-TR" dirty="0" smtClean="0">
                <a:solidFill>
                  <a:srgbClr val="FF0000"/>
                </a:solidFill>
                <a:latin typeface="Calibri" pitchFamily="34" charset="0"/>
              </a:rPr>
              <a:t> faktörlerin </a:t>
            </a:r>
            <a:r>
              <a:rPr lang="tr-TR" dirty="0" err="1">
                <a:solidFill>
                  <a:srgbClr val="FF0000"/>
                </a:solidFill>
                <a:latin typeface="Calibri" pitchFamily="34" charset="0"/>
              </a:rPr>
              <a:t>C</a:t>
            </a:r>
            <a:r>
              <a:rPr lang="tr-TR" dirty="0" err="1" smtClean="0">
                <a:solidFill>
                  <a:srgbClr val="FF0000"/>
                </a:solidFill>
                <a:latin typeface="Calibri" pitchFamily="34" charset="0"/>
              </a:rPr>
              <a:t>ox</a:t>
            </a:r>
            <a:r>
              <a:rPr lang="tr-TR" dirty="0" smtClean="0">
                <a:solidFill>
                  <a:srgbClr val="FF0000"/>
                </a:solidFill>
                <a:latin typeface="Calibri" pitchFamily="34" charset="0"/>
              </a:rPr>
              <a:t> regresyon yöntemi ile analizi</a:t>
            </a:r>
            <a:endParaRPr lang="tr-TR" dirty="0">
              <a:solidFill>
                <a:srgbClr val="FF0000"/>
              </a:solidFill>
              <a:latin typeface="Calibri" pitchFamily="34" charset="0"/>
            </a:endParaRPr>
          </a:p>
        </p:txBody>
      </p:sp>
    </p:spTree>
    <p:extLst>
      <p:ext uri="{BB962C8B-B14F-4D97-AF65-F5344CB8AC3E}">
        <p14:creationId xmlns:p14="http://schemas.microsoft.com/office/powerpoint/2010/main" val="3385400064"/>
      </p:ext>
    </p:extLst>
  </p:cSld>
  <p:clrMapOvr>
    <a:masterClrMapping/>
  </p:clrMapOvr>
  <p:transition spd="slow">
    <p:push dir="u"/>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
          <p:cNvSpPr>
            <a:spLocks noChangeArrowheads="1"/>
          </p:cNvSpPr>
          <p:nvPr/>
        </p:nvSpPr>
        <p:spPr bwMode="auto">
          <a:xfrm>
            <a:off x="1043608" y="131721"/>
            <a:ext cx="7488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r>
              <a:rPr lang="tr-TR" sz="2400" b="1" dirty="0" smtClean="0">
                <a:solidFill>
                  <a:srgbClr val="FF0000"/>
                </a:solidFill>
                <a:latin typeface="Calibri" pitchFamily="34" charset="0"/>
                <a:cs typeface="Times New Roman" pitchFamily="18" charset="0"/>
              </a:rPr>
              <a:t>Türetilmiş verilerle yöntem karşılaştırmaları…</a:t>
            </a:r>
            <a:endParaRPr lang="en-US" sz="2400" b="1" dirty="0">
              <a:solidFill>
                <a:srgbClr val="FF0000"/>
              </a:solidFill>
              <a:latin typeface="Calibri" pitchFamily="34" charset="0"/>
              <a:cs typeface="Times New Roman" pitchFamily="18" charset="0"/>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0" y="2276872"/>
            <a:ext cx="9180627"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Düz Bağlayıcı 12"/>
          <p:cNvCxnSpPr/>
          <p:nvPr/>
        </p:nvCxnSpPr>
        <p:spPr>
          <a:xfrm>
            <a:off x="3491880" y="2708920"/>
            <a:ext cx="554461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Düz Bağlayıcı 13"/>
          <p:cNvCxnSpPr/>
          <p:nvPr/>
        </p:nvCxnSpPr>
        <p:spPr>
          <a:xfrm>
            <a:off x="179512" y="2924944"/>
            <a:ext cx="151216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81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651770"/>
            <a:ext cx="5760640" cy="1409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4812162"/>
      </p:ext>
    </p:extLst>
  </p:cSld>
  <p:clrMapOvr>
    <a:masterClrMapping/>
  </p:clrMapOvr>
  <p:transition spd="slow">
    <p:push dir="u"/>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3 Metin kutusu"/>
          <p:cNvSpPr txBox="1"/>
          <p:nvPr/>
        </p:nvSpPr>
        <p:spPr>
          <a:xfrm>
            <a:off x="1403648" y="2852936"/>
            <a:ext cx="7272808" cy="1323439"/>
          </a:xfrm>
          <a:prstGeom prst="rect">
            <a:avLst/>
          </a:prstGeom>
          <a:noFill/>
        </p:spPr>
        <p:txBody>
          <a:bodyPr wrap="square">
            <a:spAutoFit/>
          </a:bodyPr>
          <a:lstStyle/>
          <a:p>
            <a:pPr algn="r">
              <a:defRPr/>
            </a:pPr>
            <a:r>
              <a:rPr lang="tr-TR" sz="8000" b="1" dirty="0" smtClean="0">
                <a:solidFill>
                  <a:schemeClr val="bg2">
                    <a:lumMod val="50000"/>
                  </a:schemeClr>
                </a:solidFill>
                <a:effectLst>
                  <a:outerShdw blurRad="38100" dist="38100" dir="2700000" algn="tl">
                    <a:srgbClr val="000000">
                      <a:alpha val="43137"/>
                    </a:srgbClr>
                  </a:outerShdw>
                </a:effectLst>
                <a:latin typeface="Cambria Math" pitchFamily="18" charset="0"/>
                <a:ea typeface="Cambria Math" pitchFamily="18" charset="0"/>
              </a:rPr>
              <a:t>A</a:t>
            </a:r>
            <a:r>
              <a:rPr lang="tr-TR" sz="6000" b="1" dirty="0" smtClean="0">
                <a:solidFill>
                  <a:schemeClr val="bg2">
                    <a:lumMod val="50000"/>
                  </a:schemeClr>
                </a:solidFill>
                <a:effectLst>
                  <a:outerShdw blurRad="38100" dist="38100" dir="2700000" algn="tl">
                    <a:srgbClr val="000000">
                      <a:alpha val="43137"/>
                    </a:srgbClr>
                  </a:outerShdw>
                </a:effectLst>
                <a:latin typeface="Cambria Math" pitchFamily="18" charset="0"/>
                <a:ea typeface="Cambria Math" pitchFamily="18" charset="0"/>
              </a:rPr>
              <a:t>nalitik İstatistikler</a:t>
            </a:r>
            <a:endParaRPr lang="en-US" sz="6000" b="1" dirty="0">
              <a:solidFill>
                <a:schemeClr val="bg2">
                  <a:lumMod val="50000"/>
                </a:schemeClr>
              </a:solidFill>
              <a:effectLst>
                <a:outerShdw blurRad="38100" dist="38100" dir="2700000" algn="tl">
                  <a:srgbClr val="000000">
                    <a:alpha val="43137"/>
                  </a:srgbClr>
                </a:outerShdw>
              </a:effectLst>
              <a:latin typeface="Cambria Math" pitchFamily="18" charset="0"/>
              <a:ea typeface="Cambria Math" pitchFamily="18" charset="0"/>
            </a:endParaRPr>
          </a:p>
        </p:txBody>
      </p:sp>
      <p:sp>
        <p:nvSpPr>
          <p:cNvPr id="14" name="Rectangle 2"/>
          <p:cNvSpPr>
            <a:spLocks noChangeArrowheads="1"/>
          </p:cNvSpPr>
          <p:nvPr/>
        </p:nvSpPr>
        <p:spPr bwMode="auto">
          <a:xfrm>
            <a:off x="187325" y="105568"/>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defRPr/>
            </a:pPr>
            <a:endParaRPr lang="tr-TR">
              <a:solidFill>
                <a:schemeClr val="accent2">
                  <a:lumMod val="50000"/>
                </a:schemeClr>
              </a:solidFill>
            </a:endParaRPr>
          </a:p>
        </p:txBody>
      </p:sp>
      <p:sp>
        <p:nvSpPr>
          <p:cNvPr id="15" name="Rectangle 4"/>
          <p:cNvSpPr>
            <a:spLocks noChangeArrowheads="1"/>
          </p:cNvSpPr>
          <p:nvPr/>
        </p:nvSpPr>
        <p:spPr bwMode="auto">
          <a:xfrm>
            <a:off x="187325" y="105568"/>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defRPr/>
            </a:pPr>
            <a:endParaRPr lang="tr-TR">
              <a:solidFill>
                <a:schemeClr val="accent2">
                  <a:lumMod val="50000"/>
                </a:schemeClr>
              </a:solidFill>
            </a:endParaRPr>
          </a:p>
        </p:txBody>
      </p:sp>
      <p:sp>
        <p:nvSpPr>
          <p:cNvPr id="16" name="Dikdörtgen 15"/>
          <p:cNvSpPr>
            <a:spLocks noChangeArrowheads="1"/>
          </p:cNvSpPr>
          <p:nvPr/>
        </p:nvSpPr>
        <p:spPr bwMode="auto">
          <a:xfrm>
            <a:off x="1014413" y="477043"/>
            <a:ext cx="7561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lgn="ctr">
              <a:lnSpc>
                <a:spcPct val="90000"/>
              </a:lnSpc>
              <a:defRPr/>
            </a:pP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SOGÜ </a:t>
            </a:r>
          </a:p>
          <a:p>
            <a:pPr algn="ctr">
              <a:lnSpc>
                <a:spcPct val="90000"/>
              </a:lnSpc>
              <a:defRPr/>
            </a:pPr>
            <a:r>
              <a:rPr lang="tr-TR" sz="2000" b="1" dirty="0" smtClean="0">
                <a:solidFill>
                  <a:schemeClr val="accent2">
                    <a:lumMod val="50000"/>
                  </a:schemeClr>
                </a:solidFill>
                <a:latin typeface="Calibri" pitchFamily="34" charset="0"/>
              </a:rPr>
              <a:t>S</a:t>
            </a:r>
            <a:r>
              <a:rPr lang="tr-TR" sz="1600" b="1" dirty="0" smtClean="0">
                <a:solidFill>
                  <a:schemeClr val="accent2">
                    <a:lumMod val="50000"/>
                  </a:schemeClr>
                </a:solidFill>
                <a:latin typeface="Calibri" pitchFamily="34" charset="0"/>
              </a:rPr>
              <a:t>AĞLIK </a:t>
            </a:r>
            <a:r>
              <a:rPr lang="tr-TR" sz="2000" b="1" dirty="0" smtClean="0">
                <a:solidFill>
                  <a:schemeClr val="accent2">
                    <a:lumMod val="50000"/>
                  </a:schemeClr>
                </a:solidFill>
                <a:latin typeface="Calibri" pitchFamily="34" charset="0"/>
              </a:rPr>
              <a:t>B</a:t>
            </a:r>
            <a:r>
              <a:rPr lang="tr-TR" sz="1600" b="1" dirty="0" smtClean="0">
                <a:solidFill>
                  <a:schemeClr val="accent2">
                    <a:lumMod val="50000"/>
                  </a:schemeClr>
                </a:solidFill>
                <a:latin typeface="Calibri" pitchFamily="34" charset="0"/>
              </a:rPr>
              <a:t>İLİMLERİ </a:t>
            </a:r>
            <a:r>
              <a:rPr lang="tr-TR" sz="2000" b="1" dirty="0" smtClean="0">
                <a:solidFill>
                  <a:schemeClr val="accent2">
                    <a:lumMod val="50000"/>
                  </a:schemeClr>
                </a:solidFill>
                <a:latin typeface="Calibri" pitchFamily="34" charset="0"/>
              </a:rPr>
              <a:t>E</a:t>
            </a:r>
            <a:r>
              <a:rPr lang="tr-TR" sz="1600" b="1" dirty="0" smtClean="0">
                <a:solidFill>
                  <a:schemeClr val="accent2">
                    <a:lumMod val="50000"/>
                  </a:schemeClr>
                </a:solidFill>
                <a:latin typeface="Calibri" pitchFamily="34" charset="0"/>
              </a:rPr>
              <a:t>NSTİTÜSÜ</a:t>
            </a:r>
            <a:endParaRPr lang="tr-TR" sz="2000" b="1" dirty="0">
              <a:solidFill>
                <a:schemeClr val="accent2">
                  <a:lumMod val="50000"/>
                </a:schemeClr>
              </a:solidFill>
              <a:latin typeface="Calibri" pitchFamily="34" charset="0"/>
            </a:endParaRPr>
          </a:p>
          <a:p>
            <a:pPr algn="ctr">
              <a:lnSpc>
                <a:spcPct val="90000"/>
              </a:lnSpc>
              <a:defRPr/>
            </a:pPr>
            <a:endParaRPr lang="tr-TR" sz="2000" b="1" dirty="0">
              <a:solidFill>
                <a:schemeClr val="accent2">
                  <a:lumMod val="50000"/>
                </a:schemeClr>
              </a:solidFill>
              <a:latin typeface="Calibri" pitchFamily="34" charset="0"/>
            </a:endParaRPr>
          </a:p>
          <a:p>
            <a:pPr algn="ctr">
              <a:lnSpc>
                <a:spcPct val="90000"/>
              </a:lnSpc>
              <a:defRPr/>
            </a:pPr>
            <a:r>
              <a:rPr lang="tr-TR" sz="2000" b="1" dirty="0">
                <a:solidFill>
                  <a:schemeClr val="accent2">
                    <a:lumMod val="50000"/>
                  </a:schemeClr>
                </a:solidFill>
                <a:latin typeface="Calibri" pitchFamily="34" charset="0"/>
              </a:rPr>
              <a:t>B</a:t>
            </a:r>
            <a:r>
              <a:rPr lang="tr-TR" sz="1600" b="1" dirty="0">
                <a:solidFill>
                  <a:schemeClr val="accent2">
                    <a:lumMod val="50000"/>
                  </a:schemeClr>
                </a:solidFill>
                <a:latin typeface="Calibri" pitchFamily="34" charset="0"/>
              </a:rPr>
              <a:t>İLİMSEL </a:t>
            </a:r>
            <a:r>
              <a:rPr lang="tr-TR" sz="2000" b="1" dirty="0">
                <a:solidFill>
                  <a:schemeClr val="accent2">
                    <a:lumMod val="50000"/>
                  </a:schemeClr>
                </a:solidFill>
                <a:latin typeface="Calibri" pitchFamily="34" charset="0"/>
              </a:rPr>
              <a:t>A</a:t>
            </a:r>
            <a:r>
              <a:rPr lang="tr-TR" sz="1600" b="1" dirty="0">
                <a:solidFill>
                  <a:schemeClr val="accent2">
                    <a:lumMod val="50000"/>
                  </a:schemeClr>
                </a:solidFill>
                <a:latin typeface="Calibri" pitchFamily="34" charset="0"/>
              </a:rPr>
              <a:t>RAŞTIRMA VE </a:t>
            </a: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ĞİTİM </a:t>
            </a:r>
            <a:r>
              <a:rPr lang="tr-TR" sz="2000" b="1" dirty="0" smtClean="0">
                <a:solidFill>
                  <a:schemeClr val="accent2">
                    <a:lumMod val="50000"/>
                  </a:schemeClr>
                </a:solidFill>
                <a:latin typeface="Calibri" pitchFamily="34" charset="0"/>
              </a:rPr>
              <a:t>P</a:t>
            </a:r>
            <a:r>
              <a:rPr lang="tr-TR" sz="1600" b="1" dirty="0" smtClean="0">
                <a:solidFill>
                  <a:schemeClr val="accent2">
                    <a:lumMod val="50000"/>
                  </a:schemeClr>
                </a:solidFill>
                <a:latin typeface="Calibri" pitchFamily="34" charset="0"/>
              </a:rPr>
              <a:t>ROGRAMI</a:t>
            </a:r>
            <a:endParaRPr lang="tr-TR" sz="1600" b="1" dirty="0">
              <a:solidFill>
                <a:schemeClr val="accent2">
                  <a:lumMod val="50000"/>
                </a:schemeClr>
              </a:solidFill>
              <a:latin typeface="Calibri" pitchFamily="34" charset="0"/>
            </a:endParaRPr>
          </a:p>
        </p:txBody>
      </p:sp>
      <p:sp>
        <p:nvSpPr>
          <p:cNvPr id="17" name="Dikdörtgen 16"/>
          <p:cNvSpPr>
            <a:spLocks noChangeArrowheads="1"/>
          </p:cNvSpPr>
          <p:nvPr/>
        </p:nvSpPr>
        <p:spPr bwMode="auto">
          <a:xfrm>
            <a:off x="1014413" y="6022181"/>
            <a:ext cx="75612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algn="ctr">
              <a:lnSpc>
                <a:spcPct val="90000"/>
              </a:lnSpc>
              <a:defRPr/>
            </a:pPr>
            <a:r>
              <a:rPr lang="tr-TR" sz="1600" b="1" dirty="0" smtClean="0">
                <a:solidFill>
                  <a:schemeClr val="accent2">
                    <a:lumMod val="50000"/>
                  </a:schemeClr>
                </a:solidFill>
                <a:latin typeface="Calibri" pitchFamily="34" charset="0"/>
              </a:rPr>
              <a:t>Prof. </a:t>
            </a:r>
            <a:r>
              <a:rPr lang="tr-TR" sz="1600" b="1" dirty="0">
                <a:solidFill>
                  <a:schemeClr val="accent2">
                    <a:lumMod val="50000"/>
                  </a:schemeClr>
                </a:solidFill>
                <a:latin typeface="Calibri" pitchFamily="34" charset="0"/>
              </a:rPr>
              <a:t>Dr. Cengiz BAL</a:t>
            </a:r>
          </a:p>
          <a:p>
            <a:pPr algn="ctr">
              <a:lnSpc>
                <a:spcPct val="90000"/>
              </a:lnSpc>
              <a:defRPr/>
            </a:pPr>
            <a:endParaRPr lang="tr-TR" sz="1600" b="1" dirty="0">
              <a:solidFill>
                <a:schemeClr val="accent2">
                  <a:lumMod val="50000"/>
                </a:schemeClr>
              </a:solidFill>
              <a:latin typeface="Calibri" pitchFamily="34" charset="0"/>
            </a:endParaRPr>
          </a:p>
          <a:p>
            <a:pPr algn="ctr">
              <a:lnSpc>
                <a:spcPct val="90000"/>
              </a:lnSpc>
              <a:defRPr/>
            </a:pPr>
            <a:r>
              <a:rPr lang="tr-TR" sz="1400" dirty="0" smtClean="0">
                <a:solidFill>
                  <a:schemeClr val="accent2">
                    <a:lumMod val="50000"/>
                  </a:schemeClr>
                </a:solidFill>
                <a:latin typeface="Calibri" pitchFamily="34" charset="0"/>
              </a:rPr>
              <a:t>10 Ekim 2024</a:t>
            </a:r>
            <a:endParaRPr lang="tr-TR" sz="1100" dirty="0">
              <a:solidFill>
                <a:schemeClr val="accent2">
                  <a:lumMod val="50000"/>
                </a:schemeClr>
              </a:solidFill>
              <a:latin typeface="Calibri" pitchFamily="34" charset="0"/>
            </a:endParaRPr>
          </a:p>
        </p:txBody>
      </p:sp>
    </p:spTree>
    <p:extLst>
      <p:ext uri="{BB962C8B-B14F-4D97-AF65-F5344CB8AC3E}">
        <p14:creationId xmlns:p14="http://schemas.microsoft.com/office/powerpoint/2010/main" val="1935374259"/>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5655</TotalTime>
  <Words>2058</Words>
  <Application>Microsoft Office PowerPoint</Application>
  <PresentationFormat>Ekran Gösterisi (4:3)</PresentationFormat>
  <Paragraphs>595</Paragraphs>
  <Slides>117</Slides>
  <Notes>1</Notes>
  <HiddenSlides>0</HiddenSlides>
  <MMClips>0</MMClips>
  <ScaleCrop>false</ScaleCrop>
  <HeadingPairs>
    <vt:vector size="8" baseType="variant">
      <vt:variant>
        <vt:lpstr>Kullanılan Yazı Tipleri</vt:lpstr>
      </vt:variant>
      <vt:variant>
        <vt:i4>13</vt:i4>
      </vt:variant>
      <vt:variant>
        <vt:lpstr>Tema</vt:lpstr>
      </vt:variant>
      <vt:variant>
        <vt:i4>1</vt:i4>
      </vt:variant>
      <vt:variant>
        <vt:lpstr>Eklenmiş OLE Hizmet Programları</vt:lpstr>
      </vt:variant>
      <vt:variant>
        <vt:i4>1</vt:i4>
      </vt:variant>
      <vt:variant>
        <vt:lpstr>Slayt Başlıkları</vt:lpstr>
      </vt:variant>
      <vt:variant>
        <vt:i4>117</vt:i4>
      </vt:variant>
    </vt:vector>
  </HeadingPairs>
  <TitlesOfParts>
    <vt:vector size="132" baseType="lpstr">
      <vt:lpstr>Arial</vt:lpstr>
      <vt:lpstr>Calibri</vt:lpstr>
      <vt:lpstr>Cambria Math</vt:lpstr>
      <vt:lpstr>Century Schoolbook</vt:lpstr>
      <vt:lpstr>Corbel</vt:lpstr>
      <vt:lpstr>Gill Sans MT</vt:lpstr>
      <vt:lpstr>Monotype Sorts</vt:lpstr>
      <vt:lpstr>Symbol</vt:lpstr>
      <vt:lpstr>Times New Roman</vt:lpstr>
      <vt:lpstr>Trebuchet MS</vt:lpstr>
      <vt:lpstr>Verdana</vt:lpstr>
      <vt:lpstr>Wingdings</vt:lpstr>
      <vt:lpstr>Wingdings 2</vt:lpstr>
      <vt:lpstr>Gündönümü</vt:lpstr>
      <vt:lpstr>Denklem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SPSS’de ÇOKLU REGRESYON</vt:lpstr>
      <vt:lpstr>SPSS’de ÇOKLU REGRESYON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Biyoistatistik Anabilim Dalı</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Hipotez testleri</dc:title>
  <dc:creator>Ertuğrul ÇOLAK</dc:creator>
  <cp:lastModifiedBy>WINDOWS 10</cp:lastModifiedBy>
  <cp:revision>682</cp:revision>
  <dcterms:created xsi:type="dcterms:W3CDTF">2009-02-26T13:56:03Z</dcterms:created>
  <dcterms:modified xsi:type="dcterms:W3CDTF">2024-10-01T13:14:13Z</dcterms:modified>
</cp:coreProperties>
</file>