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98" r:id="rId1"/>
  </p:sldMasterIdLst>
  <p:notesMasterIdLst>
    <p:notesMasterId r:id="rId53"/>
  </p:notesMasterIdLst>
  <p:handoutMasterIdLst>
    <p:handoutMasterId r:id="rId54"/>
  </p:handoutMasterIdLst>
  <p:sldIdLst>
    <p:sldId id="557" r:id="rId2"/>
    <p:sldId id="715" r:id="rId3"/>
    <p:sldId id="900" r:id="rId4"/>
    <p:sldId id="898" r:id="rId5"/>
    <p:sldId id="857" r:id="rId6"/>
    <p:sldId id="858" r:id="rId7"/>
    <p:sldId id="868" r:id="rId8"/>
    <p:sldId id="869" r:id="rId9"/>
    <p:sldId id="860" r:id="rId10"/>
    <p:sldId id="870" r:id="rId11"/>
    <p:sldId id="871" r:id="rId12"/>
    <p:sldId id="861" r:id="rId13"/>
    <p:sldId id="899" r:id="rId14"/>
    <p:sldId id="862" r:id="rId15"/>
    <p:sldId id="863" r:id="rId16"/>
    <p:sldId id="864" r:id="rId17"/>
    <p:sldId id="865" r:id="rId18"/>
    <p:sldId id="873" r:id="rId19"/>
    <p:sldId id="866" r:id="rId20"/>
    <p:sldId id="874" r:id="rId21"/>
    <p:sldId id="882" r:id="rId22"/>
    <p:sldId id="875" r:id="rId23"/>
    <p:sldId id="876" r:id="rId24"/>
    <p:sldId id="877" r:id="rId25"/>
    <p:sldId id="867" r:id="rId26"/>
    <p:sldId id="895" r:id="rId27"/>
    <p:sldId id="896" r:id="rId28"/>
    <p:sldId id="854" r:id="rId29"/>
    <p:sldId id="717" r:id="rId30"/>
    <p:sldId id="845" r:id="rId31"/>
    <p:sldId id="885" r:id="rId32"/>
    <p:sldId id="884" r:id="rId33"/>
    <p:sldId id="856" r:id="rId34"/>
    <p:sldId id="886" r:id="rId35"/>
    <p:sldId id="887" r:id="rId36"/>
    <p:sldId id="888" r:id="rId37"/>
    <p:sldId id="889" r:id="rId38"/>
    <p:sldId id="808" r:id="rId39"/>
    <p:sldId id="816" r:id="rId40"/>
    <p:sldId id="890" r:id="rId41"/>
    <p:sldId id="891" r:id="rId42"/>
    <p:sldId id="892" r:id="rId43"/>
    <p:sldId id="893" r:id="rId44"/>
    <p:sldId id="894" r:id="rId45"/>
    <p:sldId id="880" r:id="rId46"/>
    <p:sldId id="878" r:id="rId47"/>
    <p:sldId id="879" r:id="rId48"/>
    <p:sldId id="881" r:id="rId49"/>
    <p:sldId id="872" r:id="rId50"/>
    <p:sldId id="883" r:id="rId51"/>
    <p:sldId id="897" r:id="rId52"/>
  </p:sldIdLst>
  <p:sldSz cx="9144000" cy="6858000" type="screen4x3"/>
  <p:notesSz cx="6797675" cy="9926638"/>
  <p:defaultTextStyle>
    <a:defPPr>
      <a:defRPr lang="en-US"/>
    </a:defPPr>
    <a:lvl1pPr algn="l" rtl="0" fontAlgn="base">
      <a:spcBef>
        <a:spcPct val="0"/>
      </a:spcBef>
      <a:spcAft>
        <a:spcPct val="0"/>
      </a:spcAft>
      <a:defRPr kern="1200">
        <a:solidFill>
          <a:schemeClr val="tx1"/>
        </a:solidFill>
        <a:latin typeface="Verdana" pitchFamily="34" charset="0"/>
        <a:ea typeface="+mn-ea"/>
        <a:cs typeface="+mn-cs"/>
      </a:defRPr>
    </a:lvl1pPr>
    <a:lvl2pPr marL="457200" algn="l" rtl="0" fontAlgn="base">
      <a:spcBef>
        <a:spcPct val="0"/>
      </a:spcBef>
      <a:spcAft>
        <a:spcPct val="0"/>
      </a:spcAft>
      <a:defRPr kern="1200">
        <a:solidFill>
          <a:schemeClr val="tx1"/>
        </a:solidFill>
        <a:latin typeface="Verdana" pitchFamily="34" charset="0"/>
        <a:ea typeface="+mn-ea"/>
        <a:cs typeface="+mn-cs"/>
      </a:defRPr>
    </a:lvl2pPr>
    <a:lvl3pPr marL="914400" algn="l" rtl="0" fontAlgn="base">
      <a:spcBef>
        <a:spcPct val="0"/>
      </a:spcBef>
      <a:spcAft>
        <a:spcPct val="0"/>
      </a:spcAft>
      <a:defRPr kern="1200">
        <a:solidFill>
          <a:schemeClr val="tx1"/>
        </a:solidFill>
        <a:latin typeface="Verdana" pitchFamily="34" charset="0"/>
        <a:ea typeface="+mn-ea"/>
        <a:cs typeface="+mn-cs"/>
      </a:defRPr>
    </a:lvl3pPr>
    <a:lvl4pPr marL="1371600" algn="l" rtl="0" fontAlgn="base">
      <a:spcBef>
        <a:spcPct val="0"/>
      </a:spcBef>
      <a:spcAft>
        <a:spcPct val="0"/>
      </a:spcAft>
      <a:defRPr kern="1200">
        <a:solidFill>
          <a:schemeClr val="tx1"/>
        </a:solidFill>
        <a:latin typeface="Verdana" pitchFamily="34" charset="0"/>
        <a:ea typeface="+mn-ea"/>
        <a:cs typeface="+mn-cs"/>
      </a:defRPr>
    </a:lvl4pPr>
    <a:lvl5pPr marL="1828800" algn="l" rtl="0" fontAlgn="base">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00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CC99"/>
    <a:srgbClr val="66FF66"/>
    <a:srgbClr val="99FF33"/>
    <a:srgbClr val="FF0033"/>
    <a:srgbClr val="D4D404"/>
    <a:srgbClr val="FF7C8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37" autoAdjust="0"/>
    <p:restoredTop sz="94660" autoAdjust="0"/>
  </p:normalViewPr>
  <p:slideViewPr>
    <p:cSldViewPr>
      <p:cViewPr varScale="1">
        <p:scale>
          <a:sx n="109" d="100"/>
          <a:sy n="109" d="100"/>
        </p:scale>
        <p:origin x="1734" y="204"/>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image" Target="../media/image2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279963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1588"/>
            <a:ext cx="2946400" cy="496888"/>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eaLnBrk="0" hangingPunct="0">
              <a:defRPr sz="1000" i="1">
                <a:solidFill>
                  <a:srgbClr val="99FF33"/>
                </a:solidFill>
                <a:latin typeface="Arial Tur" charset="-94"/>
              </a:defRPr>
            </a:lvl1pPr>
          </a:lstStyle>
          <a:p>
            <a:pPr>
              <a:defRPr/>
            </a:pPr>
            <a:endParaRPr lang="en-US"/>
          </a:p>
        </p:txBody>
      </p:sp>
      <p:sp>
        <p:nvSpPr>
          <p:cNvPr id="2051" name="Rectangle 3"/>
          <p:cNvSpPr>
            <a:spLocks noGrp="1" noChangeArrowheads="1"/>
          </p:cNvSpPr>
          <p:nvPr>
            <p:ph type="dt" idx="1"/>
          </p:nvPr>
        </p:nvSpPr>
        <p:spPr bwMode="auto">
          <a:xfrm>
            <a:off x="3851275" y="-1588"/>
            <a:ext cx="2946400" cy="496888"/>
          </a:xfrm>
          <a:prstGeom prst="rect">
            <a:avLst/>
          </a:prstGeom>
          <a:noFill/>
          <a:ln w="9525">
            <a:noFill/>
            <a:miter lim="800000"/>
            <a:headEnd/>
            <a:tailEnd/>
          </a:ln>
          <a:effectLst/>
        </p:spPr>
        <p:txBody>
          <a:bodyPr vert="horz" wrap="square" lIns="19050" tIns="0" rIns="19050" bIns="0" numCol="1" anchor="t" anchorCtr="0" compatLnSpc="1">
            <a:prstTxWarp prst="textNoShape">
              <a:avLst/>
            </a:prstTxWarp>
          </a:bodyPr>
          <a:lstStyle>
            <a:lvl1pPr algn="r" eaLnBrk="0" hangingPunct="0">
              <a:defRPr sz="1000" i="1">
                <a:solidFill>
                  <a:srgbClr val="99FF33"/>
                </a:solidFill>
                <a:latin typeface="Arial Tur" charset="-94"/>
              </a:defRPr>
            </a:lvl1pPr>
          </a:lstStyle>
          <a:p>
            <a:pPr>
              <a:defRPr/>
            </a:pPr>
            <a:endParaRPr lang="en-US"/>
          </a:p>
        </p:txBody>
      </p:sp>
      <p:sp>
        <p:nvSpPr>
          <p:cNvPr id="58372" name="Rectangle 4"/>
          <p:cNvSpPr>
            <a:spLocks noGrp="1" noRot="1" noChangeAspect="1" noChangeArrowheads="1" noTextEdit="1"/>
          </p:cNvSpPr>
          <p:nvPr>
            <p:ph type="sldImg" idx="2"/>
          </p:nvPr>
        </p:nvSpPr>
        <p:spPr bwMode="auto">
          <a:xfrm>
            <a:off x="923925" y="749300"/>
            <a:ext cx="4949825" cy="37099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
        <p:nvSpPr>
          <p:cNvPr id="2053" name="Rectangle 5"/>
          <p:cNvSpPr>
            <a:spLocks noGrp="1" noChangeArrowheads="1"/>
          </p:cNvSpPr>
          <p:nvPr>
            <p:ph type="body" sz="quarter" idx="3"/>
          </p:nvPr>
        </p:nvSpPr>
        <p:spPr bwMode="auto">
          <a:xfrm>
            <a:off x="906463" y="4714875"/>
            <a:ext cx="4984750" cy="4467225"/>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noProof="0" smtClean="0"/>
              <a:t>Asıl metin biçemlerini düzenlemek için tıklat</a:t>
            </a:r>
          </a:p>
          <a:p>
            <a:pPr lvl="1"/>
            <a:r>
              <a:rPr lang="en-US" noProof="0" smtClean="0"/>
              <a:t>İkinci düzey</a:t>
            </a:r>
          </a:p>
          <a:p>
            <a:pPr lvl="2"/>
            <a:r>
              <a:rPr lang="en-US" noProof="0" smtClean="0"/>
              <a:t>Üçüncü düzey</a:t>
            </a:r>
          </a:p>
          <a:p>
            <a:pPr lvl="3"/>
            <a:r>
              <a:rPr lang="en-US" noProof="0" smtClean="0"/>
              <a:t>Dördüncü düzey</a:t>
            </a:r>
          </a:p>
          <a:p>
            <a:pPr lvl="4"/>
            <a:r>
              <a:rPr lang="en-US" noProof="0" smtClean="0"/>
              <a:t>Beşinci düzey</a:t>
            </a:r>
          </a:p>
        </p:txBody>
      </p:sp>
      <p:sp>
        <p:nvSpPr>
          <p:cNvPr id="2054" name="Rectangle 6"/>
          <p:cNvSpPr>
            <a:spLocks noGrp="1" noChangeArrowheads="1"/>
          </p:cNvSpPr>
          <p:nvPr>
            <p:ph type="ftr" sz="quarter" idx="4"/>
          </p:nvPr>
        </p:nvSpPr>
        <p:spPr bwMode="auto">
          <a:xfrm>
            <a:off x="0" y="9429750"/>
            <a:ext cx="2946400" cy="496888"/>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eaLnBrk="0" hangingPunct="0">
              <a:defRPr sz="1000" i="1">
                <a:solidFill>
                  <a:srgbClr val="99FF33"/>
                </a:solidFill>
                <a:latin typeface="Arial Tur" charset="-94"/>
              </a:defRPr>
            </a:lvl1pPr>
          </a:lstStyle>
          <a:p>
            <a:pPr>
              <a:defRPr/>
            </a:pPr>
            <a:endParaRPr lang="en-US"/>
          </a:p>
        </p:txBody>
      </p:sp>
      <p:sp>
        <p:nvSpPr>
          <p:cNvPr id="2055" name="Rectangle 7"/>
          <p:cNvSpPr>
            <a:spLocks noGrp="1" noChangeArrowheads="1"/>
          </p:cNvSpPr>
          <p:nvPr>
            <p:ph type="sldNum" sz="quarter" idx="5"/>
          </p:nvPr>
        </p:nvSpPr>
        <p:spPr bwMode="auto">
          <a:xfrm>
            <a:off x="3851275" y="9429750"/>
            <a:ext cx="2946400" cy="496888"/>
          </a:xfrm>
          <a:prstGeom prst="rect">
            <a:avLst/>
          </a:prstGeom>
          <a:noFill/>
          <a:ln w="9525">
            <a:noFill/>
            <a:miter lim="800000"/>
            <a:headEnd/>
            <a:tailEnd/>
          </a:ln>
          <a:effectLst/>
        </p:spPr>
        <p:txBody>
          <a:bodyPr vert="horz" wrap="square" lIns="19050" tIns="0" rIns="19050" bIns="0" numCol="1" anchor="b" anchorCtr="0" compatLnSpc="1">
            <a:prstTxWarp prst="textNoShape">
              <a:avLst/>
            </a:prstTxWarp>
          </a:bodyPr>
          <a:lstStyle>
            <a:lvl1pPr algn="r" eaLnBrk="0" hangingPunct="0">
              <a:defRPr sz="1000" i="1">
                <a:solidFill>
                  <a:srgbClr val="99FF33"/>
                </a:solidFill>
                <a:latin typeface="Arial" pitchFamily="34" charset="0"/>
              </a:defRPr>
            </a:lvl1pPr>
          </a:lstStyle>
          <a:p>
            <a:pPr>
              <a:defRPr/>
            </a:pPr>
            <a:fld id="{601874DA-6A09-43CD-9C22-C75FC8A9B188}" type="slidenum">
              <a:rPr lang="en-US"/>
              <a:pPr>
                <a:defRPr/>
              </a:pPr>
              <a:t>‹#›</a:t>
            </a:fld>
            <a:endParaRPr lang="en-US">
              <a:latin typeface="Arial Tur" charset="-94"/>
            </a:endParaRPr>
          </a:p>
        </p:txBody>
      </p:sp>
    </p:spTree>
    <p:extLst>
      <p:ext uri="{BB962C8B-B14F-4D97-AF65-F5344CB8AC3E}">
        <p14:creationId xmlns:p14="http://schemas.microsoft.com/office/powerpoint/2010/main" val="1513896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4" name="Dik Üçgen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grpSp>
        <p:nvGrpSpPr>
          <p:cNvPr id="5" name="Grup 15"/>
          <p:cNvGrpSpPr>
            <a:grpSpLocks/>
          </p:cNvGrpSpPr>
          <p:nvPr/>
        </p:nvGrpSpPr>
        <p:grpSpPr bwMode="auto">
          <a:xfrm>
            <a:off x="-3175" y="4953000"/>
            <a:ext cx="9147175" cy="1911350"/>
            <a:chOff x="-3765" y="4832896"/>
            <a:chExt cx="9147765" cy="2032192"/>
          </a:xfrm>
        </p:grpSpPr>
        <p:sp>
          <p:nvSpPr>
            <p:cNvPr id="6" name="Serbest 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7" name="Serbest Form 18"/>
            <p:cNvSpPr>
              <a:spLocks/>
            </p:cNvSpPr>
            <p:nvPr/>
          </p:nvSpPr>
          <p:spPr bwMode="auto">
            <a:xfrm>
              <a:off x="35443" y="5135526"/>
              <a:ext cx="9108557" cy="838200"/>
            </a:xfrm>
            <a:custGeom>
              <a:avLst/>
              <a:gdLst>
                <a:gd name="T0" fmla="*/ 0 w 5760"/>
                <a:gd name="T1" fmla="*/ 0 h 528"/>
                <a:gd name="T2" fmla="*/ 9108557 w 5760"/>
                <a:gd name="T3" fmla="*/ 0 h 528"/>
                <a:gd name="T4" fmla="*/ 9108557 w 5760"/>
                <a:gd name="T5" fmla="*/ 838200 h 528"/>
                <a:gd name="T6" fmla="*/ 75905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tr-TR"/>
            </a:p>
          </p:txBody>
        </p:sp>
        <p:sp>
          <p:nvSpPr>
            <p:cNvPr id="8" name="Serbest 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10" name="Düz Bağlayıcı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Başlık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extLst/>
          </a:lstStyle>
          <a:p>
            <a:r>
              <a:rPr lang="tr-TR" smtClean="0"/>
              <a:t>Asıl başlık stili için tıklatın</a:t>
            </a:r>
            <a:endParaRPr lang="en-US"/>
          </a:p>
        </p:txBody>
      </p:sp>
      <p:sp>
        <p:nvSpPr>
          <p:cNvPr id="17" name="Alt Başlık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tr-TR" smtClean="0"/>
              <a:t>Asıl alt başlık stilini düzenlemek için tıklatın</a:t>
            </a:r>
            <a:endParaRPr lang="en-US"/>
          </a:p>
        </p:txBody>
      </p:sp>
      <p:sp>
        <p:nvSpPr>
          <p:cNvPr id="11" name="Veri Yer Tutucusu 29"/>
          <p:cNvSpPr>
            <a:spLocks noGrp="1"/>
          </p:cNvSpPr>
          <p:nvPr>
            <p:ph type="dt" sz="half" idx="10"/>
          </p:nvPr>
        </p:nvSpPr>
        <p:spPr/>
        <p:txBody>
          <a:bodyPr/>
          <a:lstStyle>
            <a:lvl1pPr>
              <a:defRPr>
                <a:solidFill>
                  <a:srgbClr val="FFFFFF"/>
                </a:solidFill>
              </a:defRPr>
            </a:lvl1pPr>
            <a:extLst/>
          </a:lstStyle>
          <a:p>
            <a:pPr>
              <a:defRPr/>
            </a:pPr>
            <a:endParaRPr lang="tr-TR"/>
          </a:p>
        </p:txBody>
      </p:sp>
      <p:sp>
        <p:nvSpPr>
          <p:cNvPr id="12" name="Altbilgi Yer Tutucusu 18"/>
          <p:cNvSpPr>
            <a:spLocks noGrp="1"/>
          </p:cNvSpPr>
          <p:nvPr>
            <p:ph type="ftr" sz="quarter" idx="11"/>
          </p:nvPr>
        </p:nvSpPr>
        <p:spPr/>
        <p:txBody>
          <a:bodyPr/>
          <a:lstStyle>
            <a:lvl1pPr>
              <a:defRPr>
                <a:solidFill>
                  <a:schemeClr val="accent1">
                    <a:tint val="20000"/>
                  </a:schemeClr>
                </a:solidFill>
              </a:defRPr>
            </a:lvl1pPr>
            <a:extLst/>
          </a:lstStyle>
          <a:p>
            <a:pPr>
              <a:defRPr/>
            </a:pPr>
            <a:endParaRPr lang="tr-TR"/>
          </a:p>
        </p:txBody>
      </p:sp>
      <p:sp>
        <p:nvSpPr>
          <p:cNvPr id="13" name="Slayt Numarası Yer Tutucusu 26"/>
          <p:cNvSpPr>
            <a:spLocks noGrp="1"/>
          </p:cNvSpPr>
          <p:nvPr>
            <p:ph type="sldNum" sz="quarter" idx="12"/>
          </p:nvPr>
        </p:nvSpPr>
        <p:spPr/>
        <p:txBody>
          <a:bodyPr/>
          <a:lstStyle>
            <a:lvl1pPr>
              <a:defRPr>
                <a:solidFill>
                  <a:srgbClr val="FFFFFF"/>
                </a:solidFill>
              </a:defRPr>
            </a:lvl1pPr>
            <a:extLst/>
          </a:lstStyle>
          <a:p>
            <a:pPr>
              <a:defRPr/>
            </a:pPr>
            <a:fld id="{9ED66408-7D65-4FC8-B928-95CFFB1026E6}" type="slidenum">
              <a:rPr lang="tr-TR"/>
              <a:pPr>
                <a:defRPr/>
              </a:pPr>
              <a:t>‹#›</a:t>
            </a:fld>
            <a:endParaRPr lang="tr-TR"/>
          </a:p>
        </p:txBody>
      </p:sp>
    </p:spTree>
    <p:extLst>
      <p:ext uri="{BB962C8B-B14F-4D97-AF65-F5344CB8AC3E}">
        <p14:creationId xmlns:p14="http://schemas.microsoft.com/office/powerpoint/2010/main" val="3994576336"/>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Başlık 6"/>
          <p:cNvSpPr>
            <a:spLocks noGrp="1"/>
          </p:cNvSpPr>
          <p:nvPr>
            <p:ph type="title"/>
          </p:nvPr>
        </p:nvSpPr>
        <p:spPr/>
        <p:txBody>
          <a:bodyPr rtlCol="0"/>
          <a:lstStyle/>
          <a:p>
            <a:r>
              <a:rPr lang="tr-TR" smtClean="0"/>
              <a:t>Asıl başlık stili için tıklatın</a:t>
            </a:r>
            <a:endParaRPr lang="en-US"/>
          </a:p>
        </p:txBody>
      </p:sp>
      <p:sp>
        <p:nvSpPr>
          <p:cNvPr id="4" name="Veri Yer Tutucusu 9"/>
          <p:cNvSpPr>
            <a:spLocks noGrp="1"/>
          </p:cNvSpPr>
          <p:nvPr>
            <p:ph type="dt" sz="half" idx="10"/>
          </p:nvPr>
        </p:nvSpPr>
        <p:spPr/>
        <p:txBody>
          <a:bodyPr/>
          <a:lstStyle>
            <a:lvl1pPr>
              <a:defRPr/>
            </a:lvl1pPr>
          </a:lstStyle>
          <a:p>
            <a:pPr>
              <a:defRPr/>
            </a:pPr>
            <a:endParaRPr lang="tr-TR"/>
          </a:p>
        </p:txBody>
      </p:sp>
      <p:sp>
        <p:nvSpPr>
          <p:cNvPr id="5" name="Altbilgi Yer Tutucusu 21"/>
          <p:cNvSpPr>
            <a:spLocks noGrp="1"/>
          </p:cNvSpPr>
          <p:nvPr>
            <p:ph type="ftr" sz="quarter" idx="11"/>
          </p:nvPr>
        </p:nvSpPr>
        <p:spPr/>
        <p:txBody>
          <a:bodyPr/>
          <a:lstStyle>
            <a:lvl1pPr>
              <a:defRPr/>
            </a:lvl1pPr>
          </a:lstStyle>
          <a:p>
            <a:pPr>
              <a:defRPr/>
            </a:pPr>
            <a:endParaRPr lang="tr-TR"/>
          </a:p>
        </p:txBody>
      </p:sp>
      <p:sp>
        <p:nvSpPr>
          <p:cNvPr id="6" name="Slayt Numarası Yer Tutucusu 17"/>
          <p:cNvSpPr>
            <a:spLocks noGrp="1"/>
          </p:cNvSpPr>
          <p:nvPr>
            <p:ph type="sldNum" sz="quarter" idx="12"/>
          </p:nvPr>
        </p:nvSpPr>
        <p:spPr/>
        <p:txBody>
          <a:bodyPr/>
          <a:lstStyle>
            <a:lvl1pPr>
              <a:defRPr/>
            </a:lvl1pPr>
          </a:lstStyle>
          <a:p>
            <a:pPr>
              <a:defRPr/>
            </a:pPr>
            <a:fld id="{0B580C54-B454-4D5A-B207-B82E659B4CE2}" type="slidenum">
              <a:rPr lang="tr-TR"/>
              <a:pPr>
                <a:defRPr/>
              </a:pPr>
              <a:t>‹#›</a:t>
            </a:fld>
            <a:endParaRPr lang="tr-TR"/>
          </a:p>
        </p:txBody>
      </p:sp>
    </p:spTree>
    <p:extLst>
      <p:ext uri="{BB962C8B-B14F-4D97-AF65-F5344CB8AC3E}">
        <p14:creationId xmlns:p14="http://schemas.microsoft.com/office/powerpoint/2010/main" val="3772245594"/>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Ref idx="1002">
        <a:schemeClr val="bg1"/>
      </p:bgRef>
    </p:bg>
    <p:spTree>
      <p:nvGrpSpPr>
        <p:cNvPr id="1" name=""/>
        <p:cNvGrpSpPr/>
        <p:nvPr/>
      </p:nvGrpSpPr>
      <p:grpSpPr>
        <a:xfrm>
          <a:off x="0" y="0"/>
          <a:ext cx="0" cy="0"/>
          <a:chOff x="0" y="0"/>
          <a:chExt cx="0" cy="0"/>
        </a:xfrm>
      </p:grpSpPr>
      <p:sp>
        <p:nvSpPr>
          <p:cNvPr id="4" name="Köşeli Çift Ayraç 3"/>
          <p:cNvSpPr/>
          <p:nvPr/>
        </p:nvSpPr>
        <p:spPr>
          <a:xfrm>
            <a:off x="3636963" y="3005138"/>
            <a:ext cx="182562"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5" name="Köşeli Çift Ayraç 4"/>
          <p:cNvSpPr/>
          <p:nvPr/>
        </p:nvSpPr>
        <p:spPr>
          <a:xfrm>
            <a:off x="3449638" y="3005138"/>
            <a:ext cx="18415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2" name="Başlık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extLst/>
          </a:lstStyle>
          <a:p>
            <a:r>
              <a:rPr lang="tr-TR" smtClean="0"/>
              <a:t>Asıl başlık stili için tıklatın</a:t>
            </a:r>
            <a:endParaRPr lang="en-US"/>
          </a:p>
        </p:txBody>
      </p:sp>
      <p:sp>
        <p:nvSpPr>
          <p:cNvPr id="3" name="Metin Yer Tutucusu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tr-TR" smtClean="0"/>
              <a:t>Asıl metin stillerini düzenlemek için tıklatın</a:t>
            </a:r>
          </a:p>
        </p:txBody>
      </p:sp>
      <p:sp>
        <p:nvSpPr>
          <p:cNvPr id="6" name="Veri Yer Tutucusu 3"/>
          <p:cNvSpPr>
            <a:spLocks noGrp="1"/>
          </p:cNvSpPr>
          <p:nvPr>
            <p:ph type="dt" sz="half" idx="10"/>
          </p:nvPr>
        </p:nvSpPr>
        <p:spPr/>
        <p:txBody>
          <a:bodyPr/>
          <a:lstStyle>
            <a:lvl1pPr>
              <a:defRPr/>
            </a:lvl1pPr>
            <a:extLst/>
          </a:lstStyle>
          <a:p>
            <a:pPr>
              <a:defRPr/>
            </a:pPr>
            <a:endParaRPr lang="tr-TR"/>
          </a:p>
        </p:txBody>
      </p:sp>
      <p:sp>
        <p:nvSpPr>
          <p:cNvPr id="7" name="Altbilgi Yer Tutucusu 4"/>
          <p:cNvSpPr>
            <a:spLocks noGrp="1"/>
          </p:cNvSpPr>
          <p:nvPr>
            <p:ph type="ftr" sz="quarter" idx="11"/>
          </p:nvPr>
        </p:nvSpPr>
        <p:spPr/>
        <p:txBody>
          <a:bodyPr/>
          <a:lstStyle>
            <a:lvl1pPr>
              <a:defRPr/>
            </a:lvl1pPr>
            <a:extLst/>
          </a:lstStyle>
          <a:p>
            <a:pPr>
              <a:defRPr/>
            </a:pPr>
            <a:endParaRPr lang="tr-TR"/>
          </a:p>
        </p:txBody>
      </p:sp>
      <p:sp>
        <p:nvSpPr>
          <p:cNvPr id="8" name="Slayt Numarası Yer Tutucusu 5"/>
          <p:cNvSpPr>
            <a:spLocks noGrp="1"/>
          </p:cNvSpPr>
          <p:nvPr>
            <p:ph type="sldNum" sz="quarter" idx="12"/>
          </p:nvPr>
        </p:nvSpPr>
        <p:spPr/>
        <p:txBody>
          <a:bodyPr/>
          <a:lstStyle>
            <a:lvl1pPr>
              <a:defRPr/>
            </a:lvl1pPr>
            <a:extLst/>
          </a:lstStyle>
          <a:p>
            <a:pPr>
              <a:defRPr/>
            </a:pPr>
            <a:fld id="{57CEB02D-B9B4-4D79-AEAF-8318FC8375BA}" type="slidenum">
              <a:rPr lang="tr-TR"/>
              <a:pPr>
                <a:defRPr/>
              </a:pPr>
              <a:t>‹#›</a:t>
            </a:fld>
            <a:endParaRPr lang="tr-TR"/>
          </a:p>
        </p:txBody>
      </p:sp>
    </p:spTree>
    <p:extLst>
      <p:ext uri="{BB962C8B-B14F-4D97-AF65-F5344CB8AC3E}">
        <p14:creationId xmlns:p14="http://schemas.microsoft.com/office/powerpoint/2010/main" val="1522577047"/>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bg>
      <p:bgRef idx="1002">
        <a:schemeClr val="bg1"/>
      </p:bgRef>
    </p:bg>
    <p:spTree>
      <p:nvGrpSpPr>
        <p:cNvPr id="1" name=""/>
        <p:cNvGrpSpPr/>
        <p:nvPr/>
      </p:nvGrpSpPr>
      <p:grpSpPr>
        <a:xfrm>
          <a:off x="0" y="0"/>
          <a:ext cx="0" cy="0"/>
          <a:chOff x="0" y="0"/>
          <a:chExt cx="0" cy="0"/>
        </a:xfrm>
      </p:grpSpPr>
      <p:sp>
        <p:nvSpPr>
          <p:cNvPr id="3" name="İçerik Yer Tutucusu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İçerik Yer Tutucusu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8" name="Başlık 7"/>
          <p:cNvSpPr>
            <a:spLocks noGrp="1"/>
          </p:cNvSpPr>
          <p:nvPr>
            <p:ph type="title"/>
          </p:nvPr>
        </p:nvSpPr>
        <p:spPr/>
        <p:txBody>
          <a:bodyPr rtlCol="0"/>
          <a:lstStyle/>
          <a:p>
            <a:r>
              <a:rPr lang="tr-TR" smtClean="0"/>
              <a:t>Asıl başlık stili için tıklatın</a:t>
            </a:r>
            <a:endParaRPr lang="en-US"/>
          </a:p>
        </p:txBody>
      </p:sp>
      <p:sp>
        <p:nvSpPr>
          <p:cNvPr id="5" name="Veri Yer Tutucusu 4"/>
          <p:cNvSpPr>
            <a:spLocks noGrp="1"/>
          </p:cNvSpPr>
          <p:nvPr>
            <p:ph type="dt" sz="half" idx="10"/>
          </p:nvPr>
        </p:nvSpPr>
        <p:spPr/>
        <p:txBody>
          <a:bodyPr/>
          <a:lstStyle>
            <a:lvl1pPr>
              <a:defRPr/>
            </a:lvl1pPr>
            <a:extLst/>
          </a:lstStyle>
          <a:p>
            <a:pPr>
              <a:defRPr/>
            </a:pPr>
            <a:endParaRPr lang="tr-TR"/>
          </a:p>
        </p:txBody>
      </p:sp>
      <p:sp>
        <p:nvSpPr>
          <p:cNvPr id="6" name="Altbilgi Yer Tutucusu 5"/>
          <p:cNvSpPr>
            <a:spLocks noGrp="1"/>
          </p:cNvSpPr>
          <p:nvPr>
            <p:ph type="ftr" sz="quarter" idx="11"/>
          </p:nvPr>
        </p:nvSpPr>
        <p:spPr/>
        <p:txBody>
          <a:bodyPr/>
          <a:lstStyle>
            <a:lvl1pPr>
              <a:defRPr/>
            </a:lvl1pPr>
            <a:extLst/>
          </a:lstStyle>
          <a:p>
            <a:pPr>
              <a:defRPr/>
            </a:pPr>
            <a:endParaRPr lang="tr-TR"/>
          </a:p>
        </p:txBody>
      </p:sp>
      <p:sp>
        <p:nvSpPr>
          <p:cNvPr id="7" name="Slayt Numarası Yer Tutucusu 6"/>
          <p:cNvSpPr>
            <a:spLocks noGrp="1"/>
          </p:cNvSpPr>
          <p:nvPr>
            <p:ph type="sldNum" sz="quarter" idx="12"/>
          </p:nvPr>
        </p:nvSpPr>
        <p:spPr/>
        <p:txBody>
          <a:bodyPr/>
          <a:lstStyle>
            <a:lvl1pPr>
              <a:defRPr/>
            </a:lvl1pPr>
            <a:extLst/>
          </a:lstStyle>
          <a:p>
            <a:pPr>
              <a:defRPr/>
            </a:pPr>
            <a:fld id="{BE811D2F-9581-4D3A-B20A-088A385AE51B}" type="slidenum">
              <a:rPr lang="tr-TR"/>
              <a:pPr>
                <a:defRPr/>
              </a:pPr>
              <a:t>‹#›</a:t>
            </a:fld>
            <a:endParaRPr lang="tr-TR"/>
          </a:p>
        </p:txBody>
      </p:sp>
    </p:spTree>
    <p:extLst>
      <p:ext uri="{BB962C8B-B14F-4D97-AF65-F5344CB8AC3E}">
        <p14:creationId xmlns:p14="http://schemas.microsoft.com/office/powerpoint/2010/main" val="1906018266"/>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3">
        <a:schemeClr val="bg1"/>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457200" y="273050"/>
            <a:ext cx="8229600" cy="1143000"/>
          </a:xfrm>
        </p:spPr>
        <p:txBody>
          <a:bodyPr/>
          <a:lstStyle>
            <a:lvl1pPr>
              <a:defRPr/>
            </a:lvl1pPr>
            <a:extLst/>
          </a:lstStyle>
          <a:p>
            <a:r>
              <a:rPr lang="tr-TR" smtClean="0"/>
              <a:t>Asıl başlık stili için tıklatın</a:t>
            </a:r>
            <a:endParaRPr lang="en-US"/>
          </a:p>
        </p:txBody>
      </p:sp>
      <p:sp>
        <p:nvSpPr>
          <p:cNvPr id="3" name="Metin Yer Tutucusu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tr-TR" smtClean="0"/>
              <a:t>Asıl metin stillerini düzenlemek için tıklatın</a:t>
            </a:r>
          </a:p>
        </p:txBody>
      </p:sp>
      <p:sp>
        <p:nvSpPr>
          <p:cNvPr id="4" name="Metin Yer Tutucusu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a:r>
              <a:rPr lang="tr-TR" smtClean="0"/>
              <a:t>Asıl metin stillerini düzenlemek için tıklatın</a:t>
            </a:r>
          </a:p>
        </p:txBody>
      </p:sp>
      <p:sp>
        <p:nvSpPr>
          <p:cNvPr id="5" name="İçerik Yer Tutucusu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6" name="İçerik Yer Tutucusu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7" name="Veri Yer Tutucusu 6"/>
          <p:cNvSpPr>
            <a:spLocks noGrp="1"/>
          </p:cNvSpPr>
          <p:nvPr>
            <p:ph type="dt" sz="half" idx="10"/>
          </p:nvPr>
        </p:nvSpPr>
        <p:spPr/>
        <p:txBody>
          <a:bodyPr/>
          <a:lstStyle>
            <a:lvl1pPr>
              <a:defRPr/>
            </a:lvl1pPr>
            <a:extLst/>
          </a:lstStyle>
          <a:p>
            <a:pPr>
              <a:defRPr/>
            </a:pPr>
            <a:endParaRPr lang="tr-TR"/>
          </a:p>
        </p:txBody>
      </p:sp>
      <p:sp>
        <p:nvSpPr>
          <p:cNvPr id="8" name="Altbilgi Yer Tutucusu 7"/>
          <p:cNvSpPr>
            <a:spLocks noGrp="1"/>
          </p:cNvSpPr>
          <p:nvPr>
            <p:ph type="ftr" sz="quarter" idx="11"/>
          </p:nvPr>
        </p:nvSpPr>
        <p:spPr/>
        <p:txBody>
          <a:bodyPr/>
          <a:lstStyle>
            <a:lvl1pPr>
              <a:defRPr/>
            </a:lvl1pPr>
            <a:extLst/>
          </a:lstStyle>
          <a:p>
            <a:pPr>
              <a:defRPr/>
            </a:pPr>
            <a:endParaRPr lang="tr-TR"/>
          </a:p>
        </p:txBody>
      </p:sp>
      <p:sp>
        <p:nvSpPr>
          <p:cNvPr id="9" name="Slayt Numarası Yer Tutucusu 8"/>
          <p:cNvSpPr>
            <a:spLocks noGrp="1"/>
          </p:cNvSpPr>
          <p:nvPr>
            <p:ph type="sldNum" sz="quarter" idx="12"/>
          </p:nvPr>
        </p:nvSpPr>
        <p:spPr/>
        <p:txBody>
          <a:bodyPr/>
          <a:lstStyle>
            <a:lvl1pPr>
              <a:defRPr/>
            </a:lvl1pPr>
            <a:extLst/>
          </a:lstStyle>
          <a:p>
            <a:pPr>
              <a:defRPr/>
            </a:pPr>
            <a:fld id="{995468E3-FFDF-489F-B914-4E7F0870DE03}" type="slidenum">
              <a:rPr lang="tr-TR"/>
              <a:pPr>
                <a:defRPr/>
              </a:pPr>
              <a:t>‹#›</a:t>
            </a:fld>
            <a:endParaRPr lang="tr-TR"/>
          </a:p>
        </p:txBody>
      </p:sp>
    </p:spTree>
    <p:extLst>
      <p:ext uri="{BB962C8B-B14F-4D97-AF65-F5344CB8AC3E}">
        <p14:creationId xmlns:p14="http://schemas.microsoft.com/office/powerpoint/2010/main" val="488929896"/>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bg>
      <p:bgRef idx="1002">
        <a:schemeClr val="bg1"/>
      </p:bgRef>
    </p:bg>
    <p:spTree>
      <p:nvGrpSpPr>
        <p:cNvPr id="1" name=""/>
        <p:cNvGrpSpPr/>
        <p:nvPr/>
      </p:nvGrpSpPr>
      <p:grpSpPr>
        <a:xfrm>
          <a:off x="0" y="0"/>
          <a:ext cx="0" cy="0"/>
          <a:chOff x="0" y="0"/>
          <a:chExt cx="0" cy="0"/>
        </a:xfrm>
      </p:grpSpPr>
      <p:sp>
        <p:nvSpPr>
          <p:cNvPr id="6" name="Başlık 5"/>
          <p:cNvSpPr>
            <a:spLocks noGrp="1"/>
          </p:cNvSpPr>
          <p:nvPr>
            <p:ph type="title"/>
          </p:nvPr>
        </p:nvSpPr>
        <p:spPr/>
        <p:txBody>
          <a:bodyPr rtlCol="0"/>
          <a:lstStyle/>
          <a:p>
            <a:r>
              <a:rPr lang="tr-TR" smtClean="0"/>
              <a:t>Asıl başlık stili için tıklatın</a:t>
            </a:r>
            <a:endParaRPr lang="en-US"/>
          </a:p>
        </p:txBody>
      </p:sp>
      <p:sp>
        <p:nvSpPr>
          <p:cNvPr id="3" name="Veri Yer Tutucusu 2"/>
          <p:cNvSpPr>
            <a:spLocks noGrp="1"/>
          </p:cNvSpPr>
          <p:nvPr>
            <p:ph type="dt" sz="half" idx="10"/>
          </p:nvPr>
        </p:nvSpPr>
        <p:spPr/>
        <p:txBody>
          <a:bodyPr/>
          <a:lstStyle>
            <a:lvl1pPr>
              <a:defRPr/>
            </a:lvl1pPr>
            <a:extLst/>
          </a:lstStyle>
          <a:p>
            <a:pPr>
              <a:defRPr/>
            </a:pPr>
            <a:endParaRPr lang="tr-TR"/>
          </a:p>
        </p:txBody>
      </p:sp>
      <p:sp>
        <p:nvSpPr>
          <p:cNvPr id="4" name="Altbilgi Yer Tutucusu 3"/>
          <p:cNvSpPr>
            <a:spLocks noGrp="1"/>
          </p:cNvSpPr>
          <p:nvPr>
            <p:ph type="ftr" sz="quarter" idx="11"/>
          </p:nvPr>
        </p:nvSpPr>
        <p:spPr/>
        <p:txBody>
          <a:bodyPr/>
          <a:lstStyle>
            <a:lvl1pPr>
              <a:defRPr/>
            </a:lvl1pPr>
            <a:extLst/>
          </a:lstStyle>
          <a:p>
            <a:pPr>
              <a:defRPr/>
            </a:pPr>
            <a:endParaRPr lang="tr-TR"/>
          </a:p>
        </p:txBody>
      </p:sp>
      <p:sp>
        <p:nvSpPr>
          <p:cNvPr id="5" name="Slayt Numarası Yer Tutucusu 4"/>
          <p:cNvSpPr>
            <a:spLocks noGrp="1"/>
          </p:cNvSpPr>
          <p:nvPr>
            <p:ph type="sldNum" sz="quarter" idx="12"/>
          </p:nvPr>
        </p:nvSpPr>
        <p:spPr/>
        <p:txBody>
          <a:bodyPr/>
          <a:lstStyle>
            <a:lvl1pPr>
              <a:defRPr/>
            </a:lvl1pPr>
            <a:extLst/>
          </a:lstStyle>
          <a:p>
            <a:pPr>
              <a:defRPr/>
            </a:pPr>
            <a:fld id="{892C842D-C2F0-4A07-ADA9-6A7F0D361849}" type="slidenum">
              <a:rPr lang="tr-TR"/>
              <a:pPr>
                <a:defRPr/>
              </a:pPr>
              <a:t>‹#›</a:t>
            </a:fld>
            <a:endParaRPr lang="tr-TR"/>
          </a:p>
        </p:txBody>
      </p:sp>
    </p:spTree>
    <p:extLst>
      <p:ext uri="{BB962C8B-B14F-4D97-AF65-F5344CB8AC3E}">
        <p14:creationId xmlns:p14="http://schemas.microsoft.com/office/powerpoint/2010/main" val="475066007"/>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9"/>
          <p:cNvSpPr>
            <a:spLocks noGrp="1"/>
          </p:cNvSpPr>
          <p:nvPr>
            <p:ph type="dt" sz="half" idx="10"/>
          </p:nvPr>
        </p:nvSpPr>
        <p:spPr/>
        <p:txBody>
          <a:bodyPr/>
          <a:lstStyle>
            <a:lvl1pPr>
              <a:defRPr/>
            </a:lvl1pPr>
          </a:lstStyle>
          <a:p>
            <a:pPr>
              <a:defRPr/>
            </a:pPr>
            <a:endParaRPr lang="tr-TR"/>
          </a:p>
        </p:txBody>
      </p:sp>
      <p:sp>
        <p:nvSpPr>
          <p:cNvPr id="3" name="Altbilgi Yer Tutucusu 21"/>
          <p:cNvSpPr>
            <a:spLocks noGrp="1"/>
          </p:cNvSpPr>
          <p:nvPr>
            <p:ph type="ftr" sz="quarter" idx="11"/>
          </p:nvPr>
        </p:nvSpPr>
        <p:spPr/>
        <p:txBody>
          <a:bodyPr/>
          <a:lstStyle>
            <a:lvl1pPr>
              <a:defRPr/>
            </a:lvl1pPr>
          </a:lstStyle>
          <a:p>
            <a:pPr>
              <a:defRPr/>
            </a:pPr>
            <a:endParaRPr lang="tr-TR"/>
          </a:p>
        </p:txBody>
      </p:sp>
      <p:sp>
        <p:nvSpPr>
          <p:cNvPr id="4" name="Slayt Numarası Yer Tutucusu 17"/>
          <p:cNvSpPr>
            <a:spLocks noGrp="1"/>
          </p:cNvSpPr>
          <p:nvPr>
            <p:ph type="sldNum" sz="quarter" idx="12"/>
          </p:nvPr>
        </p:nvSpPr>
        <p:spPr/>
        <p:txBody>
          <a:bodyPr/>
          <a:lstStyle>
            <a:lvl1pPr>
              <a:defRPr/>
            </a:lvl1pPr>
          </a:lstStyle>
          <a:p>
            <a:pPr>
              <a:defRPr/>
            </a:pPr>
            <a:fld id="{183A1317-C538-4424-891C-CC4A42D56E05}" type="slidenum">
              <a:rPr lang="tr-TR"/>
              <a:pPr>
                <a:defRPr/>
              </a:pPr>
              <a:t>‹#›</a:t>
            </a:fld>
            <a:endParaRPr lang="tr-TR"/>
          </a:p>
        </p:txBody>
      </p:sp>
    </p:spTree>
    <p:extLst>
      <p:ext uri="{BB962C8B-B14F-4D97-AF65-F5344CB8AC3E}">
        <p14:creationId xmlns:p14="http://schemas.microsoft.com/office/powerpoint/2010/main" val="1993349201"/>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3">
        <a:schemeClr val="bg1"/>
      </p:bgRef>
    </p:bg>
    <p:spTree>
      <p:nvGrpSpPr>
        <p:cNvPr id="1" name=""/>
        <p:cNvGrpSpPr/>
        <p:nvPr/>
      </p:nvGrpSpPr>
      <p:grpSpPr>
        <a:xfrm>
          <a:off x="0" y="0"/>
          <a:ext cx="0" cy="0"/>
          <a:chOff x="0" y="0"/>
          <a:chExt cx="0" cy="0"/>
        </a:xfrm>
      </p:grpSpPr>
      <p:sp>
        <p:nvSpPr>
          <p:cNvPr id="2" name="Başlık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extLst/>
          </a:lstStyle>
          <a:p>
            <a:r>
              <a:rPr lang="tr-TR" smtClean="0"/>
              <a:t>Asıl başlık stili için tıklatın</a:t>
            </a:r>
            <a:endParaRPr lang="en-US"/>
          </a:p>
        </p:txBody>
      </p:sp>
      <p:sp>
        <p:nvSpPr>
          <p:cNvPr id="3" name="Metin Yer Tutucusu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a:r>
              <a:rPr lang="tr-TR" smtClean="0"/>
              <a:t>Asıl metin stillerini düzenlemek için tıklatın</a:t>
            </a:r>
          </a:p>
        </p:txBody>
      </p:sp>
      <p:sp>
        <p:nvSpPr>
          <p:cNvPr id="4" name="İçerik Yer Tutucusu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5" name="Veri Yer Tutucusu 4"/>
          <p:cNvSpPr>
            <a:spLocks noGrp="1"/>
          </p:cNvSpPr>
          <p:nvPr>
            <p:ph type="dt" sz="half" idx="10"/>
          </p:nvPr>
        </p:nvSpPr>
        <p:spPr/>
        <p:txBody>
          <a:bodyPr/>
          <a:lstStyle>
            <a:lvl1pPr>
              <a:defRPr/>
            </a:lvl1pPr>
            <a:extLst/>
          </a:lstStyle>
          <a:p>
            <a:pPr>
              <a:defRPr/>
            </a:pPr>
            <a:endParaRPr lang="tr-TR"/>
          </a:p>
        </p:txBody>
      </p:sp>
      <p:sp>
        <p:nvSpPr>
          <p:cNvPr id="6" name="Altbilgi Yer Tutucusu 5"/>
          <p:cNvSpPr>
            <a:spLocks noGrp="1"/>
          </p:cNvSpPr>
          <p:nvPr>
            <p:ph type="ftr" sz="quarter" idx="11"/>
          </p:nvPr>
        </p:nvSpPr>
        <p:spPr/>
        <p:txBody>
          <a:bodyPr/>
          <a:lstStyle>
            <a:lvl1pPr>
              <a:defRPr/>
            </a:lvl1pPr>
            <a:extLst/>
          </a:lstStyle>
          <a:p>
            <a:pPr>
              <a:defRPr/>
            </a:pPr>
            <a:endParaRPr lang="tr-TR"/>
          </a:p>
        </p:txBody>
      </p:sp>
      <p:sp>
        <p:nvSpPr>
          <p:cNvPr id="7" name="Slayt Numarası Yer Tutucusu 6"/>
          <p:cNvSpPr>
            <a:spLocks noGrp="1"/>
          </p:cNvSpPr>
          <p:nvPr>
            <p:ph type="sldNum" sz="quarter" idx="12"/>
          </p:nvPr>
        </p:nvSpPr>
        <p:spPr/>
        <p:txBody>
          <a:bodyPr/>
          <a:lstStyle>
            <a:lvl1pPr>
              <a:defRPr/>
            </a:lvl1pPr>
            <a:extLst/>
          </a:lstStyle>
          <a:p>
            <a:pPr>
              <a:defRPr/>
            </a:pPr>
            <a:fld id="{8E038271-898F-4489-9A07-B148E025BC29}" type="slidenum">
              <a:rPr lang="tr-TR"/>
              <a:pPr>
                <a:defRPr/>
              </a:pPr>
              <a:t>‹#›</a:t>
            </a:fld>
            <a:endParaRPr lang="tr-TR"/>
          </a:p>
        </p:txBody>
      </p:sp>
    </p:spTree>
    <p:extLst>
      <p:ext uri="{BB962C8B-B14F-4D97-AF65-F5344CB8AC3E}">
        <p14:creationId xmlns:p14="http://schemas.microsoft.com/office/powerpoint/2010/main" val="492781308"/>
      </p:ext>
    </p:extLst>
  </p:cSld>
  <p:clrMapOvr>
    <a:overrideClrMapping bg1="lt1" tx1="dk1" bg2="lt2" tx2="dk2" accent1="accent1" accent2="accent2" accent3="accent3" accent4="accent4" accent5="accent5" accent6="accent6" hlink="hlink" folHlink="folHlink"/>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5" name="Serbest Form 4"/>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6" name="Serbest Form 15"/>
          <p:cNvSpPr>
            <a:spLocks/>
          </p:cNvSpPr>
          <p:nvPr/>
        </p:nvSpPr>
        <p:spPr bwMode="auto">
          <a:xfrm>
            <a:off x="485775" y="5938838"/>
            <a:ext cx="3690938" cy="933450"/>
          </a:xfrm>
          <a:custGeom>
            <a:avLst/>
            <a:gdLst>
              <a:gd name="T0" fmla="*/ 0 w 5591"/>
              <a:gd name="T1" fmla="*/ 0 h 588"/>
              <a:gd name="T2" fmla="*/ 3802505 w 5591"/>
              <a:gd name="T3" fmla="*/ 0 h 588"/>
              <a:gd name="T4" fmla="*/ 3802505 w 5591"/>
              <a:gd name="T5" fmla="*/ 838200 h 588"/>
              <a:gd name="T6" fmla="*/ 3168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tr-TR"/>
          </a:p>
        </p:txBody>
      </p:sp>
      <p:sp>
        <p:nvSpPr>
          <p:cNvPr id="7" name="Dik Üçgen 6"/>
          <p:cNvSpPr>
            <a:spLocks/>
          </p:cNvSpPr>
          <p:nvPr/>
        </p:nvSpPr>
        <p:spPr bwMode="auto">
          <a:xfrm>
            <a:off x="-6042" y="5791253"/>
            <a:ext cx="3402314" cy="1080868"/>
          </a:xfrm>
          <a:prstGeom prst="rtTriangle">
            <a:avLst/>
          </a:prstGeom>
          <a:blipFill>
            <a:blip r:embed="rId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8" name="Düz Bağlayıcı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Köşeli Çift Ayraç 8"/>
          <p:cNvSpPr/>
          <p:nvPr/>
        </p:nvSpPr>
        <p:spPr>
          <a:xfrm>
            <a:off x="8664575"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10" name="Köşeli Çift Ayraç 9"/>
          <p:cNvSpPr/>
          <p:nvPr/>
        </p:nvSpPr>
        <p:spPr>
          <a:xfrm>
            <a:off x="8477250" y="4987925"/>
            <a:ext cx="182563"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defRPr/>
            </a:pPr>
            <a:endParaRPr lang="en-US"/>
          </a:p>
        </p:txBody>
      </p:sp>
      <p:sp>
        <p:nvSpPr>
          <p:cNvPr id="4" name="Metin Yer Tutucusu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extLst/>
          </a:lstStyle>
          <a:p>
            <a:pPr lvl="0"/>
            <a:r>
              <a:rPr lang="tr-TR" smtClean="0"/>
              <a:t>Asıl metin stillerini düzenlemek için tıklatın</a:t>
            </a:r>
          </a:p>
        </p:txBody>
      </p:sp>
      <p:sp>
        <p:nvSpPr>
          <p:cNvPr id="3" name="Resim Yer Tutucusu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extLst/>
          </a:lstStyle>
          <a:p>
            <a:pPr lvl="0"/>
            <a:r>
              <a:rPr lang="tr-TR" noProof="0" smtClean="0"/>
              <a:t>Resim eklemek için simgeyi tıklatın</a:t>
            </a:r>
            <a:endParaRPr lang="en-US" noProof="0" dirty="0"/>
          </a:p>
        </p:txBody>
      </p:sp>
      <p:sp>
        <p:nvSpPr>
          <p:cNvPr id="2" name="Başlık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lang="tr-TR" smtClean="0"/>
              <a:t>Asıl başlık stili için tıklatın</a:t>
            </a:r>
            <a:endParaRPr lang="en-US"/>
          </a:p>
        </p:txBody>
      </p:sp>
      <p:sp>
        <p:nvSpPr>
          <p:cNvPr id="11" name="Veri Yer Tutucusu 4"/>
          <p:cNvSpPr>
            <a:spLocks noGrp="1"/>
          </p:cNvSpPr>
          <p:nvPr>
            <p:ph type="dt" sz="half" idx="10"/>
          </p:nvPr>
        </p:nvSpPr>
        <p:spPr/>
        <p:txBody>
          <a:bodyPr/>
          <a:lstStyle>
            <a:lvl1pPr>
              <a:defRPr>
                <a:solidFill>
                  <a:schemeClr val="tx1"/>
                </a:solidFill>
              </a:defRPr>
            </a:lvl1pPr>
            <a:extLst/>
          </a:lstStyle>
          <a:p>
            <a:pPr>
              <a:defRPr/>
            </a:pPr>
            <a:endParaRPr lang="tr-TR"/>
          </a:p>
        </p:txBody>
      </p:sp>
      <p:sp>
        <p:nvSpPr>
          <p:cNvPr id="12" name="Altbilgi Yer Tutucusu 5"/>
          <p:cNvSpPr>
            <a:spLocks noGrp="1"/>
          </p:cNvSpPr>
          <p:nvPr>
            <p:ph type="ftr" sz="quarter" idx="11"/>
          </p:nvPr>
        </p:nvSpPr>
        <p:spPr/>
        <p:txBody>
          <a:bodyPr/>
          <a:lstStyle>
            <a:lvl1pPr>
              <a:defRPr>
                <a:solidFill>
                  <a:schemeClr val="tx1"/>
                </a:solidFill>
              </a:defRPr>
            </a:lvl1pPr>
            <a:extLst/>
          </a:lstStyle>
          <a:p>
            <a:pPr>
              <a:defRPr/>
            </a:pPr>
            <a:endParaRPr lang="tr-TR"/>
          </a:p>
        </p:txBody>
      </p:sp>
      <p:sp>
        <p:nvSpPr>
          <p:cNvPr id="13" name="Slayt Numarası Yer Tutucusu 6"/>
          <p:cNvSpPr>
            <a:spLocks noGrp="1"/>
          </p:cNvSpPr>
          <p:nvPr>
            <p:ph type="sldNum" sz="quarter" idx="12"/>
          </p:nvPr>
        </p:nvSpPr>
        <p:spPr/>
        <p:txBody>
          <a:bodyPr/>
          <a:lstStyle>
            <a:lvl1pPr>
              <a:defRPr>
                <a:solidFill>
                  <a:schemeClr val="tx1"/>
                </a:solidFill>
              </a:defRPr>
            </a:lvl1pPr>
            <a:extLst/>
          </a:lstStyle>
          <a:p>
            <a:pPr>
              <a:defRPr/>
            </a:pPr>
            <a:fld id="{58EFD797-15C3-4443-8DF7-6130A974A536}" type="slidenum">
              <a:rPr lang="tr-TR"/>
              <a:pPr>
                <a:defRPr/>
              </a:pPr>
              <a:t>‹#›</a:t>
            </a:fld>
            <a:endParaRPr lang="tr-TR"/>
          </a:p>
        </p:txBody>
      </p:sp>
    </p:spTree>
    <p:extLst>
      <p:ext uri="{BB962C8B-B14F-4D97-AF65-F5344CB8AC3E}">
        <p14:creationId xmlns:p14="http://schemas.microsoft.com/office/powerpoint/2010/main" val="906470171"/>
      </p:ext>
    </p:extLst>
  </p:cSld>
  <p:clrMapOvr>
    <a:overrideClrMapping bg1="dk1" tx1="lt1" bg2="dk2" tx2="lt2" accent1="accent1" accent2="accent2" accent3="accent3" accent4="accent4" accent5="accent5" accent6="accent6" hlink="hlink" folHlink="folHlink"/>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US"/>
          </a:p>
        </p:txBody>
      </p:sp>
      <p:sp>
        <p:nvSpPr>
          <p:cNvPr id="3" name="Dikey Metin Yer Tutucusu 2"/>
          <p:cNvSpPr>
            <a:spLocks noGrp="1"/>
          </p:cNvSpPr>
          <p:nvPr>
            <p:ph type="body" orient="vert" idx="1"/>
          </p:nvPr>
        </p:nvSpPr>
        <p:spPr>
          <a:xfrm>
            <a:off x="457200" y="1481329"/>
            <a:ext cx="8229600" cy="4386071"/>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9"/>
          <p:cNvSpPr>
            <a:spLocks noGrp="1"/>
          </p:cNvSpPr>
          <p:nvPr>
            <p:ph type="dt" sz="half" idx="10"/>
          </p:nvPr>
        </p:nvSpPr>
        <p:spPr/>
        <p:txBody>
          <a:bodyPr/>
          <a:lstStyle>
            <a:lvl1pPr>
              <a:defRPr/>
            </a:lvl1pPr>
          </a:lstStyle>
          <a:p>
            <a:pPr>
              <a:defRPr/>
            </a:pPr>
            <a:endParaRPr lang="tr-TR"/>
          </a:p>
        </p:txBody>
      </p:sp>
      <p:sp>
        <p:nvSpPr>
          <p:cNvPr id="5" name="Altbilgi Yer Tutucusu 21"/>
          <p:cNvSpPr>
            <a:spLocks noGrp="1"/>
          </p:cNvSpPr>
          <p:nvPr>
            <p:ph type="ftr" sz="quarter" idx="11"/>
          </p:nvPr>
        </p:nvSpPr>
        <p:spPr/>
        <p:txBody>
          <a:bodyPr/>
          <a:lstStyle>
            <a:lvl1pPr>
              <a:defRPr/>
            </a:lvl1pPr>
          </a:lstStyle>
          <a:p>
            <a:pPr>
              <a:defRPr/>
            </a:pPr>
            <a:endParaRPr lang="tr-TR"/>
          </a:p>
        </p:txBody>
      </p:sp>
      <p:sp>
        <p:nvSpPr>
          <p:cNvPr id="6" name="Slayt Numarası Yer Tutucusu 17"/>
          <p:cNvSpPr>
            <a:spLocks noGrp="1"/>
          </p:cNvSpPr>
          <p:nvPr>
            <p:ph type="sldNum" sz="quarter" idx="12"/>
          </p:nvPr>
        </p:nvSpPr>
        <p:spPr/>
        <p:txBody>
          <a:bodyPr/>
          <a:lstStyle>
            <a:lvl1pPr>
              <a:defRPr/>
            </a:lvl1pPr>
          </a:lstStyle>
          <a:p>
            <a:pPr>
              <a:defRPr/>
            </a:pPr>
            <a:fld id="{EE110767-1B33-4A7E-BACE-F770130E0B15}" type="slidenum">
              <a:rPr lang="tr-TR"/>
              <a:pPr>
                <a:defRPr/>
              </a:pPr>
              <a:t>‹#›</a:t>
            </a:fld>
            <a:endParaRPr lang="tr-TR"/>
          </a:p>
        </p:txBody>
      </p:sp>
    </p:spTree>
    <p:extLst>
      <p:ext uri="{BB962C8B-B14F-4D97-AF65-F5344CB8AC3E}">
        <p14:creationId xmlns:p14="http://schemas.microsoft.com/office/powerpoint/2010/main" val="1635769962"/>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844013" y="274640"/>
            <a:ext cx="1777470" cy="5592761"/>
          </a:xfrm>
        </p:spPr>
        <p:txBody>
          <a:bodyPr vert="eaVert"/>
          <a:lstStyle/>
          <a:p>
            <a:r>
              <a:rPr lang="tr-TR" smtClean="0"/>
              <a:t>Asıl başlık stili için tıklatın</a:t>
            </a:r>
            <a:endParaRPr lang="en-US"/>
          </a:p>
        </p:txBody>
      </p:sp>
      <p:sp>
        <p:nvSpPr>
          <p:cNvPr id="3" name="Dikey Metin Yer Tutucusu 2"/>
          <p:cNvSpPr>
            <a:spLocks noGrp="1"/>
          </p:cNvSpPr>
          <p:nvPr>
            <p:ph type="body" orient="vert" idx="1"/>
          </p:nvPr>
        </p:nvSpPr>
        <p:spPr>
          <a:xfrm>
            <a:off x="457200" y="274641"/>
            <a:ext cx="6324600" cy="5592760"/>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Veri Yer Tutucusu 9"/>
          <p:cNvSpPr>
            <a:spLocks noGrp="1"/>
          </p:cNvSpPr>
          <p:nvPr>
            <p:ph type="dt" sz="half" idx="10"/>
          </p:nvPr>
        </p:nvSpPr>
        <p:spPr/>
        <p:txBody>
          <a:bodyPr/>
          <a:lstStyle>
            <a:lvl1pPr>
              <a:defRPr/>
            </a:lvl1pPr>
          </a:lstStyle>
          <a:p>
            <a:pPr>
              <a:defRPr/>
            </a:pPr>
            <a:endParaRPr lang="tr-TR"/>
          </a:p>
        </p:txBody>
      </p:sp>
      <p:sp>
        <p:nvSpPr>
          <p:cNvPr id="5" name="Altbilgi Yer Tutucusu 21"/>
          <p:cNvSpPr>
            <a:spLocks noGrp="1"/>
          </p:cNvSpPr>
          <p:nvPr>
            <p:ph type="ftr" sz="quarter" idx="11"/>
          </p:nvPr>
        </p:nvSpPr>
        <p:spPr/>
        <p:txBody>
          <a:bodyPr/>
          <a:lstStyle>
            <a:lvl1pPr>
              <a:defRPr/>
            </a:lvl1pPr>
          </a:lstStyle>
          <a:p>
            <a:pPr>
              <a:defRPr/>
            </a:pPr>
            <a:endParaRPr lang="tr-TR"/>
          </a:p>
        </p:txBody>
      </p:sp>
      <p:sp>
        <p:nvSpPr>
          <p:cNvPr id="6" name="Slayt Numarası Yer Tutucusu 17"/>
          <p:cNvSpPr>
            <a:spLocks noGrp="1"/>
          </p:cNvSpPr>
          <p:nvPr>
            <p:ph type="sldNum" sz="quarter" idx="12"/>
          </p:nvPr>
        </p:nvSpPr>
        <p:spPr/>
        <p:txBody>
          <a:bodyPr/>
          <a:lstStyle>
            <a:lvl1pPr>
              <a:defRPr/>
            </a:lvl1pPr>
          </a:lstStyle>
          <a:p>
            <a:pPr>
              <a:defRPr/>
            </a:pPr>
            <a:fld id="{472AE4F8-DDDA-46A3-B64F-0854802EE8F1}" type="slidenum">
              <a:rPr lang="tr-TR"/>
              <a:pPr>
                <a:defRPr/>
              </a:pPr>
              <a:t>‹#›</a:t>
            </a:fld>
            <a:endParaRPr lang="tr-TR"/>
          </a:p>
        </p:txBody>
      </p:sp>
    </p:spTree>
    <p:extLst>
      <p:ext uri="{BB962C8B-B14F-4D97-AF65-F5344CB8AC3E}">
        <p14:creationId xmlns:p14="http://schemas.microsoft.com/office/powerpoint/2010/main" val="3511251171"/>
      </p:ext>
    </p:extLst>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7813"/>
            <a:ext cx="8229600" cy="1139825"/>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457200" y="1600200"/>
            <a:ext cx="8229600" cy="4530725"/>
          </a:xfrm>
        </p:spPr>
        <p:txBody>
          <a:bodyPr>
            <a:normAutofit/>
          </a:bodyPr>
          <a:lstStyle/>
          <a:p>
            <a:pPr lvl="0"/>
            <a:endParaRPr lang="tr-TR" noProof="0" smtClean="0"/>
          </a:p>
        </p:txBody>
      </p:sp>
      <p:sp>
        <p:nvSpPr>
          <p:cNvPr id="4" name="Veri Yer Tutucusu 9"/>
          <p:cNvSpPr>
            <a:spLocks noGrp="1"/>
          </p:cNvSpPr>
          <p:nvPr>
            <p:ph type="dt" sz="half" idx="10"/>
          </p:nvPr>
        </p:nvSpPr>
        <p:spPr/>
        <p:txBody>
          <a:bodyPr/>
          <a:lstStyle>
            <a:lvl1pPr>
              <a:defRPr/>
            </a:lvl1pPr>
          </a:lstStyle>
          <a:p>
            <a:pPr>
              <a:defRPr/>
            </a:pPr>
            <a:endParaRPr lang="tr-TR"/>
          </a:p>
        </p:txBody>
      </p:sp>
      <p:sp>
        <p:nvSpPr>
          <p:cNvPr id="5" name="Altbilgi Yer Tutucusu 21"/>
          <p:cNvSpPr>
            <a:spLocks noGrp="1"/>
          </p:cNvSpPr>
          <p:nvPr>
            <p:ph type="ftr" sz="quarter" idx="11"/>
          </p:nvPr>
        </p:nvSpPr>
        <p:spPr/>
        <p:txBody>
          <a:bodyPr/>
          <a:lstStyle>
            <a:lvl1pPr>
              <a:defRPr/>
            </a:lvl1pPr>
          </a:lstStyle>
          <a:p>
            <a:pPr>
              <a:defRPr/>
            </a:pPr>
            <a:endParaRPr lang="tr-TR"/>
          </a:p>
        </p:txBody>
      </p:sp>
      <p:sp>
        <p:nvSpPr>
          <p:cNvPr id="6" name="Slayt Numarası Yer Tutucusu 17"/>
          <p:cNvSpPr>
            <a:spLocks noGrp="1"/>
          </p:cNvSpPr>
          <p:nvPr>
            <p:ph type="sldNum" sz="quarter" idx="12"/>
          </p:nvPr>
        </p:nvSpPr>
        <p:spPr/>
        <p:txBody>
          <a:bodyPr/>
          <a:lstStyle>
            <a:lvl1pPr>
              <a:defRPr/>
            </a:lvl1pPr>
          </a:lstStyle>
          <a:p>
            <a:pPr>
              <a:defRPr/>
            </a:pPr>
            <a:fld id="{B9D29D76-1DC5-4807-9819-C71517495B11}" type="slidenum">
              <a:rPr lang="tr-TR"/>
              <a:pPr>
                <a:defRPr/>
              </a:pPr>
              <a:t>‹#›</a:t>
            </a:fld>
            <a:endParaRPr lang="tr-TR"/>
          </a:p>
        </p:txBody>
      </p:sp>
    </p:spTree>
    <p:extLst>
      <p:ext uri="{BB962C8B-B14F-4D97-AF65-F5344CB8AC3E}">
        <p14:creationId xmlns:p14="http://schemas.microsoft.com/office/powerpoint/2010/main" val="446196592"/>
      </p:ext>
    </p:extLst>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1 İçerik Yer Tutucusu"/>
          <p:cNvSpPr>
            <a:spLocks noGrp="1"/>
          </p:cNvSpPr>
          <p:nvPr>
            <p:ph/>
          </p:nvPr>
        </p:nvSpPr>
        <p:spPr>
          <a:xfrm>
            <a:off x="457200" y="277813"/>
            <a:ext cx="8229600" cy="5853112"/>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3" name="Veri Yer Tutucusu 9"/>
          <p:cNvSpPr>
            <a:spLocks noGrp="1"/>
          </p:cNvSpPr>
          <p:nvPr>
            <p:ph type="dt" sz="half" idx="10"/>
          </p:nvPr>
        </p:nvSpPr>
        <p:spPr/>
        <p:txBody>
          <a:bodyPr/>
          <a:lstStyle>
            <a:lvl1pPr>
              <a:defRPr/>
            </a:lvl1pPr>
          </a:lstStyle>
          <a:p>
            <a:pPr>
              <a:defRPr/>
            </a:pPr>
            <a:endParaRPr lang="tr-TR"/>
          </a:p>
        </p:txBody>
      </p:sp>
      <p:sp>
        <p:nvSpPr>
          <p:cNvPr id="4" name="Altbilgi Yer Tutucusu 21"/>
          <p:cNvSpPr>
            <a:spLocks noGrp="1"/>
          </p:cNvSpPr>
          <p:nvPr>
            <p:ph type="ftr" sz="quarter" idx="11"/>
          </p:nvPr>
        </p:nvSpPr>
        <p:spPr/>
        <p:txBody>
          <a:bodyPr/>
          <a:lstStyle>
            <a:lvl1pPr>
              <a:defRPr/>
            </a:lvl1pPr>
          </a:lstStyle>
          <a:p>
            <a:pPr>
              <a:defRPr/>
            </a:pPr>
            <a:endParaRPr lang="tr-TR"/>
          </a:p>
        </p:txBody>
      </p:sp>
      <p:sp>
        <p:nvSpPr>
          <p:cNvPr id="5" name="Slayt Numarası Yer Tutucusu 17"/>
          <p:cNvSpPr>
            <a:spLocks noGrp="1"/>
          </p:cNvSpPr>
          <p:nvPr>
            <p:ph type="sldNum" sz="quarter" idx="12"/>
          </p:nvPr>
        </p:nvSpPr>
        <p:spPr/>
        <p:txBody>
          <a:bodyPr/>
          <a:lstStyle>
            <a:lvl1pPr>
              <a:defRPr/>
            </a:lvl1pPr>
          </a:lstStyle>
          <a:p>
            <a:pPr>
              <a:defRPr/>
            </a:pPr>
            <a:fld id="{3025D3BE-8075-4EE8-85E1-3E419794CCF9}" type="slidenum">
              <a:rPr lang="tr-TR"/>
              <a:pPr>
                <a:defRPr/>
              </a:pPr>
              <a:t>‹#›</a:t>
            </a:fld>
            <a:endParaRPr lang="tr-TR"/>
          </a:p>
        </p:txBody>
      </p:sp>
    </p:spTree>
    <p:extLst>
      <p:ext uri="{BB962C8B-B14F-4D97-AF65-F5344CB8AC3E}">
        <p14:creationId xmlns:p14="http://schemas.microsoft.com/office/powerpoint/2010/main" val="2503822996"/>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Serbest Form 12"/>
          <p:cNvSpPr>
            <a:spLocks/>
          </p:cNvSpPr>
          <p:nvPr/>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1027" name="Serbest Form 11"/>
          <p:cNvSpPr>
            <a:spLocks/>
          </p:cNvSpPr>
          <p:nvPr/>
        </p:nvSpPr>
        <p:spPr bwMode="auto">
          <a:xfrm>
            <a:off x="485775" y="5938838"/>
            <a:ext cx="3690938" cy="933450"/>
          </a:xfrm>
          <a:custGeom>
            <a:avLst/>
            <a:gdLst>
              <a:gd name="T0" fmla="*/ 0 w 5591"/>
              <a:gd name="T1" fmla="*/ 0 h 588"/>
              <a:gd name="T2" fmla="*/ 3802505 w 5591"/>
              <a:gd name="T3" fmla="*/ 0 h 588"/>
              <a:gd name="T4" fmla="*/ 3802505 w 5591"/>
              <a:gd name="T5" fmla="*/ 838200 h 588"/>
              <a:gd name="T6" fmla="*/ 31688 w 5591"/>
              <a:gd name="T7" fmla="*/ 0 h 588"/>
              <a:gd name="T8" fmla="*/ 0 60000 65536"/>
              <a:gd name="T9" fmla="*/ 0 60000 65536"/>
              <a:gd name="T10" fmla="*/ 0 60000 65536"/>
              <a:gd name="T11" fmla="*/ 0 60000 65536"/>
              <a:gd name="T12" fmla="*/ 0 w 5591"/>
              <a:gd name="T13" fmla="*/ 0 h 588"/>
              <a:gd name="T14" fmla="*/ 5591 w 5591"/>
              <a:gd name="T15" fmla="*/ 588 h 588"/>
            </a:gdLst>
            <a:ahLst/>
            <a:cxnLst>
              <a:cxn ang="T8">
                <a:pos x="T0" y="T1"/>
              </a:cxn>
              <a:cxn ang="T9">
                <a:pos x="T2" y="T3"/>
              </a:cxn>
              <a:cxn ang="T10">
                <a:pos x="T4" y="T5"/>
              </a:cxn>
              <a:cxn ang="T11">
                <a:pos x="T6" y="T7"/>
              </a:cxn>
            </a:cxnLst>
            <a:rect l="T12" t="T13" r="T14" b="T15"/>
            <a:pathLst>
              <a:path w="5591" h="588">
                <a:moveTo>
                  <a:pt x="0" y="0"/>
                </a:moveTo>
                <a:lnTo>
                  <a:pt x="5591" y="585"/>
                </a:lnTo>
                <a:lnTo>
                  <a:pt x="4415" y="588"/>
                </a:lnTo>
                <a:lnTo>
                  <a:pt x="12" y="4"/>
                </a:lnTo>
              </a:path>
            </a:pathLst>
          </a:custGeom>
          <a:solidFill>
            <a:srgbClr val="000000"/>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tr-TR"/>
          </a:p>
        </p:txBody>
      </p:sp>
      <p:sp>
        <p:nvSpPr>
          <p:cNvPr id="14" name="Dik Üçgen 13"/>
          <p:cNvSpPr>
            <a:spLocks/>
          </p:cNvSpPr>
          <p:nvPr/>
        </p:nvSpPr>
        <p:spPr bwMode="auto">
          <a:xfrm>
            <a:off x="-6042" y="5791253"/>
            <a:ext cx="3402314" cy="1080868"/>
          </a:xfrm>
          <a:prstGeom prst="rtTriangle">
            <a:avLst/>
          </a:prstGeom>
          <a:blipFill>
            <a:blip r:embed="rId15">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cxnSp>
        <p:nvCxnSpPr>
          <p:cNvPr id="15" name="Düz Bağlayıcı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Başlık Yer Tutucusu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lang="tr-TR" smtClean="0"/>
              <a:t>Asıl başlık stili için tıklatın</a:t>
            </a:r>
            <a:endParaRPr lang="en-US"/>
          </a:p>
        </p:txBody>
      </p:sp>
      <p:sp>
        <p:nvSpPr>
          <p:cNvPr id="1033" name="Metin Yer Tutucusu 29"/>
          <p:cNvSpPr>
            <a:spLocks noGrp="1"/>
          </p:cNvSpPr>
          <p:nvPr>
            <p:ph type="body" idx="1"/>
          </p:nvPr>
        </p:nvSpPr>
        <p:spPr bwMode="auto">
          <a:xfrm>
            <a:off x="457200" y="1481138"/>
            <a:ext cx="82296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smtClean="0"/>
          </a:p>
        </p:txBody>
      </p:sp>
      <p:sp>
        <p:nvSpPr>
          <p:cNvPr id="10" name="Veri Yer Tutucusu 9"/>
          <p:cNvSpPr>
            <a:spLocks noGrp="1"/>
          </p:cNvSpPr>
          <p:nvPr>
            <p:ph type="dt" sz="half" idx="2"/>
          </p:nvPr>
        </p:nvSpPr>
        <p:spPr>
          <a:xfrm>
            <a:off x="6727825" y="6408738"/>
            <a:ext cx="1919288" cy="365125"/>
          </a:xfrm>
          <a:prstGeom prst="rect">
            <a:avLst/>
          </a:prstGeom>
        </p:spPr>
        <p:txBody>
          <a:bodyPr vert="horz" anchor="b"/>
          <a:lstStyle>
            <a:lvl1pPr algn="l" eaLnBrk="1" latinLnBrk="0" hangingPunct="1">
              <a:defRPr kumimoji="0" sz="1000">
                <a:solidFill>
                  <a:schemeClr val="tx1"/>
                </a:solidFill>
              </a:defRPr>
            </a:lvl1pPr>
            <a:extLst/>
          </a:lstStyle>
          <a:p>
            <a:pPr>
              <a:defRPr/>
            </a:pPr>
            <a:endParaRPr lang="tr-TR"/>
          </a:p>
        </p:txBody>
      </p:sp>
      <p:sp>
        <p:nvSpPr>
          <p:cNvPr id="22" name="Altbilgi Yer Tutucusu 21"/>
          <p:cNvSpPr>
            <a:spLocks noGrp="1"/>
          </p:cNvSpPr>
          <p:nvPr>
            <p:ph type="ftr" sz="quarter" idx="3"/>
          </p:nvPr>
        </p:nvSpPr>
        <p:spPr>
          <a:xfrm>
            <a:off x="4379913" y="6408738"/>
            <a:ext cx="2351087"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tr-TR"/>
          </a:p>
        </p:txBody>
      </p:sp>
      <p:sp>
        <p:nvSpPr>
          <p:cNvPr id="18" name="Slayt Numarası Yer Tutucusu 17"/>
          <p:cNvSpPr>
            <a:spLocks noGrp="1"/>
          </p:cNvSpPr>
          <p:nvPr>
            <p:ph type="sldNum" sz="quarter" idx="4"/>
          </p:nvPr>
        </p:nvSpPr>
        <p:spPr>
          <a:xfrm>
            <a:off x="8647113" y="6408738"/>
            <a:ext cx="366712"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AAAD2950-7D00-41FF-BDDF-E37279911B25}" type="slidenum">
              <a:rPr lang="tr-TR"/>
              <a:pPr>
                <a:defRPr/>
              </a:pPr>
              <a:t>‹#›</a:t>
            </a:fld>
            <a:endParaRPr lang="tr-TR"/>
          </a:p>
        </p:txBody>
      </p:sp>
    </p:spTree>
  </p:cSld>
  <p:clrMap bg1="lt1" tx1="dk1" bg2="lt2" tx2="dk2" accent1="accent1" accent2="accent2" accent3="accent3" accent4="accent4" accent5="accent5" accent6="accent6" hlink="hlink" folHlink="folHlink"/>
  <p:sldLayoutIdLst>
    <p:sldLayoutId id="2147483847" r:id="rId1"/>
    <p:sldLayoutId id="2147483841" r:id="rId2"/>
    <p:sldLayoutId id="2147483848" r:id="rId3"/>
    <p:sldLayoutId id="2147483849" r:id="rId4"/>
    <p:sldLayoutId id="2147483850" r:id="rId5"/>
    <p:sldLayoutId id="2147483851" r:id="rId6"/>
    <p:sldLayoutId id="2147483842" r:id="rId7"/>
    <p:sldLayoutId id="2147483852" r:id="rId8"/>
    <p:sldLayoutId id="2147483853" r:id="rId9"/>
    <p:sldLayoutId id="2147483843" r:id="rId10"/>
    <p:sldLayoutId id="2147483844" r:id="rId11"/>
    <p:sldLayoutId id="2147483845" r:id="rId12"/>
    <p:sldLayoutId id="2147483846" r:id="rId13"/>
  </p:sldLayoutIdLst>
  <p:transition spd="slow">
    <p:push dir="u"/>
  </p:transition>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mj-ea"/>
          <a:cs typeface="+mj-cs"/>
        </a:defRPr>
      </a:lvl1pPr>
      <a:lvl2pPr algn="l" rtl="0" eaLnBrk="0" fontAlgn="base" hangingPunct="0">
        <a:spcBef>
          <a:spcPct val="0"/>
        </a:spcBef>
        <a:spcAft>
          <a:spcPct val="0"/>
        </a:spcAft>
        <a:defRPr sz="4100" b="1">
          <a:solidFill>
            <a:schemeClr val="tx2"/>
          </a:solidFill>
          <a:latin typeface="Lucida Sans Unicode" pitchFamily="34" charset="0"/>
        </a:defRPr>
      </a:lvl2pPr>
      <a:lvl3pPr algn="l" rtl="0" eaLnBrk="0" fontAlgn="base" hangingPunct="0">
        <a:spcBef>
          <a:spcPct val="0"/>
        </a:spcBef>
        <a:spcAft>
          <a:spcPct val="0"/>
        </a:spcAft>
        <a:defRPr sz="4100" b="1">
          <a:solidFill>
            <a:schemeClr val="tx2"/>
          </a:solidFill>
          <a:latin typeface="Lucida Sans Unicode" pitchFamily="34" charset="0"/>
        </a:defRPr>
      </a:lvl3pPr>
      <a:lvl4pPr algn="l" rtl="0" eaLnBrk="0" fontAlgn="base" hangingPunct="0">
        <a:spcBef>
          <a:spcPct val="0"/>
        </a:spcBef>
        <a:spcAft>
          <a:spcPct val="0"/>
        </a:spcAft>
        <a:defRPr sz="4100" b="1">
          <a:solidFill>
            <a:schemeClr val="tx2"/>
          </a:solidFill>
          <a:latin typeface="Lucida Sans Unicode" pitchFamily="34" charset="0"/>
        </a:defRPr>
      </a:lvl4pPr>
      <a:lvl5pPr algn="l" rtl="0" eaLnBrk="0" fontAlgn="base" hangingPunct="0">
        <a:spcBef>
          <a:spcPct val="0"/>
        </a:spcBef>
        <a:spcAft>
          <a:spcPct val="0"/>
        </a:spcAft>
        <a:defRPr sz="4100" b="1">
          <a:solidFill>
            <a:schemeClr val="tx2"/>
          </a:solidFill>
          <a:latin typeface="Lucida Sans Unicode" pitchFamily="34" charset="0"/>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a:extLst/>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mn-ea"/>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mn-ea"/>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mn-ea"/>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mn-ea"/>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wmf"/><Relationship Id="rId5" Type="http://schemas.openxmlformats.org/officeDocument/2006/relationships/oleObject" Target="../embeddings/oleObject2.bin"/><Relationship Id="rId4" Type="http://schemas.openxmlformats.org/officeDocument/2006/relationships/image" Target="../media/image5.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8.wmf"/><Relationship Id="rId5" Type="http://schemas.openxmlformats.org/officeDocument/2006/relationships/oleObject" Target="../embeddings/oleObject4.bin"/><Relationship Id="rId4" Type="http://schemas.openxmlformats.org/officeDocument/2006/relationships/image" Target="../media/image7.wmf"/></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11.wmf"/><Relationship Id="rId5" Type="http://schemas.openxmlformats.org/officeDocument/2006/relationships/oleObject" Target="../embeddings/oleObject6.bin"/><Relationship Id="rId4" Type="http://schemas.openxmlformats.org/officeDocument/2006/relationships/image" Target="../media/image10.wmf"/></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26.wmf"/><Relationship Id="rId5" Type="http://schemas.openxmlformats.org/officeDocument/2006/relationships/oleObject" Target="../embeddings/oleObject9.bin"/><Relationship Id="rId4" Type="http://schemas.openxmlformats.org/officeDocument/2006/relationships/image" Target="../media/image25.w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25.w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vmlDrawing" Target="../drawings/vmlDrawing7.vml"/><Relationship Id="rId5" Type="http://schemas.openxmlformats.org/officeDocument/2006/relationships/image" Target="../media/image27.png"/><Relationship Id="rId4" Type="http://schemas.openxmlformats.org/officeDocument/2006/relationships/image" Target="../media/image25.wmf"/></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 Id="rId5" Type="http://schemas.openxmlformats.org/officeDocument/2006/relationships/image" Target="../media/image63.png"/><Relationship Id="rId4" Type="http://schemas.openxmlformats.org/officeDocument/2006/relationships/image" Target="../media/image62.png"/></Relationships>
</file>

<file path=ppt/slides/_rels/slide4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184150"/>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tr-TR">
              <a:solidFill>
                <a:schemeClr val="accent2">
                  <a:lumMod val="50000"/>
                </a:schemeClr>
              </a:solidFill>
            </a:endParaRPr>
          </a:p>
        </p:txBody>
      </p:sp>
      <p:sp>
        <p:nvSpPr>
          <p:cNvPr id="6" name="Rectangle 4"/>
          <p:cNvSpPr>
            <a:spLocks noChangeArrowheads="1"/>
          </p:cNvSpPr>
          <p:nvPr/>
        </p:nvSpPr>
        <p:spPr bwMode="auto">
          <a:xfrm>
            <a:off x="0" y="-184150"/>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tr-TR">
              <a:solidFill>
                <a:schemeClr val="accent2">
                  <a:lumMod val="50000"/>
                </a:schemeClr>
              </a:solidFill>
            </a:endParaRPr>
          </a:p>
        </p:txBody>
      </p:sp>
      <p:sp>
        <p:nvSpPr>
          <p:cNvPr id="7" name="Rectangle 3"/>
          <p:cNvSpPr>
            <a:spLocks noChangeArrowheads="1"/>
          </p:cNvSpPr>
          <p:nvPr/>
        </p:nvSpPr>
        <p:spPr bwMode="auto">
          <a:xfrm>
            <a:off x="0" y="2204864"/>
            <a:ext cx="8394700"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spAutoFit/>
          </a:bodyPr>
          <a:lstStyle/>
          <a:p>
            <a:pPr algn="r">
              <a:lnSpc>
                <a:spcPct val="90000"/>
              </a:lnSpc>
              <a:defRPr/>
            </a:pPr>
            <a:r>
              <a:rPr lang="tr-TR" sz="7200" dirty="0">
                <a:solidFill>
                  <a:schemeClr val="accent2">
                    <a:lumMod val="50000"/>
                  </a:schemeClr>
                </a:solidFill>
                <a:latin typeface="Calibri" pitchFamily="34" charset="0"/>
              </a:rPr>
              <a:t>T</a:t>
            </a:r>
            <a:r>
              <a:rPr lang="tr-TR" sz="6000" dirty="0">
                <a:solidFill>
                  <a:schemeClr val="accent2">
                    <a:lumMod val="50000"/>
                  </a:schemeClr>
                </a:solidFill>
                <a:latin typeface="Calibri" pitchFamily="34" charset="0"/>
              </a:rPr>
              <a:t>ANIMLAYICI </a:t>
            </a:r>
          </a:p>
          <a:p>
            <a:pPr algn="r">
              <a:lnSpc>
                <a:spcPct val="90000"/>
              </a:lnSpc>
              <a:defRPr/>
            </a:pPr>
            <a:r>
              <a:rPr lang="tr-TR" sz="7200" dirty="0">
                <a:solidFill>
                  <a:schemeClr val="accent2">
                    <a:lumMod val="50000"/>
                  </a:schemeClr>
                </a:solidFill>
                <a:latin typeface="Calibri" pitchFamily="34" charset="0"/>
              </a:rPr>
              <a:t>İ</a:t>
            </a:r>
            <a:r>
              <a:rPr lang="tr-TR" sz="6000" dirty="0">
                <a:solidFill>
                  <a:schemeClr val="accent2">
                    <a:lumMod val="50000"/>
                  </a:schemeClr>
                </a:solidFill>
                <a:latin typeface="Calibri" pitchFamily="34" charset="0"/>
              </a:rPr>
              <a:t>STATİSTİKLER</a:t>
            </a:r>
            <a:endParaRPr lang="tr-TR" sz="5400" b="1" dirty="0">
              <a:solidFill>
                <a:schemeClr val="accent2">
                  <a:lumMod val="50000"/>
                </a:schemeClr>
              </a:solidFill>
              <a:latin typeface="Times New Roman" pitchFamily="18" charset="0"/>
            </a:endParaRPr>
          </a:p>
        </p:txBody>
      </p:sp>
      <p:sp>
        <p:nvSpPr>
          <p:cNvPr id="8" name="Dikdörtgen 1"/>
          <p:cNvSpPr>
            <a:spLocks noChangeArrowheads="1"/>
          </p:cNvSpPr>
          <p:nvPr/>
        </p:nvSpPr>
        <p:spPr bwMode="auto">
          <a:xfrm>
            <a:off x="827088" y="187325"/>
            <a:ext cx="75612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90000"/>
              </a:lnSpc>
              <a:defRPr/>
            </a:pPr>
            <a:r>
              <a:rPr lang="tr-TR" sz="2000" b="1" dirty="0">
                <a:solidFill>
                  <a:schemeClr val="accent2">
                    <a:lumMod val="50000"/>
                  </a:schemeClr>
                </a:solidFill>
                <a:latin typeface="Calibri" pitchFamily="34" charset="0"/>
              </a:rPr>
              <a:t>E</a:t>
            </a:r>
            <a:r>
              <a:rPr lang="tr-TR" sz="1600" b="1" dirty="0">
                <a:solidFill>
                  <a:schemeClr val="accent2">
                    <a:lumMod val="50000"/>
                  </a:schemeClr>
                </a:solidFill>
                <a:latin typeface="Calibri" pitchFamily="34" charset="0"/>
              </a:rPr>
              <a:t>SOGÜ </a:t>
            </a:r>
          </a:p>
          <a:p>
            <a:pPr algn="ctr">
              <a:lnSpc>
                <a:spcPct val="90000"/>
              </a:lnSpc>
              <a:defRPr/>
            </a:pPr>
            <a:r>
              <a:rPr lang="tr-TR" sz="2000" b="1" dirty="0" smtClean="0">
                <a:solidFill>
                  <a:schemeClr val="accent2">
                    <a:lumMod val="50000"/>
                  </a:schemeClr>
                </a:solidFill>
                <a:latin typeface="Calibri" pitchFamily="34" charset="0"/>
              </a:rPr>
              <a:t>S</a:t>
            </a:r>
            <a:r>
              <a:rPr lang="tr-TR" sz="1600" b="1" dirty="0" smtClean="0">
                <a:solidFill>
                  <a:schemeClr val="accent2">
                    <a:lumMod val="50000"/>
                  </a:schemeClr>
                </a:solidFill>
                <a:latin typeface="Calibri" pitchFamily="34" charset="0"/>
              </a:rPr>
              <a:t>AĞLIK </a:t>
            </a:r>
            <a:r>
              <a:rPr lang="tr-TR" sz="2000" b="1" dirty="0" smtClean="0">
                <a:solidFill>
                  <a:schemeClr val="accent2">
                    <a:lumMod val="50000"/>
                  </a:schemeClr>
                </a:solidFill>
                <a:latin typeface="Calibri" pitchFamily="34" charset="0"/>
              </a:rPr>
              <a:t>B</a:t>
            </a:r>
            <a:r>
              <a:rPr lang="tr-TR" sz="1600" b="1" dirty="0" smtClean="0">
                <a:solidFill>
                  <a:schemeClr val="accent2">
                    <a:lumMod val="50000"/>
                  </a:schemeClr>
                </a:solidFill>
                <a:latin typeface="Calibri" pitchFamily="34" charset="0"/>
              </a:rPr>
              <a:t>İLİMLERİ </a:t>
            </a:r>
            <a:r>
              <a:rPr lang="tr-TR" sz="2000" b="1" dirty="0" smtClean="0">
                <a:solidFill>
                  <a:schemeClr val="accent2">
                    <a:lumMod val="50000"/>
                  </a:schemeClr>
                </a:solidFill>
                <a:latin typeface="Calibri" pitchFamily="34" charset="0"/>
              </a:rPr>
              <a:t>E</a:t>
            </a:r>
            <a:r>
              <a:rPr lang="tr-TR" sz="1600" b="1" dirty="0" smtClean="0">
                <a:solidFill>
                  <a:schemeClr val="accent2">
                    <a:lumMod val="50000"/>
                  </a:schemeClr>
                </a:solidFill>
                <a:latin typeface="Calibri" pitchFamily="34" charset="0"/>
              </a:rPr>
              <a:t>NSTİTÜSÜ</a:t>
            </a:r>
            <a:endParaRPr lang="tr-TR" sz="2000" b="1" dirty="0">
              <a:solidFill>
                <a:schemeClr val="accent2">
                  <a:lumMod val="50000"/>
                </a:schemeClr>
              </a:solidFill>
              <a:latin typeface="Calibri" pitchFamily="34" charset="0"/>
            </a:endParaRPr>
          </a:p>
          <a:p>
            <a:pPr algn="ctr">
              <a:lnSpc>
                <a:spcPct val="90000"/>
              </a:lnSpc>
              <a:defRPr/>
            </a:pPr>
            <a:endParaRPr lang="tr-TR" sz="2000" b="1" dirty="0">
              <a:solidFill>
                <a:schemeClr val="accent2">
                  <a:lumMod val="50000"/>
                </a:schemeClr>
              </a:solidFill>
              <a:latin typeface="Calibri" pitchFamily="34" charset="0"/>
            </a:endParaRPr>
          </a:p>
          <a:p>
            <a:pPr algn="ctr">
              <a:lnSpc>
                <a:spcPct val="90000"/>
              </a:lnSpc>
              <a:defRPr/>
            </a:pPr>
            <a:r>
              <a:rPr lang="tr-TR" sz="2000" b="1" dirty="0">
                <a:solidFill>
                  <a:schemeClr val="accent2">
                    <a:lumMod val="50000"/>
                  </a:schemeClr>
                </a:solidFill>
                <a:latin typeface="Calibri" pitchFamily="34" charset="0"/>
              </a:rPr>
              <a:t>B</a:t>
            </a:r>
            <a:r>
              <a:rPr lang="tr-TR" sz="1600" b="1" dirty="0">
                <a:solidFill>
                  <a:schemeClr val="accent2">
                    <a:lumMod val="50000"/>
                  </a:schemeClr>
                </a:solidFill>
                <a:latin typeface="Calibri" pitchFamily="34" charset="0"/>
              </a:rPr>
              <a:t>İLİMSEL </a:t>
            </a:r>
            <a:r>
              <a:rPr lang="tr-TR" sz="2000" b="1" dirty="0">
                <a:solidFill>
                  <a:schemeClr val="accent2">
                    <a:lumMod val="50000"/>
                  </a:schemeClr>
                </a:solidFill>
                <a:latin typeface="Calibri" pitchFamily="34" charset="0"/>
              </a:rPr>
              <a:t>A</a:t>
            </a:r>
            <a:r>
              <a:rPr lang="tr-TR" sz="1600" b="1" dirty="0">
                <a:solidFill>
                  <a:schemeClr val="accent2">
                    <a:lumMod val="50000"/>
                  </a:schemeClr>
                </a:solidFill>
                <a:latin typeface="Calibri" pitchFamily="34" charset="0"/>
              </a:rPr>
              <a:t>RAŞTIRMA VE </a:t>
            </a:r>
            <a:r>
              <a:rPr lang="tr-TR" sz="2000" b="1" dirty="0">
                <a:solidFill>
                  <a:schemeClr val="accent2">
                    <a:lumMod val="50000"/>
                  </a:schemeClr>
                </a:solidFill>
                <a:latin typeface="Calibri" pitchFamily="34" charset="0"/>
              </a:rPr>
              <a:t>E</a:t>
            </a:r>
            <a:r>
              <a:rPr lang="tr-TR" sz="1600" b="1" dirty="0">
                <a:solidFill>
                  <a:schemeClr val="accent2">
                    <a:lumMod val="50000"/>
                  </a:schemeClr>
                </a:solidFill>
                <a:latin typeface="Calibri" pitchFamily="34" charset="0"/>
              </a:rPr>
              <a:t>ĞİTİM </a:t>
            </a:r>
            <a:r>
              <a:rPr lang="tr-TR" sz="2000" b="1" dirty="0" smtClean="0">
                <a:solidFill>
                  <a:schemeClr val="accent2">
                    <a:lumMod val="50000"/>
                  </a:schemeClr>
                </a:solidFill>
                <a:latin typeface="Calibri" pitchFamily="34" charset="0"/>
              </a:rPr>
              <a:t>P</a:t>
            </a:r>
            <a:r>
              <a:rPr lang="tr-TR" sz="1600" b="1" dirty="0" smtClean="0">
                <a:solidFill>
                  <a:schemeClr val="accent2">
                    <a:lumMod val="50000"/>
                  </a:schemeClr>
                </a:solidFill>
                <a:latin typeface="Calibri" pitchFamily="34" charset="0"/>
              </a:rPr>
              <a:t>ROGRAMI</a:t>
            </a:r>
            <a:endParaRPr lang="tr-TR" sz="1600" b="1" dirty="0">
              <a:solidFill>
                <a:schemeClr val="accent2">
                  <a:lumMod val="50000"/>
                </a:schemeClr>
              </a:solidFill>
              <a:latin typeface="Calibri" pitchFamily="34" charset="0"/>
            </a:endParaRPr>
          </a:p>
        </p:txBody>
      </p:sp>
      <p:sp>
        <p:nvSpPr>
          <p:cNvPr id="9" name="Dikdörtgen 7"/>
          <p:cNvSpPr>
            <a:spLocks noChangeArrowheads="1"/>
          </p:cNvSpPr>
          <p:nvPr/>
        </p:nvSpPr>
        <p:spPr bwMode="auto">
          <a:xfrm>
            <a:off x="827088" y="5732463"/>
            <a:ext cx="7561262"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90000"/>
              </a:lnSpc>
              <a:defRPr/>
            </a:pPr>
            <a:r>
              <a:rPr lang="tr-TR" sz="1600" b="1" dirty="0" smtClean="0">
                <a:solidFill>
                  <a:schemeClr val="accent2">
                    <a:lumMod val="50000"/>
                  </a:schemeClr>
                </a:solidFill>
                <a:latin typeface="Calibri" pitchFamily="34" charset="0"/>
              </a:rPr>
              <a:t>Prof. </a:t>
            </a:r>
            <a:r>
              <a:rPr lang="tr-TR" sz="1600" b="1" dirty="0">
                <a:solidFill>
                  <a:schemeClr val="accent2">
                    <a:lumMod val="50000"/>
                  </a:schemeClr>
                </a:solidFill>
                <a:latin typeface="Calibri" pitchFamily="34" charset="0"/>
              </a:rPr>
              <a:t>Dr. Cengiz BAL</a:t>
            </a:r>
          </a:p>
          <a:p>
            <a:pPr algn="ctr">
              <a:lnSpc>
                <a:spcPct val="90000"/>
              </a:lnSpc>
              <a:defRPr/>
            </a:pPr>
            <a:endParaRPr lang="tr-TR" sz="1600" b="1" dirty="0">
              <a:solidFill>
                <a:schemeClr val="accent2">
                  <a:lumMod val="50000"/>
                </a:schemeClr>
              </a:solidFill>
              <a:latin typeface="Calibri" pitchFamily="34" charset="0"/>
            </a:endParaRPr>
          </a:p>
          <a:p>
            <a:pPr algn="ctr">
              <a:lnSpc>
                <a:spcPct val="90000"/>
              </a:lnSpc>
              <a:defRPr/>
            </a:pPr>
            <a:r>
              <a:rPr lang="tr-TR" sz="1400" dirty="0" smtClean="0">
                <a:solidFill>
                  <a:schemeClr val="accent2">
                    <a:lumMod val="50000"/>
                  </a:schemeClr>
                </a:solidFill>
                <a:latin typeface="Calibri" pitchFamily="34" charset="0"/>
              </a:rPr>
              <a:t>10 Ekim 2024</a:t>
            </a:r>
            <a:endParaRPr lang="tr-TR" sz="1100" dirty="0">
              <a:solidFill>
                <a:schemeClr val="accent2">
                  <a:lumMod val="50000"/>
                </a:schemeClr>
              </a:solidFill>
              <a:latin typeface="Calibri" pitchFamily="34" charset="0"/>
            </a:endParaRPr>
          </a:p>
        </p:txBody>
      </p:sp>
    </p:spTree>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3" name="Rectangle 3"/>
          <p:cNvSpPr>
            <a:spLocks noGrp="1" noChangeArrowheads="1"/>
          </p:cNvSpPr>
          <p:nvPr>
            <p:ph idx="1"/>
          </p:nvPr>
        </p:nvSpPr>
        <p:spPr>
          <a:xfrm>
            <a:off x="251520" y="2204864"/>
            <a:ext cx="8748712" cy="3528392"/>
          </a:xfrm>
        </p:spPr>
        <p:txBody>
          <a:bodyPr>
            <a:noAutofit/>
          </a:bodyPr>
          <a:lstStyle/>
          <a:p>
            <a:pPr marL="365760" indent="-256032" eaLnBrk="1" fontAlgn="auto" hangingPunct="1">
              <a:lnSpc>
                <a:spcPct val="90000"/>
              </a:lnSpc>
              <a:spcBef>
                <a:spcPct val="0"/>
              </a:spcBef>
              <a:spcAft>
                <a:spcPct val="10000"/>
              </a:spcAft>
              <a:buFont typeface="Wingdings 3"/>
              <a:buChar char=""/>
              <a:defRPr/>
            </a:pPr>
            <a:r>
              <a:rPr lang="tr-TR" sz="2800" dirty="0" smtClean="0">
                <a:latin typeface="Calibri" pitchFamily="34" charset="0"/>
              </a:rPr>
              <a:t>Belirtici İstatistikler, bir veri setindeki değişkenleri tanımlayan, özetleyen, tanıtan değerlerdir.</a:t>
            </a:r>
          </a:p>
          <a:p>
            <a:pPr marL="109728" indent="0" eaLnBrk="1" fontAlgn="auto" hangingPunct="1">
              <a:lnSpc>
                <a:spcPct val="90000"/>
              </a:lnSpc>
              <a:spcBef>
                <a:spcPct val="0"/>
              </a:spcBef>
              <a:spcAft>
                <a:spcPct val="10000"/>
              </a:spcAft>
              <a:buNone/>
              <a:defRPr/>
            </a:pPr>
            <a:endParaRPr lang="tr-TR" sz="2800" dirty="0" smtClean="0">
              <a:latin typeface="Calibri" pitchFamily="34" charset="0"/>
            </a:endParaRPr>
          </a:p>
          <a:p>
            <a:pPr marL="365760" indent="-256032" eaLnBrk="1" fontAlgn="auto" hangingPunct="1">
              <a:lnSpc>
                <a:spcPct val="90000"/>
              </a:lnSpc>
              <a:spcBef>
                <a:spcPct val="0"/>
              </a:spcBef>
              <a:spcAft>
                <a:spcPct val="10000"/>
              </a:spcAft>
              <a:buFont typeface="Wingdings 3"/>
              <a:buChar char=""/>
              <a:defRPr/>
            </a:pPr>
            <a:r>
              <a:rPr lang="tr-TR" sz="2800" dirty="0" smtClean="0">
                <a:latin typeface="Calibri" pitchFamily="34" charset="0"/>
              </a:rPr>
              <a:t>Sadece </a:t>
            </a:r>
            <a:r>
              <a:rPr lang="tr-TR" sz="2800" dirty="0">
                <a:latin typeface="Calibri" pitchFamily="34" charset="0"/>
              </a:rPr>
              <a:t>n</a:t>
            </a:r>
            <a:r>
              <a:rPr lang="tr-TR" sz="2800" dirty="0" smtClean="0">
                <a:latin typeface="Calibri" pitchFamily="34" charset="0"/>
              </a:rPr>
              <a:t>icel verilerin belirtici istatistikleri hesaplanabilir. Sayısal olarak girilen kodlanmış Nitel verilerin ortalama, standart sapma gibi belirtici istatistikleri hesaplanmamalıdır. Hesaplanırsa anlamsızdır.</a:t>
            </a:r>
          </a:p>
        </p:txBody>
      </p:sp>
      <p:sp>
        <p:nvSpPr>
          <p:cNvPr id="624642" name="Rectangle 2"/>
          <p:cNvSpPr>
            <a:spLocks noGrp="1" noChangeArrowheads="1"/>
          </p:cNvSpPr>
          <p:nvPr>
            <p:ph type="title"/>
          </p:nvPr>
        </p:nvSpPr>
        <p:spPr>
          <a:xfrm>
            <a:off x="0" y="227608"/>
            <a:ext cx="9144000" cy="1473200"/>
          </a:xfrm>
        </p:spPr>
        <p:txBody>
          <a:bodyPr/>
          <a:lstStyle/>
          <a:p>
            <a:pPr algn="ctr" eaLnBrk="1" fontAlgn="auto" hangingPunct="1">
              <a:lnSpc>
                <a:spcPct val="80000"/>
              </a:lnSpc>
              <a:spcAft>
                <a:spcPts val="0"/>
              </a:spcAft>
              <a:defRPr/>
            </a:pPr>
            <a:r>
              <a:rPr lang="tr-TR" sz="3200" b="0" dirty="0" smtClean="0">
                <a:latin typeface="Calibri" pitchFamily="34" charset="0"/>
              </a:rPr>
              <a:t>TANIMLAYICI İSTATİSTİKLERİN HESAPLANMASI</a:t>
            </a:r>
            <a:br>
              <a:rPr lang="tr-TR" sz="3200" b="0" dirty="0" smtClean="0">
                <a:latin typeface="Calibri" pitchFamily="34" charset="0"/>
              </a:rPr>
            </a:br>
            <a:r>
              <a:rPr lang="tr-TR" sz="3200" b="0" dirty="0" smtClean="0">
                <a:latin typeface="Calibri" pitchFamily="34" charset="0"/>
              </a:rPr>
              <a:t>(Belirtici İstatistikler, </a:t>
            </a:r>
            <a:r>
              <a:rPr lang="tr-TR" sz="3200" b="0" dirty="0" err="1" smtClean="0">
                <a:latin typeface="Calibri" pitchFamily="34" charset="0"/>
              </a:rPr>
              <a:t>Descriptive</a:t>
            </a:r>
            <a:r>
              <a:rPr lang="tr-TR" sz="3200" b="0" dirty="0" smtClean="0">
                <a:latin typeface="Calibri" pitchFamily="34" charset="0"/>
              </a:rPr>
              <a:t> </a:t>
            </a:r>
            <a:r>
              <a:rPr lang="tr-TR" sz="3200" b="0" dirty="0" err="1" smtClean="0">
                <a:latin typeface="Calibri" pitchFamily="34" charset="0"/>
              </a:rPr>
              <a:t>Statistics</a:t>
            </a:r>
            <a:r>
              <a:rPr lang="tr-TR" sz="3200" b="0" dirty="0" smtClean="0">
                <a:latin typeface="Calibri" pitchFamily="34" charset="0"/>
              </a:rPr>
              <a:t>)</a:t>
            </a:r>
          </a:p>
        </p:txBody>
      </p:sp>
    </p:spTree>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Rectangle 2"/>
          <p:cNvSpPr>
            <a:spLocks noGrp="1" noChangeArrowheads="1"/>
          </p:cNvSpPr>
          <p:nvPr>
            <p:ph type="title"/>
          </p:nvPr>
        </p:nvSpPr>
        <p:spPr>
          <a:xfrm>
            <a:off x="0" y="227608"/>
            <a:ext cx="9144000" cy="681112"/>
          </a:xfrm>
        </p:spPr>
        <p:txBody>
          <a:bodyPr/>
          <a:lstStyle/>
          <a:p>
            <a:pPr algn="ctr" eaLnBrk="1" fontAlgn="auto" hangingPunct="1">
              <a:lnSpc>
                <a:spcPct val="80000"/>
              </a:lnSpc>
              <a:spcAft>
                <a:spcPts val="0"/>
              </a:spcAft>
              <a:defRPr/>
            </a:pPr>
            <a:r>
              <a:rPr lang="tr-TR" sz="3200" b="0" dirty="0" smtClean="0">
                <a:latin typeface="Calibri" pitchFamily="34" charset="0"/>
              </a:rPr>
              <a:t>Belirtici İstatistikler, </a:t>
            </a:r>
            <a:r>
              <a:rPr lang="tr-TR" sz="3200" b="0" dirty="0" err="1" smtClean="0">
                <a:latin typeface="Calibri" pitchFamily="34" charset="0"/>
              </a:rPr>
              <a:t>Descriptive</a:t>
            </a:r>
            <a:r>
              <a:rPr lang="tr-TR" sz="3200" b="0" dirty="0" smtClean="0">
                <a:latin typeface="Calibri" pitchFamily="34" charset="0"/>
              </a:rPr>
              <a:t> </a:t>
            </a:r>
            <a:r>
              <a:rPr lang="tr-TR" sz="3200" b="0" dirty="0" err="1" smtClean="0">
                <a:latin typeface="Calibri" pitchFamily="34" charset="0"/>
              </a:rPr>
              <a:t>Statistics</a:t>
            </a:r>
            <a:endParaRPr lang="tr-TR" sz="3200" b="0" dirty="0" smtClean="0">
              <a:latin typeface="Calibri" pitchFamily="34" charset="0"/>
            </a:endParaRPr>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3236" y="4077072"/>
            <a:ext cx="6860763" cy="25202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4" name="Tablo 3"/>
          <p:cNvGraphicFramePr>
            <a:graphicFrameLocks noGrp="1"/>
          </p:cNvGraphicFramePr>
          <p:nvPr>
            <p:extLst>
              <p:ext uri="{D42A27DB-BD31-4B8C-83A1-F6EECF244321}">
                <p14:modId xmlns:p14="http://schemas.microsoft.com/office/powerpoint/2010/main" val="1519489155"/>
              </p:ext>
            </p:extLst>
          </p:nvPr>
        </p:nvGraphicFramePr>
        <p:xfrm>
          <a:off x="611560" y="1124744"/>
          <a:ext cx="5688632" cy="2664298"/>
        </p:xfrm>
        <a:graphic>
          <a:graphicData uri="http://schemas.openxmlformats.org/drawingml/2006/table">
            <a:tbl>
              <a:tblPr firstRow="1" firstCol="1" bandRow="1">
                <a:tableStyleId>{5C22544A-7EE6-4342-B048-85BDC9FD1C3A}</a:tableStyleId>
              </a:tblPr>
              <a:tblGrid>
                <a:gridCol w="1339944">
                  <a:extLst>
                    <a:ext uri="{9D8B030D-6E8A-4147-A177-3AD203B41FA5}">
                      <a16:colId xmlns:a16="http://schemas.microsoft.com/office/drawing/2014/main" val="20000"/>
                    </a:ext>
                  </a:extLst>
                </a:gridCol>
                <a:gridCol w="1345519">
                  <a:extLst>
                    <a:ext uri="{9D8B030D-6E8A-4147-A177-3AD203B41FA5}">
                      <a16:colId xmlns:a16="http://schemas.microsoft.com/office/drawing/2014/main" val="20001"/>
                    </a:ext>
                  </a:extLst>
                </a:gridCol>
                <a:gridCol w="1422437">
                  <a:extLst>
                    <a:ext uri="{9D8B030D-6E8A-4147-A177-3AD203B41FA5}">
                      <a16:colId xmlns:a16="http://schemas.microsoft.com/office/drawing/2014/main" val="20002"/>
                    </a:ext>
                  </a:extLst>
                </a:gridCol>
                <a:gridCol w="1580732">
                  <a:extLst>
                    <a:ext uri="{9D8B030D-6E8A-4147-A177-3AD203B41FA5}">
                      <a16:colId xmlns:a16="http://schemas.microsoft.com/office/drawing/2014/main" val="20003"/>
                    </a:ext>
                  </a:extLst>
                </a:gridCol>
              </a:tblGrid>
              <a:tr h="380614">
                <a:tc>
                  <a:txBody>
                    <a:bodyPr/>
                    <a:lstStyle/>
                    <a:p>
                      <a:pPr algn="ctr">
                        <a:lnSpc>
                          <a:spcPct val="115000"/>
                        </a:lnSpc>
                        <a:spcAft>
                          <a:spcPts val="0"/>
                        </a:spcAft>
                      </a:pPr>
                      <a:r>
                        <a:rPr lang="tr-TR" sz="1800" dirty="0">
                          <a:effectLst/>
                        </a:rPr>
                        <a:t> </a:t>
                      </a:r>
                      <a:endParaRPr lang="tr-TR"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b="1" dirty="0">
                          <a:effectLst/>
                        </a:rPr>
                        <a:t>Örnek 1</a:t>
                      </a:r>
                      <a:endParaRPr lang="tr-TR" sz="1800" b="1"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b="1">
                          <a:effectLst/>
                        </a:rPr>
                        <a:t>Örnek 2</a:t>
                      </a:r>
                      <a:endParaRPr lang="tr-TR" sz="1800" b="1">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b="1">
                          <a:effectLst/>
                        </a:rPr>
                        <a:t>Örnek 3</a:t>
                      </a:r>
                      <a:endParaRPr lang="tr-TR" sz="1800" b="1">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380614">
                <a:tc>
                  <a:txBody>
                    <a:bodyPr/>
                    <a:lstStyle/>
                    <a:p>
                      <a:pPr algn="ctr">
                        <a:lnSpc>
                          <a:spcPct val="115000"/>
                        </a:lnSpc>
                        <a:spcAft>
                          <a:spcPts val="0"/>
                        </a:spcAft>
                      </a:pPr>
                      <a:r>
                        <a:rPr lang="tr-TR" sz="1800" dirty="0">
                          <a:effectLst/>
                        </a:rPr>
                        <a:t>Birim</a:t>
                      </a:r>
                      <a:endParaRPr lang="tr-TR"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b="1" dirty="0" smtClean="0">
                          <a:effectLst/>
                        </a:rPr>
                        <a:t>Yaş</a:t>
                      </a:r>
                      <a:endParaRPr lang="tr-TR" sz="1800" b="1"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b="1" dirty="0" smtClean="0">
                          <a:effectLst/>
                        </a:rPr>
                        <a:t>Yaş</a:t>
                      </a:r>
                      <a:endParaRPr lang="tr-TR" sz="1800" b="1"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800" b="1" dirty="0" smtClean="0">
                          <a:effectLst/>
                        </a:rPr>
                        <a:t>Yaş</a:t>
                      </a:r>
                      <a:endParaRPr lang="tr-TR" sz="1800" b="1" dirty="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380614">
                <a:tc>
                  <a:txBody>
                    <a:bodyPr/>
                    <a:lstStyle/>
                    <a:p>
                      <a:pPr algn="ctr">
                        <a:lnSpc>
                          <a:spcPct val="115000"/>
                        </a:lnSpc>
                        <a:spcAft>
                          <a:spcPts val="0"/>
                        </a:spcAft>
                      </a:pPr>
                      <a:r>
                        <a:rPr lang="tr-TR" sz="1800" dirty="0">
                          <a:effectLst/>
                        </a:rPr>
                        <a:t>1</a:t>
                      </a:r>
                      <a:endParaRPr lang="tr-TR"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a:effectLst/>
                        </a:rPr>
                        <a:t>48</a:t>
                      </a:r>
                      <a:endParaRPr lang="tr-TR" sz="16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dirty="0">
                          <a:effectLst/>
                        </a:rPr>
                        <a:t>30</a:t>
                      </a:r>
                      <a:endParaRPr lang="tr-TR" sz="16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a:effectLst/>
                        </a:rPr>
                        <a:t>1</a:t>
                      </a:r>
                      <a:endParaRPr lang="tr-TR" sz="16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380614">
                <a:tc>
                  <a:txBody>
                    <a:bodyPr/>
                    <a:lstStyle/>
                    <a:p>
                      <a:pPr algn="ctr">
                        <a:lnSpc>
                          <a:spcPct val="115000"/>
                        </a:lnSpc>
                        <a:spcAft>
                          <a:spcPts val="0"/>
                        </a:spcAft>
                      </a:pPr>
                      <a:r>
                        <a:rPr lang="tr-TR" sz="1800" dirty="0">
                          <a:effectLst/>
                        </a:rPr>
                        <a:t>2</a:t>
                      </a:r>
                      <a:endParaRPr lang="tr-TR"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a:effectLst/>
                        </a:rPr>
                        <a:t>49</a:t>
                      </a:r>
                      <a:endParaRPr lang="tr-TR" sz="16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a:effectLst/>
                        </a:rPr>
                        <a:t>40</a:t>
                      </a:r>
                      <a:endParaRPr lang="tr-TR" sz="16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a:effectLst/>
                        </a:rPr>
                        <a:t>25</a:t>
                      </a:r>
                      <a:endParaRPr lang="tr-TR" sz="16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380614">
                <a:tc>
                  <a:txBody>
                    <a:bodyPr/>
                    <a:lstStyle/>
                    <a:p>
                      <a:pPr algn="ctr">
                        <a:lnSpc>
                          <a:spcPct val="115000"/>
                        </a:lnSpc>
                        <a:spcAft>
                          <a:spcPts val="0"/>
                        </a:spcAft>
                      </a:pPr>
                      <a:r>
                        <a:rPr lang="tr-TR" sz="1800" dirty="0">
                          <a:effectLst/>
                        </a:rPr>
                        <a:t>3</a:t>
                      </a:r>
                      <a:endParaRPr lang="tr-TR"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a:effectLst/>
                        </a:rPr>
                        <a:t>50</a:t>
                      </a:r>
                      <a:endParaRPr lang="tr-TR" sz="16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a:effectLst/>
                        </a:rPr>
                        <a:t>50</a:t>
                      </a:r>
                      <a:endParaRPr lang="tr-TR" sz="16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a:effectLst/>
                        </a:rPr>
                        <a:t>50</a:t>
                      </a:r>
                      <a:endParaRPr lang="tr-TR" sz="160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380614">
                <a:tc>
                  <a:txBody>
                    <a:bodyPr/>
                    <a:lstStyle/>
                    <a:p>
                      <a:pPr algn="ctr">
                        <a:lnSpc>
                          <a:spcPct val="115000"/>
                        </a:lnSpc>
                        <a:spcAft>
                          <a:spcPts val="0"/>
                        </a:spcAft>
                      </a:pPr>
                      <a:r>
                        <a:rPr lang="tr-TR" sz="1800" dirty="0">
                          <a:effectLst/>
                        </a:rPr>
                        <a:t>4</a:t>
                      </a:r>
                      <a:endParaRPr lang="tr-TR"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a:effectLst/>
                        </a:rPr>
                        <a:t>51</a:t>
                      </a:r>
                      <a:endParaRPr lang="tr-TR" sz="16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a:effectLst/>
                        </a:rPr>
                        <a:t>60</a:t>
                      </a:r>
                      <a:endParaRPr lang="tr-TR" sz="16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dirty="0">
                          <a:effectLst/>
                        </a:rPr>
                        <a:t>75</a:t>
                      </a:r>
                      <a:endParaRPr lang="tr-TR"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380614">
                <a:tc>
                  <a:txBody>
                    <a:bodyPr/>
                    <a:lstStyle/>
                    <a:p>
                      <a:pPr algn="ctr">
                        <a:lnSpc>
                          <a:spcPct val="115000"/>
                        </a:lnSpc>
                        <a:spcAft>
                          <a:spcPts val="0"/>
                        </a:spcAft>
                      </a:pPr>
                      <a:r>
                        <a:rPr lang="tr-TR" sz="1800" dirty="0">
                          <a:effectLst/>
                        </a:rPr>
                        <a:t>5</a:t>
                      </a:r>
                      <a:endParaRPr lang="tr-TR" sz="1800" dirty="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a:effectLst/>
                        </a:rPr>
                        <a:t>52</a:t>
                      </a:r>
                      <a:endParaRPr lang="tr-TR" sz="16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a:effectLst/>
                        </a:rPr>
                        <a:t>70</a:t>
                      </a:r>
                      <a:endParaRPr lang="tr-TR" sz="1600">
                        <a:effectLst/>
                        <a:latin typeface="Calibri"/>
                        <a:ea typeface="Calibri"/>
                        <a:cs typeface="Times New Roman"/>
                      </a:endParaRPr>
                    </a:p>
                  </a:txBody>
                  <a:tcPr marL="68580" marR="68580" marT="0" marB="0"/>
                </a:tc>
                <a:tc>
                  <a:txBody>
                    <a:bodyPr/>
                    <a:lstStyle/>
                    <a:p>
                      <a:pPr algn="ctr">
                        <a:lnSpc>
                          <a:spcPct val="115000"/>
                        </a:lnSpc>
                        <a:spcAft>
                          <a:spcPts val="0"/>
                        </a:spcAft>
                      </a:pPr>
                      <a:r>
                        <a:rPr lang="tr-TR" sz="1600" dirty="0">
                          <a:effectLst/>
                        </a:rPr>
                        <a:t>99</a:t>
                      </a:r>
                      <a:endParaRPr lang="tr-TR" sz="1600" dirty="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bl>
          </a:graphicData>
        </a:graphic>
      </p:graphicFrame>
      <p:sp>
        <p:nvSpPr>
          <p:cNvPr id="8" name="Dikdörtgen 7"/>
          <p:cNvSpPr/>
          <p:nvPr/>
        </p:nvSpPr>
        <p:spPr>
          <a:xfrm>
            <a:off x="6228184" y="4797623"/>
            <a:ext cx="2664296" cy="1655713"/>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Tree>
    <p:extLst>
      <p:ext uri="{BB962C8B-B14F-4D97-AF65-F5344CB8AC3E}">
        <p14:creationId xmlns:p14="http://schemas.microsoft.com/office/powerpoint/2010/main" val="2950468810"/>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3" name="Rectangle 3"/>
          <p:cNvSpPr>
            <a:spLocks noGrp="1" noChangeArrowheads="1"/>
          </p:cNvSpPr>
          <p:nvPr>
            <p:ph idx="1"/>
          </p:nvPr>
        </p:nvSpPr>
        <p:spPr>
          <a:xfrm>
            <a:off x="395288" y="908720"/>
            <a:ext cx="8748712" cy="5184775"/>
          </a:xfrm>
        </p:spPr>
        <p:txBody>
          <a:bodyPr>
            <a:normAutofit/>
          </a:bodyPr>
          <a:lstStyle/>
          <a:p>
            <a:pPr marL="365760" indent="-256032" eaLnBrk="1" fontAlgn="auto" hangingPunct="1">
              <a:lnSpc>
                <a:spcPct val="90000"/>
              </a:lnSpc>
              <a:spcBef>
                <a:spcPct val="0"/>
              </a:spcBef>
              <a:spcAft>
                <a:spcPct val="10000"/>
              </a:spcAft>
              <a:buFont typeface="Wingdings" pitchFamily="2" charset="2"/>
              <a:buNone/>
              <a:defRPr/>
            </a:pPr>
            <a:endParaRPr lang="tr-TR" sz="2800" dirty="0" smtClean="0">
              <a:latin typeface="Calibri" pitchFamily="34" charset="0"/>
            </a:endParaRPr>
          </a:p>
          <a:p>
            <a:pPr marL="365760" indent="-256032" eaLnBrk="1" fontAlgn="auto" hangingPunct="1">
              <a:lnSpc>
                <a:spcPct val="90000"/>
              </a:lnSpc>
              <a:spcBef>
                <a:spcPct val="0"/>
              </a:spcBef>
              <a:spcAft>
                <a:spcPct val="10000"/>
              </a:spcAft>
              <a:buFont typeface="Wingdings" pitchFamily="2" charset="2"/>
              <a:buNone/>
              <a:defRPr/>
            </a:pPr>
            <a:r>
              <a:rPr lang="tr-TR" sz="2800" dirty="0" smtClean="0">
                <a:latin typeface="Calibri" pitchFamily="34" charset="0"/>
              </a:rPr>
              <a:t>Belirtici istatistikler iki gruba ayrılır,</a:t>
            </a:r>
          </a:p>
          <a:p>
            <a:pPr marL="365760" indent="-256032" eaLnBrk="1" fontAlgn="auto" hangingPunct="1">
              <a:lnSpc>
                <a:spcPct val="90000"/>
              </a:lnSpc>
              <a:spcBef>
                <a:spcPct val="0"/>
              </a:spcBef>
              <a:spcAft>
                <a:spcPct val="10000"/>
              </a:spcAft>
              <a:buFont typeface="Wingdings" pitchFamily="2" charset="2"/>
              <a:buNone/>
              <a:defRPr/>
            </a:pPr>
            <a:endParaRPr lang="tr-TR" sz="2800" dirty="0" smtClean="0">
              <a:latin typeface="Calibri" pitchFamily="34" charset="0"/>
            </a:endParaRPr>
          </a:p>
          <a:p>
            <a:pPr marL="365760" indent="-256032" eaLnBrk="1" fontAlgn="auto" hangingPunct="1">
              <a:lnSpc>
                <a:spcPct val="90000"/>
              </a:lnSpc>
              <a:spcBef>
                <a:spcPct val="0"/>
              </a:spcBef>
              <a:spcAft>
                <a:spcPct val="10000"/>
              </a:spcAft>
              <a:buFont typeface="Wingdings 3"/>
              <a:buChar char=""/>
              <a:defRPr/>
            </a:pPr>
            <a:r>
              <a:rPr lang="tr-TR" sz="2400" b="1" u="sng" dirty="0" smtClean="0">
                <a:latin typeface="Calibri" pitchFamily="34" charset="0"/>
              </a:rPr>
              <a:t>MERKEZİ EĞİLİM ÖLÇÜLERİ </a:t>
            </a:r>
            <a:r>
              <a:rPr lang="tr-TR" sz="2400" b="1" dirty="0" smtClean="0">
                <a:latin typeface="Calibri" pitchFamily="34" charset="0"/>
              </a:rPr>
              <a:t>(Central </a:t>
            </a:r>
            <a:r>
              <a:rPr lang="tr-TR" sz="2400" b="1" dirty="0" err="1" smtClean="0">
                <a:latin typeface="Calibri" pitchFamily="34" charset="0"/>
              </a:rPr>
              <a:t>Tendency</a:t>
            </a:r>
            <a:r>
              <a:rPr lang="tr-TR" sz="2400" b="1" dirty="0" smtClean="0">
                <a:latin typeface="Calibri" pitchFamily="34" charset="0"/>
              </a:rPr>
              <a:t> </a:t>
            </a:r>
            <a:r>
              <a:rPr lang="tr-TR" sz="2400" b="1" dirty="0" err="1" smtClean="0">
                <a:latin typeface="Calibri" pitchFamily="34" charset="0"/>
              </a:rPr>
              <a:t>Measures</a:t>
            </a:r>
            <a:r>
              <a:rPr lang="tr-TR" sz="2400" b="1" dirty="0" smtClean="0">
                <a:latin typeface="Calibri" pitchFamily="34" charset="0"/>
              </a:rPr>
              <a:t>)</a:t>
            </a:r>
          </a:p>
          <a:p>
            <a:pPr marL="365760" indent="-256032" eaLnBrk="1" fontAlgn="auto" hangingPunct="1">
              <a:lnSpc>
                <a:spcPct val="90000"/>
              </a:lnSpc>
              <a:spcBef>
                <a:spcPct val="0"/>
              </a:spcBef>
              <a:spcAft>
                <a:spcPct val="10000"/>
              </a:spcAft>
              <a:buFont typeface="Wingdings 3"/>
              <a:buChar char=""/>
              <a:defRPr/>
            </a:pPr>
            <a:endParaRPr lang="tr-TR" sz="2400" b="1" dirty="0" smtClean="0">
              <a:latin typeface="Calibri" pitchFamily="34" charset="0"/>
            </a:endParaRPr>
          </a:p>
          <a:p>
            <a:pPr marL="109728" indent="0" eaLnBrk="1" fontAlgn="auto" hangingPunct="1">
              <a:lnSpc>
                <a:spcPct val="90000"/>
              </a:lnSpc>
              <a:spcBef>
                <a:spcPct val="0"/>
              </a:spcBef>
              <a:spcAft>
                <a:spcPct val="10000"/>
              </a:spcAft>
              <a:buFont typeface="Wingdings 3"/>
              <a:buNone/>
              <a:defRPr/>
            </a:pPr>
            <a:r>
              <a:rPr lang="tr-TR" sz="2400" b="1" dirty="0">
                <a:latin typeface="Calibri" pitchFamily="34" charset="0"/>
              </a:rPr>
              <a:t>	</a:t>
            </a:r>
            <a:r>
              <a:rPr lang="tr-TR" sz="2400" dirty="0" smtClean="0">
                <a:latin typeface="Calibri" pitchFamily="34" charset="0"/>
              </a:rPr>
              <a:t>Aritmetik Ortalama, Geometrik Ortalama, </a:t>
            </a:r>
            <a:r>
              <a:rPr lang="tr-TR" sz="2400" dirty="0" err="1" smtClean="0">
                <a:latin typeface="Calibri" pitchFamily="34" charset="0"/>
              </a:rPr>
              <a:t>Harmonik</a:t>
            </a:r>
            <a:r>
              <a:rPr lang="tr-TR" sz="2400" dirty="0" smtClean="0">
                <a:latin typeface="Calibri" pitchFamily="34" charset="0"/>
              </a:rPr>
              <a:t> Ortalama, Ortanca (</a:t>
            </a:r>
            <a:r>
              <a:rPr lang="tr-TR" sz="2400" dirty="0" err="1" smtClean="0">
                <a:latin typeface="Calibri" pitchFamily="34" charset="0"/>
              </a:rPr>
              <a:t>Median</a:t>
            </a:r>
            <a:r>
              <a:rPr lang="tr-TR" sz="2400" dirty="0" smtClean="0">
                <a:latin typeface="Calibri" pitchFamily="34" charset="0"/>
              </a:rPr>
              <a:t>), Tepe değeri (</a:t>
            </a:r>
            <a:r>
              <a:rPr lang="tr-TR" sz="2400" dirty="0" err="1" smtClean="0">
                <a:latin typeface="Calibri" pitchFamily="34" charset="0"/>
              </a:rPr>
              <a:t>Mode</a:t>
            </a:r>
            <a:r>
              <a:rPr lang="tr-TR" sz="2400" dirty="0" smtClean="0">
                <a:latin typeface="Calibri" pitchFamily="34" charset="0"/>
              </a:rPr>
              <a:t>), Çeyrekler (</a:t>
            </a:r>
            <a:r>
              <a:rPr lang="tr-TR" sz="2400" dirty="0" err="1" smtClean="0">
                <a:latin typeface="Calibri" pitchFamily="34" charset="0"/>
              </a:rPr>
              <a:t>Quartil</a:t>
            </a:r>
            <a:r>
              <a:rPr lang="tr-TR" sz="2400" dirty="0" smtClean="0">
                <a:latin typeface="Calibri" pitchFamily="34" charset="0"/>
              </a:rPr>
              <a:t>), Yüzdelikler (</a:t>
            </a:r>
            <a:r>
              <a:rPr lang="tr-TR" sz="2400" dirty="0" err="1" smtClean="0">
                <a:latin typeface="Calibri" pitchFamily="34" charset="0"/>
              </a:rPr>
              <a:t>Percentil</a:t>
            </a:r>
            <a:r>
              <a:rPr lang="tr-TR" sz="2400" dirty="0" smtClean="0">
                <a:latin typeface="Calibri" pitchFamily="34" charset="0"/>
              </a:rPr>
              <a:t>)</a:t>
            </a:r>
          </a:p>
          <a:p>
            <a:pPr marL="109728" indent="0" eaLnBrk="1" fontAlgn="auto" hangingPunct="1">
              <a:lnSpc>
                <a:spcPct val="90000"/>
              </a:lnSpc>
              <a:spcBef>
                <a:spcPct val="0"/>
              </a:spcBef>
              <a:spcAft>
                <a:spcPct val="10000"/>
              </a:spcAft>
              <a:buFont typeface="Wingdings 3"/>
              <a:buNone/>
              <a:defRPr/>
            </a:pPr>
            <a:endParaRPr lang="tr-TR" sz="2400" dirty="0" smtClean="0">
              <a:latin typeface="Calibri" pitchFamily="34" charset="0"/>
            </a:endParaRPr>
          </a:p>
          <a:p>
            <a:pPr marL="365760" indent="-256032" eaLnBrk="1" fontAlgn="auto" hangingPunct="1">
              <a:lnSpc>
                <a:spcPct val="90000"/>
              </a:lnSpc>
              <a:spcBef>
                <a:spcPct val="0"/>
              </a:spcBef>
              <a:spcAft>
                <a:spcPct val="10000"/>
              </a:spcAft>
              <a:buFont typeface="Wingdings 3"/>
              <a:buChar char=""/>
              <a:defRPr/>
            </a:pPr>
            <a:r>
              <a:rPr lang="tr-TR" sz="2400" b="1" u="sng" dirty="0" smtClean="0">
                <a:latin typeface="Calibri" pitchFamily="34" charset="0"/>
              </a:rPr>
              <a:t>DAĞILIM ÖLÇÜLERİ </a:t>
            </a:r>
            <a:r>
              <a:rPr lang="tr-TR" sz="2400" b="1" dirty="0" smtClean="0">
                <a:latin typeface="Calibri" pitchFamily="34" charset="0"/>
              </a:rPr>
              <a:t>(Distribution </a:t>
            </a:r>
            <a:r>
              <a:rPr lang="tr-TR" sz="2400" b="1" dirty="0" err="1" smtClean="0">
                <a:latin typeface="Calibri" pitchFamily="34" charset="0"/>
              </a:rPr>
              <a:t>Measures</a:t>
            </a:r>
            <a:r>
              <a:rPr lang="tr-TR" sz="2400" b="1" dirty="0" smtClean="0">
                <a:latin typeface="Calibri" pitchFamily="34" charset="0"/>
              </a:rPr>
              <a:t>) </a:t>
            </a:r>
          </a:p>
          <a:p>
            <a:pPr marL="365760" indent="-256032" eaLnBrk="1" fontAlgn="auto" hangingPunct="1">
              <a:lnSpc>
                <a:spcPct val="90000"/>
              </a:lnSpc>
              <a:spcBef>
                <a:spcPct val="0"/>
              </a:spcBef>
              <a:spcAft>
                <a:spcPct val="10000"/>
              </a:spcAft>
              <a:buFont typeface="Wingdings 3"/>
              <a:buChar char=""/>
              <a:defRPr/>
            </a:pPr>
            <a:endParaRPr lang="tr-TR" sz="2400" b="1" dirty="0" smtClean="0">
              <a:latin typeface="Calibri" pitchFamily="34" charset="0"/>
            </a:endParaRPr>
          </a:p>
          <a:p>
            <a:pPr marL="109728" indent="0" eaLnBrk="1" fontAlgn="auto" hangingPunct="1">
              <a:lnSpc>
                <a:spcPct val="90000"/>
              </a:lnSpc>
              <a:spcBef>
                <a:spcPct val="0"/>
              </a:spcBef>
              <a:spcAft>
                <a:spcPct val="10000"/>
              </a:spcAft>
              <a:buFont typeface="Wingdings 3"/>
              <a:buNone/>
              <a:defRPr/>
            </a:pPr>
            <a:r>
              <a:rPr lang="tr-TR" sz="2400" b="1" dirty="0">
                <a:latin typeface="Calibri" pitchFamily="34" charset="0"/>
              </a:rPr>
              <a:t>	</a:t>
            </a:r>
            <a:r>
              <a:rPr lang="tr-TR" sz="2400" dirty="0" smtClean="0">
                <a:latin typeface="Calibri" pitchFamily="34" charset="0"/>
              </a:rPr>
              <a:t>Minimum, Maksimum, Değişim Aralığı (</a:t>
            </a:r>
            <a:r>
              <a:rPr lang="tr-TR" sz="2400" dirty="0" err="1" smtClean="0">
                <a:latin typeface="Calibri" pitchFamily="34" charset="0"/>
              </a:rPr>
              <a:t>Range</a:t>
            </a:r>
            <a:r>
              <a:rPr lang="tr-TR" sz="2400" dirty="0" smtClean="0">
                <a:latin typeface="Calibri" pitchFamily="34" charset="0"/>
              </a:rPr>
              <a:t>), </a:t>
            </a:r>
            <a:r>
              <a:rPr lang="tr-TR" sz="2400" dirty="0" err="1" smtClean="0">
                <a:latin typeface="Calibri" pitchFamily="34" charset="0"/>
              </a:rPr>
              <a:t>Varyans</a:t>
            </a:r>
            <a:r>
              <a:rPr lang="tr-TR" sz="2400" dirty="0" smtClean="0">
                <a:latin typeface="Calibri" pitchFamily="34" charset="0"/>
              </a:rPr>
              <a:t>, Standart Sapma, Standart hata, Basıklık, Çarpıklık</a:t>
            </a:r>
          </a:p>
        </p:txBody>
      </p:sp>
    </p:spTree>
    <p:extLst>
      <p:ext uri="{BB962C8B-B14F-4D97-AF65-F5344CB8AC3E}">
        <p14:creationId xmlns:p14="http://schemas.microsoft.com/office/powerpoint/2010/main" val="2330771052"/>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3" name="Rectangle 3"/>
          <p:cNvSpPr>
            <a:spLocks noGrp="1" noChangeArrowheads="1"/>
          </p:cNvSpPr>
          <p:nvPr>
            <p:ph idx="1"/>
          </p:nvPr>
        </p:nvSpPr>
        <p:spPr>
          <a:xfrm>
            <a:off x="395288" y="1125538"/>
            <a:ext cx="8748712" cy="5184775"/>
          </a:xfrm>
        </p:spPr>
        <p:txBody>
          <a:bodyPr>
            <a:normAutofit/>
          </a:bodyPr>
          <a:lstStyle/>
          <a:p>
            <a:pPr marL="365760" indent="-256032" eaLnBrk="1" fontAlgn="auto" hangingPunct="1">
              <a:lnSpc>
                <a:spcPct val="90000"/>
              </a:lnSpc>
              <a:spcBef>
                <a:spcPct val="0"/>
              </a:spcBef>
              <a:spcAft>
                <a:spcPct val="10000"/>
              </a:spcAft>
              <a:buFont typeface="Wingdings 3"/>
              <a:buChar char=""/>
              <a:defRPr/>
            </a:pPr>
            <a:r>
              <a:rPr lang="tr-TR" sz="2400" b="1" u="sng" dirty="0" smtClean="0">
                <a:latin typeface="Calibri" pitchFamily="34" charset="0"/>
              </a:rPr>
              <a:t>MERKEZİ EĞİLİM ÖLÇÜLERİ </a:t>
            </a:r>
            <a:r>
              <a:rPr lang="tr-TR" sz="2400" b="1" dirty="0" smtClean="0">
                <a:latin typeface="Calibri" pitchFamily="34" charset="0"/>
              </a:rPr>
              <a:t>(Central </a:t>
            </a:r>
            <a:r>
              <a:rPr lang="tr-TR" sz="2400" b="1" dirty="0" err="1" smtClean="0">
                <a:latin typeface="Calibri" pitchFamily="34" charset="0"/>
              </a:rPr>
              <a:t>Tendency</a:t>
            </a:r>
            <a:r>
              <a:rPr lang="tr-TR" sz="2400" b="1" dirty="0" smtClean="0">
                <a:latin typeface="Calibri" pitchFamily="34" charset="0"/>
              </a:rPr>
              <a:t> </a:t>
            </a:r>
            <a:r>
              <a:rPr lang="tr-TR" sz="2400" b="1" dirty="0" err="1" smtClean="0">
                <a:latin typeface="Calibri" pitchFamily="34" charset="0"/>
              </a:rPr>
              <a:t>Measures</a:t>
            </a:r>
            <a:r>
              <a:rPr lang="tr-TR" sz="2400" b="1" dirty="0" smtClean="0">
                <a:latin typeface="Calibri" pitchFamily="34" charset="0"/>
              </a:rPr>
              <a:t>)</a:t>
            </a:r>
          </a:p>
          <a:p>
            <a:pPr marL="365760" indent="-256032" eaLnBrk="1" fontAlgn="auto" hangingPunct="1">
              <a:lnSpc>
                <a:spcPct val="90000"/>
              </a:lnSpc>
              <a:spcBef>
                <a:spcPct val="0"/>
              </a:spcBef>
              <a:spcAft>
                <a:spcPct val="10000"/>
              </a:spcAft>
              <a:buFont typeface="Wingdings 3"/>
              <a:buChar char=""/>
              <a:defRPr/>
            </a:pPr>
            <a:endParaRPr lang="tr-TR" sz="2400" b="1" dirty="0" smtClean="0">
              <a:latin typeface="Calibri" pitchFamily="34" charset="0"/>
            </a:endParaRPr>
          </a:p>
          <a:p>
            <a:pPr marL="109728" indent="0" eaLnBrk="1" fontAlgn="auto" hangingPunct="1">
              <a:lnSpc>
                <a:spcPct val="90000"/>
              </a:lnSpc>
              <a:spcBef>
                <a:spcPct val="0"/>
              </a:spcBef>
              <a:spcAft>
                <a:spcPct val="10000"/>
              </a:spcAft>
              <a:buFont typeface="Wingdings 3"/>
              <a:buNone/>
              <a:defRPr/>
            </a:pPr>
            <a:r>
              <a:rPr lang="tr-TR" sz="2400" b="1" dirty="0">
                <a:latin typeface="Calibri" pitchFamily="34" charset="0"/>
              </a:rPr>
              <a:t>	</a:t>
            </a:r>
            <a:r>
              <a:rPr lang="tr-TR" sz="2400" dirty="0" smtClean="0">
                <a:latin typeface="Calibri" pitchFamily="34" charset="0"/>
              </a:rPr>
              <a:t>Aritmetik Ortalama, Geometrik Ortalama, </a:t>
            </a:r>
            <a:r>
              <a:rPr lang="tr-TR" sz="2400" dirty="0" err="1" smtClean="0">
                <a:latin typeface="Calibri" pitchFamily="34" charset="0"/>
              </a:rPr>
              <a:t>Harmonik</a:t>
            </a:r>
            <a:r>
              <a:rPr lang="tr-TR" sz="2400" dirty="0" smtClean="0">
                <a:latin typeface="Calibri" pitchFamily="34" charset="0"/>
              </a:rPr>
              <a:t> Ortalama, Ortanca (</a:t>
            </a:r>
            <a:r>
              <a:rPr lang="tr-TR" sz="2400" dirty="0" err="1" smtClean="0">
                <a:latin typeface="Calibri" pitchFamily="34" charset="0"/>
              </a:rPr>
              <a:t>Median</a:t>
            </a:r>
            <a:r>
              <a:rPr lang="tr-TR" sz="2400" dirty="0" smtClean="0">
                <a:latin typeface="Calibri" pitchFamily="34" charset="0"/>
              </a:rPr>
              <a:t>), Tepe değeri (</a:t>
            </a:r>
            <a:r>
              <a:rPr lang="tr-TR" sz="2400" dirty="0" err="1" smtClean="0">
                <a:latin typeface="Calibri" pitchFamily="34" charset="0"/>
              </a:rPr>
              <a:t>Mode</a:t>
            </a:r>
            <a:r>
              <a:rPr lang="tr-TR" sz="2400" dirty="0" smtClean="0">
                <a:latin typeface="Calibri" pitchFamily="34" charset="0"/>
              </a:rPr>
              <a:t>), Çeyrekler (</a:t>
            </a:r>
            <a:r>
              <a:rPr lang="tr-TR" sz="2400" dirty="0" err="1" smtClean="0">
                <a:latin typeface="Calibri" pitchFamily="34" charset="0"/>
              </a:rPr>
              <a:t>Quartil</a:t>
            </a:r>
            <a:r>
              <a:rPr lang="tr-TR" sz="2400" dirty="0" smtClean="0">
                <a:latin typeface="Calibri" pitchFamily="34" charset="0"/>
              </a:rPr>
              <a:t>), Yüzdelikler (</a:t>
            </a:r>
            <a:r>
              <a:rPr lang="tr-TR" sz="2400" dirty="0" err="1" smtClean="0">
                <a:latin typeface="Calibri" pitchFamily="34" charset="0"/>
              </a:rPr>
              <a:t>Percentil</a:t>
            </a:r>
            <a:r>
              <a:rPr lang="tr-TR" sz="2400" dirty="0" smtClean="0">
                <a:latin typeface="Calibri" pitchFamily="34" charset="0"/>
              </a:rPr>
              <a:t>)</a:t>
            </a:r>
          </a:p>
          <a:p>
            <a:pPr marL="109728" indent="0" eaLnBrk="1" fontAlgn="auto" hangingPunct="1">
              <a:lnSpc>
                <a:spcPct val="90000"/>
              </a:lnSpc>
              <a:spcBef>
                <a:spcPct val="0"/>
              </a:spcBef>
              <a:spcAft>
                <a:spcPct val="10000"/>
              </a:spcAft>
              <a:buFont typeface="Wingdings 3"/>
              <a:buNone/>
              <a:defRPr/>
            </a:pPr>
            <a:endParaRPr lang="tr-TR" sz="2400" dirty="0">
              <a:latin typeface="Calibri" pitchFamily="34" charset="0"/>
            </a:endParaRPr>
          </a:p>
          <a:p>
            <a:pPr marL="109728" indent="0" eaLnBrk="1" fontAlgn="auto" hangingPunct="1">
              <a:lnSpc>
                <a:spcPct val="90000"/>
              </a:lnSpc>
              <a:spcBef>
                <a:spcPct val="0"/>
              </a:spcBef>
              <a:spcAft>
                <a:spcPct val="10000"/>
              </a:spcAft>
              <a:buFont typeface="Wingdings 3"/>
              <a:buNone/>
              <a:defRPr/>
            </a:pPr>
            <a:r>
              <a:rPr lang="tr-TR" sz="2400" dirty="0" smtClean="0">
                <a:latin typeface="Calibri" pitchFamily="34" charset="0"/>
              </a:rPr>
              <a:t>	Merkezi </a:t>
            </a:r>
            <a:r>
              <a:rPr lang="tr-TR" sz="2400" dirty="0">
                <a:latin typeface="Calibri" pitchFamily="34" charset="0"/>
              </a:rPr>
              <a:t>eğilim </a:t>
            </a:r>
            <a:r>
              <a:rPr lang="tr-TR" sz="2400" dirty="0" smtClean="0">
                <a:latin typeface="Calibri" pitchFamily="34" charset="0"/>
              </a:rPr>
              <a:t>ölçüleri serinin </a:t>
            </a:r>
            <a:r>
              <a:rPr lang="tr-TR" sz="2400" dirty="0">
                <a:latin typeface="Calibri" pitchFamily="34" charset="0"/>
              </a:rPr>
              <a:t>bütün elemanlarını işleme </a:t>
            </a:r>
            <a:r>
              <a:rPr lang="tr-TR" sz="2400" dirty="0" smtClean="0">
                <a:latin typeface="Calibri" pitchFamily="34" charset="0"/>
              </a:rPr>
              <a:t>katmaktadır. Bu istatistikler serideki </a:t>
            </a:r>
            <a:r>
              <a:rPr lang="tr-TR" sz="2400" dirty="0">
                <a:latin typeface="Calibri" pitchFamily="34" charset="0"/>
              </a:rPr>
              <a:t>tek bir rakamın </a:t>
            </a:r>
            <a:r>
              <a:rPr lang="tr-TR" sz="2400" dirty="0" smtClean="0">
                <a:latin typeface="Calibri" pitchFamily="34" charset="0"/>
              </a:rPr>
              <a:t>değişmesinden, bir rakamın ilave edilmesinden ya da çıkarılmasından </a:t>
            </a:r>
            <a:r>
              <a:rPr lang="tr-TR" sz="2400" dirty="0">
                <a:latin typeface="Calibri" pitchFamily="34" charset="0"/>
              </a:rPr>
              <a:t>doğrudan etkilenirler. </a:t>
            </a:r>
          </a:p>
          <a:p>
            <a:pPr marL="109728" indent="0" eaLnBrk="1" fontAlgn="auto" hangingPunct="1">
              <a:lnSpc>
                <a:spcPct val="90000"/>
              </a:lnSpc>
              <a:spcBef>
                <a:spcPct val="0"/>
              </a:spcBef>
              <a:spcAft>
                <a:spcPct val="10000"/>
              </a:spcAft>
              <a:buFont typeface="Wingdings 3"/>
              <a:buNone/>
              <a:defRPr/>
            </a:pPr>
            <a:endParaRPr lang="tr-TR" sz="2400" dirty="0" smtClean="0">
              <a:latin typeface="Calibri" pitchFamily="34" charset="0"/>
            </a:endParaRPr>
          </a:p>
          <a:p>
            <a:pPr marL="109728" indent="0" eaLnBrk="1" fontAlgn="auto" hangingPunct="1">
              <a:lnSpc>
                <a:spcPct val="90000"/>
              </a:lnSpc>
              <a:spcBef>
                <a:spcPct val="0"/>
              </a:spcBef>
              <a:spcAft>
                <a:spcPct val="10000"/>
              </a:spcAft>
              <a:buFont typeface="Wingdings 3"/>
              <a:buNone/>
              <a:defRPr/>
            </a:pPr>
            <a:endParaRPr lang="tr-TR" sz="2400" dirty="0" smtClean="0">
              <a:latin typeface="Calibri" pitchFamily="34" charset="0"/>
            </a:endParaRPr>
          </a:p>
        </p:txBody>
      </p:sp>
    </p:spTree>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163" y="3178175"/>
            <a:ext cx="8934450" cy="2914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2" name="Dikdörtgen 1"/>
          <p:cNvSpPr/>
          <p:nvPr/>
        </p:nvSpPr>
        <p:spPr>
          <a:xfrm>
            <a:off x="467544" y="404664"/>
            <a:ext cx="8433847" cy="523220"/>
          </a:xfrm>
          <a:prstGeom prst="rect">
            <a:avLst/>
          </a:prstGeom>
        </p:spPr>
        <p:txBody>
          <a:bodyPr wrap="none">
            <a:spAutoFit/>
          </a:bodyPr>
          <a:lstStyle/>
          <a:p>
            <a:pPr marL="109538" indent="0" eaLnBrk="1">
              <a:buFont typeface="Wingdings 3" pitchFamily="18" charset="2"/>
              <a:buNone/>
            </a:pPr>
            <a:r>
              <a:rPr lang="tr-TR" sz="2800" b="1" dirty="0" smtClean="0">
                <a:latin typeface="Calibri" pitchFamily="34" charset="0"/>
              </a:rPr>
              <a:t>Aritmetik </a:t>
            </a:r>
            <a:r>
              <a:rPr lang="tr-TR" sz="2800" b="1" dirty="0">
                <a:latin typeface="Calibri" pitchFamily="34" charset="0"/>
              </a:rPr>
              <a:t>Ortalama </a:t>
            </a:r>
            <a:r>
              <a:rPr lang="tr-TR" sz="2800" b="1" dirty="0" smtClean="0">
                <a:latin typeface="Calibri" pitchFamily="34" charset="0"/>
              </a:rPr>
              <a:t>(</a:t>
            </a:r>
            <a:r>
              <a:rPr lang="tr-TR" sz="2800" b="1" dirty="0" err="1" smtClean="0">
                <a:latin typeface="Calibri" pitchFamily="34" charset="0"/>
              </a:rPr>
              <a:t>Arithmetic</a:t>
            </a:r>
            <a:r>
              <a:rPr lang="tr-TR" sz="2800" b="1" dirty="0" smtClean="0">
                <a:latin typeface="Calibri" pitchFamily="34" charset="0"/>
              </a:rPr>
              <a:t> </a:t>
            </a:r>
            <a:r>
              <a:rPr lang="tr-TR" sz="2800" b="1" dirty="0" err="1" smtClean="0">
                <a:latin typeface="Calibri" pitchFamily="34" charset="0"/>
              </a:rPr>
              <a:t>mean</a:t>
            </a:r>
            <a:r>
              <a:rPr lang="tr-TR" sz="2800" b="1" dirty="0" smtClean="0">
                <a:latin typeface="Calibri" pitchFamily="34" charset="0"/>
              </a:rPr>
              <a:t>, </a:t>
            </a:r>
            <a:r>
              <a:rPr lang="tr-TR" sz="2800" b="1" dirty="0" err="1" smtClean="0">
                <a:latin typeface="Calibri" pitchFamily="34" charset="0"/>
              </a:rPr>
              <a:t>Mean</a:t>
            </a:r>
            <a:r>
              <a:rPr lang="tr-TR" sz="2800" b="1" dirty="0" smtClean="0">
                <a:latin typeface="Calibri" pitchFamily="34" charset="0"/>
              </a:rPr>
              <a:t>, </a:t>
            </a:r>
            <a:r>
              <a:rPr lang="tr-TR" sz="2800" b="1" dirty="0" err="1" smtClean="0">
                <a:latin typeface="Calibri" pitchFamily="34" charset="0"/>
              </a:rPr>
              <a:t>Average</a:t>
            </a:r>
            <a:r>
              <a:rPr lang="tr-TR" sz="2800" b="1" dirty="0" smtClean="0">
                <a:latin typeface="Calibri" pitchFamily="34" charset="0"/>
              </a:rPr>
              <a:t>)</a:t>
            </a:r>
            <a:endParaRPr lang="tr-TR" sz="2800" b="1" dirty="0">
              <a:latin typeface="Calibri" pitchFamily="34" charset="0"/>
            </a:endParaRPr>
          </a:p>
        </p:txBody>
      </p:sp>
      <p:pic>
        <p:nvPicPr>
          <p:cNvPr id="307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788" y="1340768"/>
            <a:ext cx="8734425" cy="1781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a:xfrm>
            <a:off x="395288" y="549275"/>
            <a:ext cx="8748712" cy="5761038"/>
          </a:xfrm>
        </p:spPr>
        <p:txBody>
          <a:bodyPr/>
          <a:lstStyle/>
          <a:p>
            <a:pPr marL="109538" indent="0" eaLnBrk="1">
              <a:buFont typeface="Wingdings 3" pitchFamily="18" charset="2"/>
              <a:buNone/>
            </a:pPr>
            <a:r>
              <a:rPr lang="tr-TR" sz="2800" b="1" dirty="0" smtClean="0">
                <a:latin typeface="Calibri" pitchFamily="34" charset="0"/>
              </a:rPr>
              <a:t>Geometrik Ortalama (</a:t>
            </a:r>
            <a:r>
              <a:rPr lang="tr-TR" sz="2800" b="1" dirty="0" err="1" smtClean="0">
                <a:latin typeface="Calibri" pitchFamily="34" charset="0"/>
              </a:rPr>
              <a:t>Geometric</a:t>
            </a:r>
            <a:r>
              <a:rPr lang="tr-TR" sz="2800" b="1" dirty="0" smtClean="0">
                <a:latin typeface="Calibri" pitchFamily="34" charset="0"/>
              </a:rPr>
              <a:t> </a:t>
            </a:r>
            <a:r>
              <a:rPr lang="tr-TR" sz="2800" b="1" dirty="0" err="1" smtClean="0">
                <a:latin typeface="Calibri" pitchFamily="34" charset="0"/>
              </a:rPr>
              <a:t>Mean</a:t>
            </a:r>
            <a:r>
              <a:rPr lang="tr-TR" sz="2800" b="1" dirty="0" smtClean="0">
                <a:latin typeface="Calibri" pitchFamily="34" charset="0"/>
              </a:rPr>
              <a:t>)</a:t>
            </a:r>
          </a:p>
          <a:p>
            <a:pPr marL="109538" indent="0" eaLnBrk="1">
              <a:buFont typeface="Wingdings 3" pitchFamily="18" charset="2"/>
              <a:buNone/>
            </a:pPr>
            <a:endParaRPr lang="tr-TR" sz="2000" dirty="0" smtClean="0">
              <a:latin typeface="Calibri" pitchFamily="34" charset="0"/>
            </a:endParaRPr>
          </a:p>
          <a:p>
            <a:pPr marL="109538" indent="0" eaLnBrk="1">
              <a:buFont typeface="Wingdings 3" pitchFamily="18" charset="2"/>
              <a:buNone/>
            </a:pPr>
            <a:r>
              <a:rPr lang="tr-TR" sz="2000" dirty="0" smtClean="0">
                <a:latin typeface="Calibri" pitchFamily="34" charset="0"/>
              </a:rPr>
              <a:t>	Dizideki değerlerin, artan ya da azalan aritmetik ya da geometrik bir diziyi izlediği durumlarda hesaplanan tipik değerdir.        sembolü ile gösterilir. Geometrik ortalama, dizideki değerlerin çarpımları toplamının, birim sayısı cinsinden kökünün alınması ile ya da verilerin logaritmaların toplamının, birim sayısına bölünmesi ve hesaplanan logaritmik ortalamanın anti logaritmasının alınması ile bulunur. </a:t>
            </a:r>
          </a:p>
          <a:p>
            <a:pPr marL="109538" indent="0" eaLnBrk="1">
              <a:buFont typeface="Wingdings 3" pitchFamily="18" charset="2"/>
              <a:buNone/>
            </a:pPr>
            <a:r>
              <a:rPr lang="tr-TR" sz="2000" dirty="0" smtClean="0">
                <a:latin typeface="Calibri" pitchFamily="34" charset="0"/>
              </a:rPr>
              <a:t>	Biyolojik ve tıbbi değişkenlerin büyük bir bölümü simetrik bir frekans dağılım göstermektedirler. Artan ya da azalan eğilimde veri setlerine sağlık alanında sıklıkla rastlanmamaktadır. </a:t>
            </a:r>
          </a:p>
          <a:p>
            <a:pPr marL="109538" indent="0" eaLnBrk="1" hangingPunct="1">
              <a:buFont typeface="Wingdings 3" pitchFamily="18" charset="2"/>
              <a:buNone/>
            </a:pPr>
            <a:endParaRPr lang="tr-TR" sz="2000" dirty="0" smtClean="0">
              <a:latin typeface="Calibri" pitchFamily="34" charset="0"/>
            </a:endParaRPr>
          </a:p>
        </p:txBody>
      </p:sp>
      <p:sp>
        <p:nvSpPr>
          <p:cNvPr id="1331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graphicFrame>
        <p:nvGraphicFramePr>
          <p:cNvPr id="13316" name="Nesne 2"/>
          <p:cNvGraphicFramePr>
            <a:graphicFrameLocks noChangeAspect="1"/>
          </p:cNvGraphicFramePr>
          <p:nvPr/>
        </p:nvGraphicFramePr>
        <p:xfrm>
          <a:off x="5429250" y="1773238"/>
          <a:ext cx="295275" cy="257175"/>
        </p:xfrm>
        <a:graphic>
          <a:graphicData uri="http://schemas.openxmlformats.org/presentationml/2006/ole">
            <mc:AlternateContent xmlns:mc="http://schemas.openxmlformats.org/markup-compatibility/2006">
              <mc:Choice xmlns:v="urn:schemas-microsoft-com:vml" Requires="v">
                <p:oleObj spid="_x0000_s13381" name="Denklem" r:id="rId3" imgW="291973" imgH="253890" progId="Equation.3">
                  <p:embed/>
                </p:oleObj>
              </mc:Choice>
              <mc:Fallback>
                <p:oleObj name="Denklem" r:id="rId3" imgW="291973" imgH="253890" progId="Equation.3">
                  <p:embed/>
                  <p:pic>
                    <p:nvPicPr>
                      <p:cNvPr id="0" name="Nesn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9250" y="1773238"/>
                        <a:ext cx="2952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17"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just" eaLnBrk="0" hangingPunct="0"/>
            <a:r>
              <a:rPr lang="tr-TR" sz="1000">
                <a:cs typeface="Times New Roman" pitchFamily="18" charset="0"/>
              </a:rPr>
              <a:t>	</a:t>
            </a:r>
            <a:endParaRPr lang="tr-TR"/>
          </a:p>
        </p:txBody>
      </p:sp>
      <p:graphicFrame>
        <p:nvGraphicFramePr>
          <p:cNvPr id="13318" name="Nesne 4"/>
          <p:cNvGraphicFramePr>
            <a:graphicFrameLocks noChangeAspect="1"/>
          </p:cNvGraphicFramePr>
          <p:nvPr/>
        </p:nvGraphicFramePr>
        <p:xfrm>
          <a:off x="1835150" y="4652963"/>
          <a:ext cx="5026025" cy="863600"/>
        </p:xfrm>
        <a:graphic>
          <a:graphicData uri="http://schemas.openxmlformats.org/presentationml/2006/ole">
            <mc:AlternateContent xmlns:mc="http://schemas.openxmlformats.org/markup-compatibility/2006">
              <mc:Choice xmlns:v="urn:schemas-microsoft-com:vml" Requires="v">
                <p:oleObj spid="_x0000_s13382" name="Denklem" r:id="rId5" imgW="2108200" imgH="457200" progId="Equation.3">
                  <p:embed/>
                </p:oleObj>
              </mc:Choice>
              <mc:Fallback>
                <p:oleObj name="Denklem" r:id="rId5" imgW="2108200" imgH="457200" progId="Equation.3">
                  <p:embed/>
                  <p:pic>
                    <p:nvPicPr>
                      <p:cNvPr id="0" name="Nesn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5150" y="4652963"/>
                        <a:ext cx="5026025"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395288" y="404813"/>
            <a:ext cx="8748712" cy="5761037"/>
          </a:xfrm>
        </p:spPr>
        <p:txBody>
          <a:bodyPr/>
          <a:lstStyle/>
          <a:p>
            <a:pPr marL="109538" indent="0" eaLnBrk="1">
              <a:buFont typeface="Wingdings 3" pitchFamily="18" charset="2"/>
              <a:buNone/>
            </a:pPr>
            <a:r>
              <a:rPr lang="tr-TR" sz="2800" b="1" smtClean="0">
                <a:latin typeface="Calibri" pitchFamily="34" charset="0"/>
              </a:rPr>
              <a:t>Harmonik Ortalama (Harmonic Mean)</a:t>
            </a:r>
          </a:p>
          <a:p>
            <a:pPr marL="109538" indent="0" eaLnBrk="1">
              <a:buFont typeface="Wingdings 3" pitchFamily="18" charset="2"/>
              <a:buNone/>
            </a:pPr>
            <a:r>
              <a:rPr lang="tr-TR" sz="2000" smtClean="0">
                <a:latin typeface="Calibri" pitchFamily="34" charset="0"/>
              </a:rPr>
              <a:t>	Veri setindeki değerler bir zaman serisi, eşit şartlarda yapılmamış k sayıda deneyin sonuçlarının biraraya getirilmesi ile elde edilmiş bir veri seti ya da birbirini izleyen sayılar bir dalgalanma gösteriyorsa (aylık, mevsimsel, yıllık dalgalanmalar) verinin merkezi eğilim ölçüsü harmonik ortalama ile hesaplanır. </a:t>
            </a:r>
          </a:p>
          <a:p>
            <a:pPr marL="109538" indent="0" eaLnBrk="1">
              <a:buFont typeface="Wingdings 3" pitchFamily="18" charset="2"/>
              <a:buNone/>
            </a:pPr>
            <a:r>
              <a:rPr lang="tr-TR" sz="2000" smtClean="0">
                <a:latin typeface="Calibri" pitchFamily="34" charset="0"/>
              </a:rPr>
              <a:t>                     sembolü ile gösterilir. Zamana bağlı veri dizilerinde ay, mevsim ve yıl etkilerinden dolayı dalgalanma olabilir. Periodik dalgalanma gösteren zaman serilerinin ortalaması harmonik ortalama ile gösterilmelidir. </a:t>
            </a:r>
          </a:p>
          <a:p>
            <a:pPr marL="109538" indent="0" eaLnBrk="1">
              <a:buFont typeface="Wingdings 3" pitchFamily="18" charset="2"/>
              <a:buNone/>
            </a:pPr>
            <a:r>
              <a:rPr lang="tr-TR" sz="2000" smtClean="0">
                <a:latin typeface="Calibri" pitchFamily="34" charset="0"/>
              </a:rPr>
              <a:t>	Bazı tıbbi denemelerde; sürekli ölçülen fizyolojik değişken verileri, deneğe verilen ilacın kana karışması metabolik etkilerinin zamana göre önce artan, belirli bir zamandan sonra hızlı ya da yavaş azalan bir eğilim göstermesi nedeniyle bu tür verilerin merkezi eğilim ölçüsü harmonik ortalama olmalıdır.</a:t>
            </a:r>
          </a:p>
          <a:p>
            <a:pPr marL="109538" indent="0" eaLnBrk="1">
              <a:buFont typeface="Wingdings 3" pitchFamily="18" charset="2"/>
              <a:buNone/>
            </a:pPr>
            <a:r>
              <a:rPr lang="tr-TR" sz="2000" smtClean="0">
                <a:latin typeface="Calibri" pitchFamily="34" charset="0"/>
              </a:rPr>
              <a:t> 	Harmonik ortalama; setin birim sayısı, veri setindeki değerlerin evrik (ters, reciprocal) değerler  toplamına bölünerek hesaplanır.</a:t>
            </a:r>
          </a:p>
          <a:p>
            <a:pPr marL="109538" indent="0" eaLnBrk="1" hangingPunct="1">
              <a:buFont typeface="Wingdings 3" pitchFamily="18" charset="2"/>
              <a:buNone/>
            </a:pPr>
            <a:endParaRPr lang="tr-TR" sz="2000" smtClean="0">
              <a:latin typeface="Calibri" pitchFamily="34" charset="0"/>
            </a:endParaRPr>
          </a:p>
        </p:txBody>
      </p:sp>
      <p:sp>
        <p:nvSpPr>
          <p:cNvPr id="14339"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14340" name="Rectangle 4"/>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just" eaLnBrk="0" hangingPunct="0"/>
            <a:r>
              <a:rPr lang="tr-TR" sz="1000">
                <a:cs typeface="Times New Roman" pitchFamily="18" charset="0"/>
              </a:rPr>
              <a:t>	</a:t>
            </a:r>
            <a:endParaRPr lang="tr-TR"/>
          </a:p>
        </p:txBody>
      </p:sp>
      <p:sp>
        <p:nvSpPr>
          <p:cNvPr id="14341"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graphicFrame>
        <p:nvGraphicFramePr>
          <p:cNvPr id="14342" name="Nesne 6"/>
          <p:cNvGraphicFramePr>
            <a:graphicFrameLocks noChangeAspect="1"/>
          </p:cNvGraphicFramePr>
          <p:nvPr/>
        </p:nvGraphicFramePr>
        <p:xfrm>
          <a:off x="1258888" y="2133600"/>
          <a:ext cx="485775" cy="438150"/>
        </p:xfrm>
        <a:graphic>
          <a:graphicData uri="http://schemas.openxmlformats.org/presentationml/2006/ole">
            <mc:AlternateContent xmlns:mc="http://schemas.openxmlformats.org/markup-compatibility/2006">
              <mc:Choice xmlns:v="urn:schemas-microsoft-com:vml" Requires="v">
                <p:oleObj spid="_x0000_s14407" name="Denklem" r:id="rId3" imgW="253890" imgH="228501" progId="Equation.3">
                  <p:embed/>
                </p:oleObj>
              </mc:Choice>
              <mc:Fallback>
                <p:oleObj name="Denklem" r:id="rId3" imgW="253890" imgH="228501" progId="Equation.3">
                  <p:embed/>
                  <p:pic>
                    <p:nvPicPr>
                      <p:cNvPr id="0" name="Nesn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8888" y="2133600"/>
                        <a:ext cx="485775" cy="43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43"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graphicFrame>
        <p:nvGraphicFramePr>
          <p:cNvPr id="14344" name="Nesne 8"/>
          <p:cNvGraphicFramePr>
            <a:graphicFrameLocks noChangeAspect="1"/>
          </p:cNvGraphicFramePr>
          <p:nvPr/>
        </p:nvGraphicFramePr>
        <p:xfrm>
          <a:off x="2051050" y="5229225"/>
          <a:ext cx="4999038" cy="1152525"/>
        </p:xfrm>
        <a:graphic>
          <a:graphicData uri="http://schemas.openxmlformats.org/presentationml/2006/ole">
            <mc:AlternateContent xmlns:mc="http://schemas.openxmlformats.org/markup-compatibility/2006">
              <mc:Choice xmlns:v="urn:schemas-microsoft-com:vml" Requires="v">
                <p:oleObj spid="_x0000_s14408" name="Denklem" r:id="rId5" imgW="2806700" imgH="736600" progId="Equation.3">
                  <p:embed/>
                </p:oleObj>
              </mc:Choice>
              <mc:Fallback>
                <p:oleObj name="Denklem" r:id="rId5" imgW="2806700" imgH="736600" progId="Equation.3">
                  <p:embed/>
                  <p:pic>
                    <p:nvPicPr>
                      <p:cNvPr id="0" name="Nesn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1050" y="5229225"/>
                        <a:ext cx="4999038"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idx="1"/>
          </p:nvPr>
        </p:nvSpPr>
        <p:spPr>
          <a:xfrm>
            <a:off x="179512" y="549275"/>
            <a:ext cx="9036050" cy="5184775"/>
          </a:xfrm>
        </p:spPr>
        <p:txBody>
          <a:bodyPr/>
          <a:lstStyle/>
          <a:p>
            <a:pPr marL="109538" indent="0" eaLnBrk="1" hangingPunct="1">
              <a:buFont typeface="Wingdings 3" pitchFamily="18" charset="2"/>
              <a:buNone/>
            </a:pPr>
            <a:r>
              <a:rPr lang="tr-TR" sz="2400" b="1" dirty="0" smtClean="0"/>
              <a:t>	</a:t>
            </a:r>
            <a:r>
              <a:rPr lang="tr-TR" sz="2800" b="1" dirty="0" smtClean="0">
                <a:latin typeface="Calibri" pitchFamily="34" charset="0"/>
              </a:rPr>
              <a:t>Medyan (Ortanca Değer, OD) </a:t>
            </a:r>
          </a:p>
          <a:p>
            <a:pPr marL="109538" indent="0" eaLnBrk="1" hangingPunct="1">
              <a:buFont typeface="Wingdings 3" pitchFamily="18" charset="2"/>
              <a:buNone/>
            </a:pPr>
            <a:endParaRPr lang="tr-TR" sz="2400" dirty="0" smtClean="0"/>
          </a:p>
          <a:p>
            <a:pPr marL="109538" indent="0" eaLnBrk="1" hangingPunct="1">
              <a:buFont typeface="Wingdings 3" pitchFamily="18" charset="2"/>
              <a:buNone/>
            </a:pPr>
            <a:r>
              <a:rPr lang="tr-TR" sz="2400" dirty="0" smtClean="0"/>
              <a:t>	</a:t>
            </a:r>
            <a:r>
              <a:rPr lang="tr-TR" sz="2000" dirty="0" smtClean="0">
                <a:latin typeface="Calibri" pitchFamily="34" charset="0"/>
              </a:rPr>
              <a:t>Verilerin büyüklüklerine göre, küçükten büyüğe veya büyükten küçüğe </a:t>
            </a:r>
          </a:p>
          <a:p>
            <a:pPr marL="109538" indent="0" eaLnBrk="1" hangingPunct="1">
              <a:buFont typeface="Wingdings 3" pitchFamily="18" charset="2"/>
              <a:buNone/>
            </a:pPr>
            <a:endParaRPr lang="tr-TR" sz="2000" dirty="0" smtClean="0">
              <a:latin typeface="Calibri" pitchFamily="34" charset="0"/>
            </a:endParaRPr>
          </a:p>
          <a:p>
            <a:pPr marL="109538" indent="0" eaLnBrk="1" hangingPunct="1">
              <a:buFont typeface="Wingdings 3" pitchFamily="18" charset="2"/>
              <a:buNone/>
            </a:pPr>
            <a:r>
              <a:rPr lang="tr-TR" sz="2000" dirty="0" smtClean="0">
                <a:latin typeface="Calibri" pitchFamily="34" charset="0"/>
              </a:rPr>
              <a:t>sıralanması durumunda, tam ortaya düşen bireyin değeri medyan olarak adlandırılır. </a:t>
            </a:r>
          </a:p>
          <a:p>
            <a:pPr marL="109538" indent="0" eaLnBrk="1" hangingPunct="1">
              <a:buFont typeface="Wingdings 3" pitchFamily="18" charset="2"/>
              <a:buNone/>
            </a:pPr>
            <a:endParaRPr lang="tr-TR" sz="2400" dirty="0" smtClean="0">
              <a:latin typeface="Calibri" pitchFamily="34" charset="0"/>
            </a:endParaRPr>
          </a:p>
        </p:txBody>
      </p:sp>
      <p:pic>
        <p:nvPicPr>
          <p:cNvPr id="1536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022" y="2862263"/>
            <a:ext cx="8553450" cy="1790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3" name="Rectangle 3"/>
          <p:cNvSpPr>
            <a:spLocks noGrp="1" noChangeArrowheads="1"/>
          </p:cNvSpPr>
          <p:nvPr>
            <p:ph idx="1"/>
          </p:nvPr>
        </p:nvSpPr>
        <p:spPr>
          <a:xfrm>
            <a:off x="287338" y="549275"/>
            <a:ext cx="8748712" cy="5184775"/>
          </a:xfrm>
        </p:spPr>
        <p:txBody>
          <a:bodyPr>
            <a:normAutofit fontScale="92500"/>
          </a:bodyPr>
          <a:lstStyle/>
          <a:p>
            <a:pPr marL="109728" indent="0" eaLnBrk="1" fontAlgn="auto">
              <a:spcAft>
                <a:spcPts val="0"/>
              </a:spcAft>
              <a:buFont typeface="Wingdings 3"/>
              <a:buNone/>
              <a:defRPr/>
            </a:pPr>
            <a:r>
              <a:rPr lang="tr-TR" sz="3000" b="1" dirty="0" err="1">
                <a:latin typeface="Calibri" pitchFamily="34" charset="0"/>
              </a:rPr>
              <a:t>Dörttebirlikler</a:t>
            </a:r>
            <a:r>
              <a:rPr lang="tr-TR" sz="3000" b="1" dirty="0">
                <a:latin typeface="Calibri" pitchFamily="34" charset="0"/>
              </a:rPr>
              <a:t> (Çeyrekler</a:t>
            </a:r>
            <a:r>
              <a:rPr lang="tr-TR" sz="3000" b="1" dirty="0" smtClean="0">
                <a:latin typeface="Calibri" pitchFamily="34" charset="0"/>
              </a:rPr>
              <a:t>, </a:t>
            </a:r>
            <a:r>
              <a:rPr lang="tr-TR" sz="3000" b="1" dirty="0" err="1" smtClean="0">
                <a:latin typeface="Calibri" pitchFamily="34" charset="0"/>
              </a:rPr>
              <a:t>Kartiller</a:t>
            </a:r>
            <a:r>
              <a:rPr lang="tr-TR" sz="3000" b="1" dirty="0">
                <a:latin typeface="Calibri" pitchFamily="34" charset="0"/>
              </a:rPr>
              <a:t>)	</a:t>
            </a:r>
            <a:endParaRPr lang="tr-TR" sz="3000" dirty="0">
              <a:latin typeface="Calibri" pitchFamily="34" charset="0"/>
            </a:endParaRPr>
          </a:p>
          <a:p>
            <a:pPr marL="109728" indent="0" eaLnBrk="1" fontAlgn="auto">
              <a:spcAft>
                <a:spcPts val="0"/>
              </a:spcAft>
              <a:buFont typeface="Wingdings 3"/>
              <a:buNone/>
              <a:defRPr/>
            </a:pPr>
            <a:r>
              <a:rPr lang="tr-TR" sz="2400" b="1" dirty="0">
                <a:latin typeface="Calibri" pitchFamily="34" charset="0"/>
              </a:rPr>
              <a:t>	</a:t>
            </a:r>
            <a:r>
              <a:rPr lang="tr-TR" sz="2400" dirty="0">
                <a:latin typeface="Calibri" pitchFamily="34" charset="0"/>
              </a:rPr>
              <a:t>Büyüklük sırasına dizilmiş bir veri setini ya da frekans tablosunu dört eşit parçaya bölen istatistiklere </a:t>
            </a:r>
            <a:r>
              <a:rPr lang="tr-TR" sz="2400" b="1" dirty="0" err="1">
                <a:latin typeface="Calibri" pitchFamily="34" charset="0"/>
              </a:rPr>
              <a:t>Dörttebirlik</a:t>
            </a:r>
            <a:r>
              <a:rPr lang="tr-TR" sz="2400" b="1" dirty="0">
                <a:latin typeface="Calibri" pitchFamily="34" charset="0"/>
              </a:rPr>
              <a:t> (Çeyrek Değer)</a:t>
            </a:r>
            <a:r>
              <a:rPr lang="tr-TR" sz="2400" dirty="0">
                <a:latin typeface="Calibri" pitchFamily="34" charset="0"/>
              </a:rPr>
              <a:t> adı verilir.</a:t>
            </a:r>
          </a:p>
          <a:p>
            <a:pPr marL="109728" indent="0" eaLnBrk="1" fontAlgn="auto">
              <a:spcAft>
                <a:spcPts val="0"/>
              </a:spcAft>
              <a:buFont typeface="Wingdings 3"/>
              <a:buNone/>
              <a:defRPr/>
            </a:pPr>
            <a:r>
              <a:rPr lang="tr-TR" sz="2400" dirty="0">
                <a:latin typeface="Calibri" pitchFamily="34" charset="0"/>
              </a:rPr>
              <a:t>Bir veri seti ya da frekans tablosu için iki </a:t>
            </a:r>
            <a:r>
              <a:rPr lang="tr-TR" sz="2400" dirty="0" err="1">
                <a:latin typeface="Calibri" pitchFamily="34" charset="0"/>
              </a:rPr>
              <a:t>dörttebirlik</a:t>
            </a:r>
            <a:r>
              <a:rPr lang="tr-TR" sz="2400" dirty="0">
                <a:latin typeface="Calibri" pitchFamily="34" charset="0"/>
              </a:rPr>
              <a:t> değer hesaplanır: </a:t>
            </a:r>
            <a:endParaRPr lang="tr-TR" sz="2400" dirty="0" smtClean="0">
              <a:latin typeface="Calibri" pitchFamily="34" charset="0"/>
            </a:endParaRPr>
          </a:p>
          <a:p>
            <a:pPr marL="109728" indent="0" eaLnBrk="1" fontAlgn="auto">
              <a:spcAft>
                <a:spcPts val="0"/>
              </a:spcAft>
              <a:buFont typeface="Wingdings 3"/>
              <a:buNone/>
              <a:defRPr/>
            </a:pPr>
            <a:r>
              <a:rPr lang="tr-TR" sz="2400" dirty="0" smtClean="0">
                <a:latin typeface="Calibri" pitchFamily="34" charset="0"/>
              </a:rPr>
              <a:t>1. </a:t>
            </a:r>
            <a:r>
              <a:rPr lang="tr-TR" sz="2400" dirty="0" err="1" smtClean="0">
                <a:latin typeface="Calibri" pitchFamily="34" charset="0"/>
              </a:rPr>
              <a:t>Dörttebirlik</a:t>
            </a:r>
            <a:r>
              <a:rPr lang="tr-TR" sz="2400" dirty="0" smtClean="0">
                <a:latin typeface="Calibri" pitchFamily="34" charset="0"/>
              </a:rPr>
              <a:t> </a:t>
            </a:r>
            <a:r>
              <a:rPr lang="tr-TR" sz="2400" dirty="0">
                <a:latin typeface="Calibri" pitchFamily="34" charset="0"/>
              </a:rPr>
              <a:t>(1. Çeyrek, </a:t>
            </a:r>
            <a:r>
              <a:rPr lang="tr-TR" sz="2400" b="1" dirty="0">
                <a:latin typeface="Calibri" pitchFamily="34" charset="0"/>
              </a:rPr>
              <a:t>Q1</a:t>
            </a:r>
            <a:r>
              <a:rPr lang="tr-TR" sz="2400" dirty="0">
                <a:latin typeface="Calibri" pitchFamily="34" charset="0"/>
              </a:rPr>
              <a:t>) ve </a:t>
            </a:r>
            <a:endParaRPr lang="tr-TR" sz="2400" dirty="0" smtClean="0">
              <a:latin typeface="Calibri" pitchFamily="34" charset="0"/>
            </a:endParaRPr>
          </a:p>
          <a:p>
            <a:pPr marL="109728" indent="0" eaLnBrk="1" fontAlgn="auto">
              <a:spcAft>
                <a:spcPts val="0"/>
              </a:spcAft>
              <a:buFont typeface="Wingdings 3"/>
              <a:buNone/>
              <a:defRPr/>
            </a:pPr>
            <a:r>
              <a:rPr lang="tr-TR" sz="2400" dirty="0" smtClean="0">
                <a:latin typeface="Calibri" pitchFamily="34" charset="0"/>
              </a:rPr>
              <a:t>3</a:t>
            </a:r>
            <a:r>
              <a:rPr lang="tr-TR" sz="2400" dirty="0">
                <a:latin typeface="Calibri" pitchFamily="34" charset="0"/>
              </a:rPr>
              <a:t>. </a:t>
            </a:r>
            <a:r>
              <a:rPr lang="tr-TR" sz="2400" dirty="0" err="1">
                <a:latin typeface="Calibri" pitchFamily="34" charset="0"/>
              </a:rPr>
              <a:t>Dörttebirlik</a:t>
            </a:r>
            <a:r>
              <a:rPr lang="tr-TR" sz="2400" dirty="0">
                <a:latin typeface="Calibri" pitchFamily="34" charset="0"/>
              </a:rPr>
              <a:t> (3. Çeyrek, </a:t>
            </a:r>
            <a:r>
              <a:rPr lang="tr-TR" sz="2400" b="1" dirty="0">
                <a:latin typeface="Calibri" pitchFamily="34" charset="0"/>
              </a:rPr>
              <a:t>Q3</a:t>
            </a:r>
            <a:r>
              <a:rPr lang="tr-TR" sz="2400" dirty="0">
                <a:latin typeface="Calibri" pitchFamily="34" charset="0"/>
              </a:rPr>
              <a:t>).	</a:t>
            </a:r>
            <a:endParaRPr lang="tr-TR" sz="2400" dirty="0" smtClean="0">
              <a:latin typeface="Calibri" pitchFamily="34" charset="0"/>
            </a:endParaRPr>
          </a:p>
          <a:p>
            <a:pPr marL="109728" indent="0" eaLnBrk="1" fontAlgn="auto">
              <a:spcAft>
                <a:spcPts val="0"/>
              </a:spcAft>
              <a:buFont typeface="Wingdings 3"/>
              <a:buNone/>
              <a:defRPr/>
            </a:pPr>
            <a:r>
              <a:rPr lang="tr-TR" sz="2400" dirty="0">
                <a:latin typeface="Calibri" pitchFamily="34" charset="0"/>
              </a:rPr>
              <a:t>	</a:t>
            </a:r>
            <a:r>
              <a:rPr lang="tr-TR" sz="2400" dirty="0" err="1" smtClean="0">
                <a:latin typeface="Calibri" pitchFamily="34" charset="0"/>
              </a:rPr>
              <a:t>Dörttebirliklerin</a:t>
            </a:r>
            <a:r>
              <a:rPr lang="tr-TR" sz="2400" dirty="0" smtClean="0">
                <a:latin typeface="Calibri" pitchFamily="34" charset="0"/>
              </a:rPr>
              <a:t> </a:t>
            </a:r>
            <a:r>
              <a:rPr lang="tr-TR" sz="2400" dirty="0">
                <a:latin typeface="Calibri" pitchFamily="34" charset="0"/>
              </a:rPr>
              <a:t>hesaplanma biçimi </a:t>
            </a:r>
            <a:r>
              <a:rPr lang="tr-TR" sz="2400" dirty="0" err="1">
                <a:latin typeface="Calibri" pitchFamily="34" charset="0"/>
              </a:rPr>
              <a:t>OD’nin</a:t>
            </a:r>
            <a:r>
              <a:rPr lang="tr-TR" sz="2400" dirty="0">
                <a:latin typeface="Calibri" pitchFamily="34" charset="0"/>
              </a:rPr>
              <a:t> hesaplanmasına benzerdir. Frekans tablolarının </a:t>
            </a:r>
            <a:r>
              <a:rPr lang="tr-TR" sz="2400" dirty="0" err="1">
                <a:latin typeface="Calibri" pitchFamily="34" charset="0"/>
              </a:rPr>
              <a:t>yığılımlı</a:t>
            </a:r>
            <a:r>
              <a:rPr lang="tr-TR" sz="2400" dirty="0">
                <a:latin typeface="Calibri" pitchFamily="34" charset="0"/>
              </a:rPr>
              <a:t> Frekans sütunlarından yararlanılır.</a:t>
            </a:r>
          </a:p>
          <a:p>
            <a:pPr marL="109728" indent="0" eaLnBrk="1" fontAlgn="auto">
              <a:spcAft>
                <a:spcPts val="0"/>
              </a:spcAft>
              <a:buFont typeface="Wingdings 3"/>
              <a:buNone/>
              <a:defRPr/>
            </a:pPr>
            <a:r>
              <a:rPr lang="tr-TR" sz="2400" dirty="0">
                <a:latin typeface="Calibri" pitchFamily="34" charset="0"/>
              </a:rPr>
              <a:t>1. </a:t>
            </a:r>
            <a:r>
              <a:rPr lang="tr-TR" sz="2400" dirty="0" err="1">
                <a:latin typeface="Calibri" pitchFamily="34" charset="0"/>
              </a:rPr>
              <a:t>Dörttebirlik</a:t>
            </a:r>
            <a:r>
              <a:rPr lang="tr-TR" sz="2400" dirty="0">
                <a:latin typeface="Calibri" pitchFamily="34" charset="0"/>
              </a:rPr>
              <a:t> Q1, veri setinin ilk </a:t>
            </a:r>
            <a:r>
              <a:rPr lang="tr-TR" sz="2400" dirty="0" smtClean="0">
                <a:latin typeface="Calibri" pitchFamily="34" charset="0"/>
              </a:rPr>
              <a:t>çeyreğini, </a:t>
            </a:r>
            <a:r>
              <a:rPr lang="tr-TR" sz="2400" dirty="0">
                <a:latin typeface="Calibri" pitchFamily="34" charset="0"/>
              </a:rPr>
              <a:t>%25. değerini belirtir.</a:t>
            </a:r>
          </a:p>
          <a:p>
            <a:pPr marL="109728" indent="0" eaLnBrk="1" fontAlgn="auto">
              <a:spcAft>
                <a:spcPts val="0"/>
              </a:spcAft>
              <a:buFont typeface="Wingdings 3"/>
              <a:buNone/>
              <a:defRPr/>
            </a:pPr>
            <a:r>
              <a:rPr lang="tr-TR" sz="2400" dirty="0" smtClean="0">
                <a:latin typeface="Calibri" pitchFamily="34" charset="0"/>
              </a:rPr>
              <a:t>3. </a:t>
            </a:r>
            <a:r>
              <a:rPr lang="tr-TR" sz="2400" dirty="0" err="1" smtClean="0">
                <a:latin typeface="Calibri" pitchFamily="34" charset="0"/>
              </a:rPr>
              <a:t>Dörttebirlik</a:t>
            </a:r>
            <a:r>
              <a:rPr lang="tr-TR" sz="2400" dirty="0" smtClean="0">
                <a:latin typeface="Calibri" pitchFamily="34" charset="0"/>
              </a:rPr>
              <a:t> </a:t>
            </a:r>
            <a:r>
              <a:rPr lang="tr-TR" sz="2400" dirty="0">
                <a:latin typeface="Calibri" pitchFamily="34" charset="0"/>
              </a:rPr>
              <a:t>Q3, veri setinin üçüncü çeyreğini, %75. değerini </a:t>
            </a:r>
            <a:r>
              <a:rPr lang="tr-TR" sz="2400" dirty="0" smtClean="0">
                <a:latin typeface="Calibri" pitchFamily="34" charset="0"/>
              </a:rPr>
              <a:t>belirtir</a:t>
            </a:r>
            <a:r>
              <a:rPr lang="tr-TR" sz="2400" dirty="0">
                <a:latin typeface="Calibri" pitchFamily="34" charset="0"/>
              </a:rPr>
              <a:t>.</a:t>
            </a:r>
          </a:p>
          <a:p>
            <a:pPr marL="109728" indent="0" eaLnBrk="1" fontAlgn="auto">
              <a:spcAft>
                <a:spcPts val="0"/>
              </a:spcAft>
              <a:buFont typeface="Wingdings 3"/>
              <a:buNone/>
              <a:defRPr/>
            </a:pPr>
            <a:r>
              <a:rPr lang="tr-TR" sz="2400" dirty="0">
                <a:latin typeface="Calibri" pitchFamily="34" charset="0"/>
              </a:rPr>
              <a:t>Veri setlerinde Q1 ve Q3 aşağıdaki gibi hesaplanır.</a:t>
            </a:r>
          </a:p>
          <a:p>
            <a:pPr marL="109728" indent="0" eaLnBrk="1" fontAlgn="auto" hangingPunct="1">
              <a:spcAft>
                <a:spcPts val="0"/>
              </a:spcAft>
              <a:buFont typeface="Wingdings 3"/>
              <a:buNone/>
              <a:defRPr/>
            </a:pPr>
            <a:endParaRPr lang="tr-TR" sz="2400" dirty="0">
              <a:latin typeface="Calibri" pitchFamily="34" charset="0"/>
            </a:endParaRPr>
          </a:p>
        </p:txBody>
      </p:sp>
      <p:sp>
        <p:nvSpPr>
          <p:cNvPr id="16387"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graphicFrame>
        <p:nvGraphicFramePr>
          <p:cNvPr id="16388" name="Nesne 2"/>
          <p:cNvGraphicFramePr>
            <a:graphicFrameLocks noChangeAspect="1"/>
          </p:cNvGraphicFramePr>
          <p:nvPr/>
        </p:nvGraphicFramePr>
        <p:xfrm>
          <a:off x="1476375" y="4868863"/>
          <a:ext cx="1465263" cy="431800"/>
        </p:xfrm>
        <a:graphic>
          <a:graphicData uri="http://schemas.openxmlformats.org/presentationml/2006/ole">
            <mc:AlternateContent xmlns:mc="http://schemas.openxmlformats.org/markup-compatibility/2006">
              <mc:Choice xmlns:v="urn:schemas-microsoft-com:vml" Requires="v">
                <p:oleObj spid="_x0000_s16453" name="Denklem" r:id="rId3" imgW="901309" imgH="266584" progId="Equation.3">
                  <p:embed/>
                </p:oleObj>
              </mc:Choice>
              <mc:Fallback>
                <p:oleObj name="Denklem" r:id="rId3" imgW="901309" imgH="266584" progId="Equation.3">
                  <p:embed/>
                  <p:pic>
                    <p:nvPicPr>
                      <p:cNvPr id="0" name="Nesn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76375" y="4868863"/>
                        <a:ext cx="146526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389"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graphicFrame>
        <p:nvGraphicFramePr>
          <p:cNvPr id="16390" name="Nesne 4"/>
          <p:cNvGraphicFramePr>
            <a:graphicFrameLocks noChangeAspect="1"/>
          </p:cNvGraphicFramePr>
          <p:nvPr/>
        </p:nvGraphicFramePr>
        <p:xfrm>
          <a:off x="3816350" y="4868863"/>
          <a:ext cx="1511300" cy="411162"/>
        </p:xfrm>
        <a:graphic>
          <a:graphicData uri="http://schemas.openxmlformats.org/presentationml/2006/ole">
            <mc:AlternateContent xmlns:mc="http://schemas.openxmlformats.org/markup-compatibility/2006">
              <mc:Choice xmlns:v="urn:schemas-microsoft-com:vml" Requires="v">
                <p:oleObj spid="_x0000_s16454" name="Denklem" r:id="rId5" imgW="977476" imgH="266584" progId="Equation.3">
                  <p:embed/>
                </p:oleObj>
              </mc:Choice>
              <mc:Fallback>
                <p:oleObj name="Denklem" r:id="rId5" imgW="977476" imgH="266584" progId="Equation.3">
                  <p:embed/>
                  <p:pic>
                    <p:nvPicPr>
                      <p:cNvPr id="0" name="Nesn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16350" y="4868863"/>
                        <a:ext cx="1511300"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3" name="Rectangle 3"/>
          <p:cNvSpPr>
            <a:spLocks noGrp="1" noChangeArrowheads="1"/>
          </p:cNvSpPr>
          <p:nvPr>
            <p:ph idx="1"/>
          </p:nvPr>
        </p:nvSpPr>
        <p:spPr>
          <a:xfrm>
            <a:off x="287338" y="549275"/>
            <a:ext cx="8748712" cy="5184775"/>
          </a:xfrm>
        </p:spPr>
        <p:txBody>
          <a:bodyPr>
            <a:normAutofit/>
          </a:bodyPr>
          <a:lstStyle/>
          <a:p>
            <a:pPr marL="109728" indent="0" eaLnBrk="1" fontAlgn="auto">
              <a:spcAft>
                <a:spcPts val="0"/>
              </a:spcAft>
              <a:buFont typeface="Wingdings 3"/>
              <a:buNone/>
              <a:defRPr/>
            </a:pPr>
            <a:r>
              <a:rPr lang="tr-TR" sz="2800" b="1" dirty="0">
                <a:latin typeface="Calibri" pitchFamily="34" charset="0"/>
              </a:rPr>
              <a:t>Yüzdelikler (</a:t>
            </a:r>
            <a:r>
              <a:rPr lang="tr-TR" sz="2800" b="1" dirty="0" err="1">
                <a:latin typeface="Calibri" pitchFamily="34" charset="0"/>
              </a:rPr>
              <a:t>Persantiller</a:t>
            </a:r>
            <a:r>
              <a:rPr lang="tr-TR" sz="2800" b="1" dirty="0">
                <a:latin typeface="Calibri" pitchFamily="34" charset="0"/>
              </a:rPr>
              <a:t>, </a:t>
            </a:r>
            <a:r>
              <a:rPr lang="tr-TR" sz="2800" b="1" dirty="0" err="1" smtClean="0">
                <a:latin typeface="Calibri" pitchFamily="34" charset="0"/>
              </a:rPr>
              <a:t>Percentiles</a:t>
            </a:r>
            <a:r>
              <a:rPr lang="tr-TR" sz="2800" b="1" dirty="0">
                <a:latin typeface="Calibri" pitchFamily="34" charset="0"/>
              </a:rPr>
              <a:t>)</a:t>
            </a:r>
            <a:endParaRPr lang="tr-TR" sz="2800" dirty="0">
              <a:latin typeface="Calibri" pitchFamily="34" charset="0"/>
            </a:endParaRPr>
          </a:p>
          <a:p>
            <a:pPr marL="109728" indent="0" eaLnBrk="1" fontAlgn="auto">
              <a:spcAft>
                <a:spcPts val="0"/>
              </a:spcAft>
              <a:buFont typeface="Wingdings 3"/>
              <a:buNone/>
              <a:defRPr/>
            </a:pPr>
            <a:r>
              <a:rPr lang="tr-TR" sz="2400" dirty="0">
                <a:latin typeface="Calibri" pitchFamily="34" charset="0"/>
              </a:rPr>
              <a:t>	Büyüklük sırasına dizilmiş bir veri setini ve frekans tablosunu yüzdelik bölümlere ayıran istatistiklerdir. </a:t>
            </a:r>
            <a:endParaRPr lang="tr-TR" sz="2400" dirty="0" smtClean="0">
              <a:latin typeface="Calibri" pitchFamily="34" charset="0"/>
            </a:endParaRPr>
          </a:p>
          <a:p>
            <a:pPr marL="365760" indent="-256032" eaLnBrk="1" fontAlgn="auto">
              <a:spcAft>
                <a:spcPts val="0"/>
              </a:spcAft>
              <a:buFont typeface="Wingdings 3"/>
              <a:buChar char=""/>
              <a:defRPr/>
            </a:pPr>
            <a:r>
              <a:rPr lang="tr-TR" sz="2400" b="1" dirty="0" smtClean="0">
                <a:latin typeface="Calibri" pitchFamily="34" charset="0"/>
              </a:rPr>
              <a:t>P</a:t>
            </a:r>
            <a:r>
              <a:rPr lang="tr-TR" sz="2400" b="1" baseline="-25000" dirty="0">
                <a:latin typeface="Calibri" pitchFamily="34" charset="0"/>
              </a:rPr>
              <a:t>(%..)</a:t>
            </a:r>
            <a:r>
              <a:rPr lang="tr-TR" sz="2400" dirty="0">
                <a:latin typeface="Calibri" pitchFamily="34" charset="0"/>
              </a:rPr>
              <a:t> ya da </a:t>
            </a:r>
            <a:r>
              <a:rPr lang="tr-TR" sz="2400" b="1" dirty="0">
                <a:latin typeface="Calibri" pitchFamily="34" charset="0"/>
              </a:rPr>
              <a:t>P(%)</a:t>
            </a:r>
            <a:r>
              <a:rPr lang="tr-TR" sz="2400" dirty="0">
                <a:latin typeface="Calibri" pitchFamily="34" charset="0"/>
              </a:rPr>
              <a:t> olarak gösterilirler. </a:t>
            </a:r>
            <a:endParaRPr lang="tr-TR" sz="2400" dirty="0" smtClean="0">
              <a:latin typeface="Calibri" pitchFamily="34" charset="0"/>
            </a:endParaRPr>
          </a:p>
          <a:p>
            <a:pPr marL="365760" indent="-256032" eaLnBrk="1" fontAlgn="auto">
              <a:spcAft>
                <a:spcPts val="0"/>
              </a:spcAft>
              <a:buFont typeface="Wingdings 3"/>
              <a:buChar char=""/>
              <a:defRPr/>
            </a:pPr>
            <a:r>
              <a:rPr lang="tr-TR" sz="2400" b="1" dirty="0" smtClean="0">
                <a:latin typeface="Calibri" pitchFamily="34" charset="0"/>
              </a:rPr>
              <a:t>P(5</a:t>
            </a:r>
            <a:r>
              <a:rPr lang="tr-TR" sz="2400" b="1" dirty="0">
                <a:latin typeface="Calibri" pitchFamily="34" charset="0"/>
              </a:rPr>
              <a:t>), P(10), P(25), P(50), P(75), P(90) ve P(95) </a:t>
            </a:r>
            <a:r>
              <a:rPr lang="tr-TR" sz="2400" dirty="0">
                <a:latin typeface="Calibri" pitchFamily="34" charset="0"/>
              </a:rPr>
              <a:t>yüzdelikleri en sık kullanılan yüzdeliklerdir.</a:t>
            </a:r>
          </a:p>
          <a:p>
            <a:pPr marL="109728" indent="0" eaLnBrk="1" fontAlgn="auto">
              <a:spcAft>
                <a:spcPts val="0"/>
              </a:spcAft>
              <a:buFont typeface="Wingdings 3"/>
              <a:buNone/>
              <a:defRPr/>
            </a:pPr>
            <a:r>
              <a:rPr lang="tr-TR" sz="2400" dirty="0">
                <a:latin typeface="Calibri" pitchFamily="34" charset="0"/>
              </a:rPr>
              <a:t>	</a:t>
            </a:r>
            <a:r>
              <a:rPr lang="tr-TR" sz="2400" dirty="0" smtClean="0">
                <a:latin typeface="Calibri" pitchFamily="34" charset="0"/>
              </a:rPr>
              <a:t>Yüzdeliklerin </a:t>
            </a:r>
            <a:r>
              <a:rPr lang="tr-TR" sz="2400" dirty="0">
                <a:latin typeface="Calibri" pitchFamily="34" charset="0"/>
              </a:rPr>
              <a:t>hesaplanma biçimi </a:t>
            </a:r>
            <a:r>
              <a:rPr lang="tr-TR" sz="2400" dirty="0" err="1">
                <a:latin typeface="Calibri" pitchFamily="34" charset="0"/>
              </a:rPr>
              <a:t>OD’nin</a:t>
            </a:r>
            <a:r>
              <a:rPr lang="tr-TR" sz="2400" dirty="0">
                <a:latin typeface="Calibri" pitchFamily="34" charset="0"/>
              </a:rPr>
              <a:t> hesaplanması ile benzerdir. Frekans tablosunun yüzdeliklerini hesaplarken tablonun </a:t>
            </a:r>
            <a:r>
              <a:rPr lang="tr-TR" sz="2400" dirty="0" err="1">
                <a:latin typeface="Calibri" pitchFamily="34" charset="0"/>
              </a:rPr>
              <a:t>yığılımlı</a:t>
            </a:r>
            <a:r>
              <a:rPr lang="tr-TR" sz="2400" dirty="0">
                <a:latin typeface="Calibri" pitchFamily="34" charset="0"/>
              </a:rPr>
              <a:t> frekans sütunundan yararlanılır.</a:t>
            </a:r>
          </a:p>
          <a:p>
            <a:pPr marL="109728" indent="0" eaLnBrk="1" fontAlgn="auto" hangingPunct="1">
              <a:spcAft>
                <a:spcPts val="0"/>
              </a:spcAft>
              <a:buFont typeface="Wingdings 3"/>
              <a:buNone/>
              <a:defRPr/>
            </a:pPr>
            <a:r>
              <a:rPr lang="tr-TR" sz="2400" dirty="0" smtClean="0">
                <a:latin typeface="Calibri" pitchFamily="34" charset="0"/>
              </a:rPr>
              <a:t>	P(25</a:t>
            </a:r>
            <a:r>
              <a:rPr lang="tr-TR" sz="2400" dirty="0">
                <a:latin typeface="Calibri" pitchFamily="34" charset="0"/>
              </a:rPr>
              <a:t>)=Q</a:t>
            </a:r>
            <a:r>
              <a:rPr lang="tr-TR" sz="2400" baseline="-25000" dirty="0">
                <a:latin typeface="Calibri" pitchFamily="34" charset="0"/>
              </a:rPr>
              <a:t>1</a:t>
            </a:r>
            <a:r>
              <a:rPr lang="tr-TR" sz="2400" dirty="0">
                <a:latin typeface="Calibri" pitchFamily="34" charset="0"/>
              </a:rPr>
              <a:t>, P(50)=OD ve P(75)=Q</a:t>
            </a:r>
            <a:r>
              <a:rPr lang="tr-TR" sz="2400" baseline="-25000" dirty="0">
                <a:latin typeface="Calibri" pitchFamily="34" charset="0"/>
              </a:rPr>
              <a:t>3</a:t>
            </a:r>
            <a:r>
              <a:rPr lang="tr-TR" sz="2400" dirty="0">
                <a:latin typeface="Calibri" pitchFamily="34" charset="0"/>
              </a:rPr>
              <a:t> </a:t>
            </a:r>
            <a:r>
              <a:rPr lang="tr-TR" sz="2400" dirty="0" smtClean="0">
                <a:latin typeface="Calibri" pitchFamily="34" charset="0"/>
              </a:rPr>
              <a:t>istatistiklerinin hesaplanması önceki slaytlarda verilmişti. Geriye kalan P(5</a:t>
            </a:r>
            <a:r>
              <a:rPr lang="tr-TR" sz="2400" dirty="0">
                <a:latin typeface="Calibri" pitchFamily="34" charset="0"/>
              </a:rPr>
              <a:t>), P(10), P(90) ve P(95) Yüzdelik </a:t>
            </a:r>
            <a:r>
              <a:rPr lang="tr-TR" sz="2400" dirty="0" smtClean="0">
                <a:latin typeface="Calibri" pitchFamily="34" charset="0"/>
              </a:rPr>
              <a:t>değerleri ise aşağıdaki şekilde hesaplanmaktadır. </a:t>
            </a:r>
            <a:endParaRPr lang="tr-TR" sz="2400" dirty="0">
              <a:latin typeface="Calibri" pitchFamily="34" charset="0"/>
            </a:endParaRPr>
          </a:p>
          <a:p>
            <a:pPr marL="109728" indent="0" eaLnBrk="1" fontAlgn="auto" hangingPunct="1">
              <a:spcAft>
                <a:spcPts val="0"/>
              </a:spcAft>
              <a:buFont typeface="Wingdings 3"/>
              <a:buNone/>
              <a:defRPr/>
            </a:pPr>
            <a:endParaRPr lang="tr-TR" sz="2400" dirty="0">
              <a:latin typeface="Calibri" pitchFamily="34" charset="0"/>
            </a:endParaRPr>
          </a:p>
        </p:txBody>
      </p:sp>
      <p:sp>
        <p:nvSpPr>
          <p:cNvPr id="17411"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17412"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pic>
        <p:nvPicPr>
          <p:cNvPr id="1741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5373216"/>
            <a:ext cx="4824536" cy="9075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Grp="1" noChangeArrowheads="1"/>
          </p:cNvSpPr>
          <p:nvPr>
            <p:ph idx="1"/>
          </p:nvPr>
        </p:nvSpPr>
        <p:spPr>
          <a:xfrm>
            <a:off x="177565" y="1268760"/>
            <a:ext cx="8748712" cy="3240360"/>
          </a:xfrm>
        </p:spPr>
        <p:txBody>
          <a:bodyPr>
            <a:normAutofit lnSpcReduction="10000"/>
          </a:bodyPr>
          <a:lstStyle/>
          <a:p>
            <a:pPr marL="109728" indent="0" eaLnBrk="1" fontAlgn="auto">
              <a:spcAft>
                <a:spcPts val="0"/>
              </a:spcAft>
              <a:buFont typeface="Wingdings 3"/>
              <a:buNone/>
              <a:defRPr/>
            </a:pPr>
            <a:r>
              <a:rPr lang="tr-TR" sz="3000" b="1" dirty="0" smtClean="0">
                <a:latin typeface="Calibri" pitchFamily="34" charset="0"/>
              </a:rPr>
              <a:t>Tepe Değeri (</a:t>
            </a:r>
            <a:r>
              <a:rPr lang="tr-TR" sz="3000" b="1" dirty="0" err="1" smtClean="0">
                <a:latin typeface="Calibri" pitchFamily="34" charset="0"/>
              </a:rPr>
              <a:t>Mode</a:t>
            </a:r>
            <a:r>
              <a:rPr lang="tr-TR" sz="3000" b="1" dirty="0" smtClean="0">
                <a:latin typeface="Calibri" pitchFamily="34" charset="0"/>
              </a:rPr>
              <a:t>, </a:t>
            </a:r>
            <a:r>
              <a:rPr lang="tr-TR" sz="3000" b="1" dirty="0" err="1" smtClean="0">
                <a:latin typeface="Calibri" pitchFamily="34" charset="0"/>
              </a:rPr>
              <a:t>Mod</a:t>
            </a:r>
            <a:r>
              <a:rPr lang="tr-TR" sz="3000" b="1" dirty="0" smtClean="0">
                <a:latin typeface="Calibri" pitchFamily="34" charset="0"/>
              </a:rPr>
              <a:t>, TD)</a:t>
            </a:r>
            <a:r>
              <a:rPr lang="tr-TR" sz="3000" b="1" dirty="0">
                <a:latin typeface="Calibri" pitchFamily="34" charset="0"/>
              </a:rPr>
              <a:t>	</a:t>
            </a:r>
            <a:endParaRPr lang="tr-TR" sz="3000" dirty="0">
              <a:latin typeface="Calibri" pitchFamily="34" charset="0"/>
            </a:endParaRPr>
          </a:p>
          <a:p>
            <a:pPr marL="109728" indent="0" eaLnBrk="1" fontAlgn="auto">
              <a:spcAft>
                <a:spcPts val="0"/>
              </a:spcAft>
              <a:buFont typeface="Wingdings 3"/>
              <a:buNone/>
              <a:defRPr/>
            </a:pPr>
            <a:r>
              <a:rPr lang="tr-TR" sz="2400" b="1" dirty="0">
                <a:latin typeface="Calibri" pitchFamily="34" charset="0"/>
              </a:rPr>
              <a:t>	</a:t>
            </a:r>
            <a:r>
              <a:rPr lang="tr-TR" sz="2400" dirty="0" smtClean="0">
                <a:latin typeface="Calibri" pitchFamily="34" charset="0"/>
              </a:rPr>
              <a:t>Veriler içinde en çok tekrarlanan (frekansı en büyük olan) değer Tepe değeridir. Bir veri setinde birden fazla Tepe değeri olabilir.</a:t>
            </a:r>
          </a:p>
          <a:p>
            <a:pPr marL="109728" indent="0" eaLnBrk="1" fontAlgn="auto">
              <a:spcAft>
                <a:spcPts val="0"/>
              </a:spcAft>
              <a:buFont typeface="Wingdings 3"/>
              <a:buNone/>
              <a:defRPr/>
            </a:pPr>
            <a:endParaRPr lang="tr-TR" sz="2400" dirty="0">
              <a:latin typeface="Calibri" pitchFamily="34" charset="0"/>
            </a:endParaRPr>
          </a:p>
          <a:p>
            <a:pPr marL="109728" indent="0" eaLnBrk="1" fontAlgn="auto">
              <a:spcAft>
                <a:spcPts val="0"/>
              </a:spcAft>
              <a:buFont typeface="Wingdings 3"/>
              <a:buNone/>
              <a:defRPr/>
            </a:pPr>
            <a:r>
              <a:rPr lang="tr-TR" sz="2400" dirty="0" smtClean="0">
                <a:latin typeface="Calibri" pitchFamily="34" charset="0"/>
              </a:rPr>
              <a:t>	Tepe </a:t>
            </a:r>
            <a:r>
              <a:rPr lang="tr-TR" sz="2400" dirty="0">
                <a:latin typeface="Calibri" pitchFamily="34" charset="0"/>
              </a:rPr>
              <a:t>değeri frekans dağılımının pozisyonunu belirlemede yararlanılan bir istatistiktir. Analitik </a:t>
            </a:r>
            <a:r>
              <a:rPr lang="tr-TR" sz="2400" dirty="0" smtClean="0">
                <a:latin typeface="Calibri" pitchFamily="34" charset="0"/>
              </a:rPr>
              <a:t>değerlendirmelerde bu istatistikten yararlanılmaz</a:t>
            </a:r>
            <a:r>
              <a:rPr lang="tr-TR" sz="2400" dirty="0">
                <a:latin typeface="Calibri" pitchFamily="34" charset="0"/>
              </a:rPr>
              <a:t>.</a:t>
            </a:r>
            <a:endParaRPr lang="tr-TR" sz="2400" dirty="0" smtClean="0">
              <a:latin typeface="Calibri" pitchFamily="34" charset="0"/>
            </a:endParaRPr>
          </a:p>
        </p:txBody>
      </p:sp>
    </p:spTree>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76672"/>
            <a:ext cx="8295322" cy="11521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89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5329014"/>
            <a:ext cx="7867650" cy="476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789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044" y="1683463"/>
            <a:ext cx="8682968" cy="28976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Düz Bağlayıcı 12"/>
          <p:cNvCxnSpPr/>
          <p:nvPr/>
        </p:nvCxnSpPr>
        <p:spPr>
          <a:xfrm>
            <a:off x="2555776" y="2420888"/>
            <a:ext cx="287338" cy="0"/>
          </a:xfrm>
          <a:prstGeom prst="line">
            <a:avLst/>
          </a:prstGeom>
          <a:ln w="50800" cmpd="sng">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3596319"/>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3" name="Rectangle 3"/>
          <p:cNvSpPr>
            <a:spLocks noGrp="1" noChangeArrowheads="1"/>
          </p:cNvSpPr>
          <p:nvPr>
            <p:ph idx="1"/>
          </p:nvPr>
        </p:nvSpPr>
        <p:spPr>
          <a:xfrm>
            <a:off x="287338" y="549275"/>
            <a:ext cx="8748712" cy="5184775"/>
          </a:xfrm>
        </p:spPr>
        <p:txBody>
          <a:bodyPr>
            <a:normAutofit fontScale="92500" lnSpcReduction="10000"/>
          </a:bodyPr>
          <a:lstStyle/>
          <a:p>
            <a:pPr marL="109728" indent="0" eaLnBrk="1" fontAlgn="auto" hangingPunct="1">
              <a:spcBef>
                <a:spcPts val="1200"/>
              </a:spcBef>
              <a:spcAft>
                <a:spcPts val="1200"/>
              </a:spcAft>
              <a:buFont typeface="Wingdings 3"/>
              <a:buNone/>
              <a:defRPr/>
            </a:pPr>
            <a:r>
              <a:rPr lang="tr-TR" sz="2000" b="1" dirty="0" smtClean="0"/>
              <a:t>KISACA,</a:t>
            </a:r>
          </a:p>
          <a:p>
            <a:pPr marL="365760" indent="-256032" eaLnBrk="1" fontAlgn="auto" hangingPunct="1">
              <a:spcBef>
                <a:spcPts val="1200"/>
              </a:spcBef>
              <a:spcAft>
                <a:spcPts val="1200"/>
              </a:spcAft>
              <a:buFont typeface="Wingdings 3"/>
              <a:buChar char=""/>
              <a:defRPr/>
            </a:pPr>
            <a:r>
              <a:rPr lang="tr-TR" sz="2000" dirty="0" smtClean="0"/>
              <a:t>Ortalamanın </a:t>
            </a:r>
            <a:r>
              <a:rPr lang="tr-TR" sz="2000" dirty="0"/>
              <a:t>uç değerlerden aşırı etkilendiği durumlarda Medyan ölçüsü </a:t>
            </a:r>
            <a:r>
              <a:rPr lang="tr-TR" sz="2000" dirty="0" smtClean="0"/>
              <a:t>kullanılmalıdır (Verilerin normal dağılım göstermediği durumlarda). </a:t>
            </a:r>
            <a:endParaRPr lang="tr-TR" sz="2000" dirty="0"/>
          </a:p>
          <a:p>
            <a:pPr marL="365760" indent="-256032" eaLnBrk="1" fontAlgn="auto" hangingPunct="1">
              <a:spcBef>
                <a:spcPts val="1200"/>
              </a:spcBef>
              <a:spcAft>
                <a:spcPts val="1200"/>
              </a:spcAft>
              <a:buFont typeface="Wingdings 3"/>
              <a:buChar char=""/>
              <a:defRPr/>
            </a:pPr>
            <a:r>
              <a:rPr lang="sv-SE" sz="2000" dirty="0"/>
              <a:t>En karakteristik </a:t>
            </a:r>
            <a:r>
              <a:rPr lang="tr-TR" sz="2000" dirty="0" smtClean="0"/>
              <a:t>merkezi eğilim </a:t>
            </a:r>
            <a:r>
              <a:rPr lang="sv-SE" sz="2000" dirty="0" smtClean="0"/>
              <a:t>ölçüsü </a:t>
            </a:r>
            <a:r>
              <a:rPr lang="sv-SE" sz="2000" dirty="0"/>
              <a:t>ortalamadır. </a:t>
            </a:r>
          </a:p>
          <a:p>
            <a:pPr marL="365760" indent="-256032" eaLnBrk="1" fontAlgn="auto" hangingPunct="1">
              <a:spcBef>
                <a:spcPts val="1200"/>
              </a:spcBef>
              <a:spcAft>
                <a:spcPts val="1200"/>
              </a:spcAft>
              <a:buFont typeface="Wingdings 3"/>
              <a:buChar char=""/>
              <a:defRPr/>
            </a:pPr>
            <a:r>
              <a:rPr lang="tr-TR" sz="2000" dirty="0"/>
              <a:t>Ortalama ölçüsünün Aritmetik, Geometrik ve </a:t>
            </a:r>
            <a:r>
              <a:rPr lang="tr-TR" sz="2000" dirty="0" err="1"/>
              <a:t>Harmonik</a:t>
            </a:r>
            <a:r>
              <a:rPr lang="tr-TR" sz="2000" dirty="0"/>
              <a:t> ortalama çeşitleri vardır. </a:t>
            </a:r>
          </a:p>
          <a:p>
            <a:pPr marL="365760" indent="-256032" eaLnBrk="1" fontAlgn="auto" hangingPunct="1">
              <a:spcBef>
                <a:spcPts val="1200"/>
              </a:spcBef>
              <a:spcAft>
                <a:spcPts val="1200"/>
              </a:spcAft>
              <a:buFont typeface="Wingdings 3"/>
              <a:buChar char=""/>
              <a:defRPr/>
            </a:pPr>
            <a:r>
              <a:rPr lang="tr-TR" sz="2000" dirty="0"/>
              <a:t>Ortalama sözcüğü tek başına kullanıldığında aritmetik ortalama anlaşılır. </a:t>
            </a:r>
          </a:p>
          <a:p>
            <a:pPr marL="365760" indent="-256032" eaLnBrk="1" fontAlgn="auto" hangingPunct="1">
              <a:spcBef>
                <a:spcPts val="1200"/>
              </a:spcBef>
              <a:spcAft>
                <a:spcPts val="1200"/>
              </a:spcAft>
              <a:buFont typeface="Wingdings 3"/>
              <a:buChar char=""/>
              <a:defRPr/>
            </a:pPr>
            <a:r>
              <a:rPr lang="pt-BR" sz="2000" dirty="0"/>
              <a:t>Ortalama parametrik bir </a:t>
            </a:r>
            <a:r>
              <a:rPr lang="tr-TR" sz="2000" dirty="0"/>
              <a:t>merkezi eğilim</a:t>
            </a:r>
            <a:r>
              <a:rPr lang="pt-BR" sz="2000" dirty="0" smtClean="0"/>
              <a:t> </a:t>
            </a:r>
            <a:r>
              <a:rPr lang="pt-BR" sz="2000" dirty="0"/>
              <a:t>ölçüsüdür</a:t>
            </a:r>
            <a:r>
              <a:rPr lang="pt-BR" sz="2000" dirty="0" smtClean="0"/>
              <a:t>.</a:t>
            </a:r>
            <a:endParaRPr lang="tr-TR" sz="2000" dirty="0" smtClean="0"/>
          </a:p>
          <a:p>
            <a:pPr marL="365760" indent="-256032" eaLnBrk="1" fontAlgn="auto" hangingPunct="1">
              <a:spcBef>
                <a:spcPts val="1200"/>
              </a:spcBef>
              <a:spcAft>
                <a:spcPts val="1200"/>
              </a:spcAft>
              <a:buFont typeface="Wingdings 3"/>
              <a:buChar char=""/>
              <a:defRPr/>
            </a:pPr>
            <a:r>
              <a:rPr lang="tr-TR" sz="2000" dirty="0" smtClean="0"/>
              <a:t>Medyan parametrik olmayan bir merkezi eğilim ölçüsüdür.</a:t>
            </a:r>
            <a:r>
              <a:rPr lang="pt-BR" sz="2000" dirty="0" smtClean="0"/>
              <a:t> </a:t>
            </a:r>
            <a:endParaRPr lang="pt-BR" sz="2000" dirty="0"/>
          </a:p>
          <a:p>
            <a:pPr marL="109728" indent="0" eaLnBrk="1" fontAlgn="auto" hangingPunct="1">
              <a:lnSpc>
                <a:spcPct val="120000"/>
              </a:lnSpc>
              <a:spcBef>
                <a:spcPts val="1200"/>
              </a:spcBef>
              <a:spcAft>
                <a:spcPts val="1200"/>
              </a:spcAft>
              <a:buFont typeface="Wingdings 3"/>
              <a:buNone/>
              <a:defRPr/>
            </a:pPr>
            <a:endParaRPr lang="tr-TR" sz="2400" dirty="0">
              <a:latin typeface="Calibri" pitchFamily="34" charset="0"/>
            </a:endParaRPr>
          </a:p>
        </p:txBody>
      </p:sp>
    </p:spTree>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3" name="Rectangle 3"/>
          <p:cNvSpPr>
            <a:spLocks noGrp="1" noChangeArrowheads="1"/>
          </p:cNvSpPr>
          <p:nvPr>
            <p:ph idx="1"/>
          </p:nvPr>
        </p:nvSpPr>
        <p:spPr>
          <a:xfrm>
            <a:off x="287338" y="549275"/>
            <a:ext cx="8748712" cy="5184775"/>
          </a:xfrm>
        </p:spPr>
        <p:txBody>
          <a:bodyPr>
            <a:normAutofit/>
          </a:bodyPr>
          <a:lstStyle/>
          <a:p>
            <a:pPr marL="109728" indent="0" eaLnBrk="1" fontAlgn="auto" hangingPunct="1">
              <a:spcAft>
                <a:spcPts val="0"/>
              </a:spcAft>
              <a:buFont typeface="Wingdings 3"/>
              <a:buNone/>
              <a:defRPr/>
            </a:pPr>
            <a:r>
              <a:rPr lang="tr-TR" sz="2800" b="1" dirty="0" smtClean="0">
                <a:latin typeface="Calibri" pitchFamily="34" charset="0"/>
              </a:rPr>
              <a:t>Dağılım Ölçüleri </a:t>
            </a:r>
            <a:endParaRPr lang="tr-TR" sz="2800" dirty="0">
              <a:latin typeface="Calibri" pitchFamily="34" charset="0"/>
            </a:endParaRPr>
          </a:p>
          <a:p>
            <a:pPr marL="109728" indent="0" eaLnBrk="1" fontAlgn="auto" hangingPunct="1">
              <a:spcAft>
                <a:spcPts val="0"/>
              </a:spcAft>
              <a:buFont typeface="Wingdings 3"/>
              <a:buNone/>
              <a:defRPr/>
            </a:pPr>
            <a:r>
              <a:rPr lang="tr-TR" sz="2400" dirty="0" smtClean="0">
                <a:latin typeface="Calibri" pitchFamily="34" charset="0"/>
              </a:rPr>
              <a:t>	Verilerin </a:t>
            </a:r>
            <a:r>
              <a:rPr lang="tr-TR" sz="2400" dirty="0">
                <a:latin typeface="Calibri" pitchFamily="34" charset="0"/>
              </a:rPr>
              <a:t>değişkenlik durumunu ve dağılışın şeklini tespit etmek için kullanılan ölçülere </a:t>
            </a:r>
            <a:r>
              <a:rPr lang="tr-TR" sz="2400" dirty="0" smtClean="0">
                <a:latin typeface="Calibri" pitchFamily="34" charset="0"/>
              </a:rPr>
              <a:t>dağılım </a:t>
            </a:r>
            <a:r>
              <a:rPr lang="tr-TR" sz="2400" dirty="0">
                <a:latin typeface="Calibri" pitchFamily="34" charset="0"/>
              </a:rPr>
              <a:t>ölçüleri denir. En </a:t>
            </a:r>
            <a:r>
              <a:rPr lang="tr-TR" sz="2400" dirty="0" smtClean="0">
                <a:latin typeface="Calibri" pitchFamily="34" charset="0"/>
              </a:rPr>
              <a:t>yaygın kullanılan dağılım </a:t>
            </a:r>
            <a:r>
              <a:rPr lang="tr-TR" sz="2400" dirty="0">
                <a:latin typeface="Calibri" pitchFamily="34" charset="0"/>
              </a:rPr>
              <a:t>ölçüleri; </a:t>
            </a:r>
            <a:endParaRPr lang="tr-TR" sz="2400" dirty="0" smtClean="0">
              <a:latin typeface="Calibri" pitchFamily="34" charset="0"/>
            </a:endParaRPr>
          </a:p>
          <a:p>
            <a:pPr marL="109728" indent="0" eaLnBrk="1" fontAlgn="auto" hangingPunct="1">
              <a:spcAft>
                <a:spcPts val="0"/>
              </a:spcAft>
              <a:buFont typeface="Wingdings 3"/>
              <a:buNone/>
              <a:defRPr/>
            </a:pPr>
            <a:endParaRPr lang="tr-TR" sz="2400" dirty="0">
              <a:latin typeface="Calibri" pitchFamily="34" charset="0"/>
            </a:endParaRPr>
          </a:p>
          <a:p>
            <a:pPr marL="365760" indent="-256032" eaLnBrk="1" fontAlgn="auto" hangingPunct="1">
              <a:spcAft>
                <a:spcPts val="0"/>
              </a:spcAft>
              <a:buFont typeface="Wingdings 3"/>
              <a:buChar char=""/>
              <a:defRPr/>
            </a:pPr>
            <a:r>
              <a:rPr lang="tr-TR" sz="2400" dirty="0">
                <a:latin typeface="Calibri" pitchFamily="34" charset="0"/>
              </a:rPr>
              <a:t>Değişim </a:t>
            </a:r>
            <a:r>
              <a:rPr lang="tr-TR" sz="2400" dirty="0" smtClean="0">
                <a:latin typeface="Calibri" pitchFamily="34" charset="0"/>
              </a:rPr>
              <a:t>aralığı, (Açıklık, </a:t>
            </a:r>
            <a:r>
              <a:rPr lang="tr-TR" sz="2400" dirty="0" err="1" smtClean="0">
                <a:latin typeface="Calibri" pitchFamily="34" charset="0"/>
              </a:rPr>
              <a:t>Range</a:t>
            </a:r>
            <a:r>
              <a:rPr lang="tr-TR" sz="2400" dirty="0" smtClean="0">
                <a:latin typeface="Calibri" pitchFamily="34" charset="0"/>
              </a:rPr>
              <a:t>, DA) </a:t>
            </a:r>
            <a:endParaRPr lang="tr-TR" sz="2400" dirty="0">
              <a:latin typeface="Calibri" pitchFamily="34" charset="0"/>
            </a:endParaRPr>
          </a:p>
          <a:p>
            <a:pPr marL="365760" indent="-256032" eaLnBrk="1" fontAlgn="auto" hangingPunct="1">
              <a:spcAft>
                <a:spcPts val="0"/>
              </a:spcAft>
              <a:buFont typeface="Wingdings 3"/>
              <a:buChar char=""/>
              <a:defRPr/>
            </a:pPr>
            <a:r>
              <a:rPr lang="tr-TR" sz="2400" dirty="0" err="1">
                <a:latin typeface="Calibri" pitchFamily="34" charset="0"/>
              </a:rPr>
              <a:t>Varyans</a:t>
            </a:r>
            <a:r>
              <a:rPr lang="tr-TR" sz="2400" dirty="0">
                <a:latin typeface="Calibri" pitchFamily="34" charset="0"/>
              </a:rPr>
              <a:t>, (örnek için </a:t>
            </a:r>
            <a:r>
              <a:rPr lang="tr-TR" sz="2400" b="1" dirty="0">
                <a:latin typeface="Calibri" pitchFamily="34" charset="0"/>
              </a:rPr>
              <a:t>S</a:t>
            </a:r>
            <a:r>
              <a:rPr lang="tr-TR" sz="2400" b="1" baseline="30000" dirty="0">
                <a:latin typeface="Calibri" pitchFamily="34" charset="0"/>
              </a:rPr>
              <a:t>2</a:t>
            </a:r>
            <a:r>
              <a:rPr lang="tr-TR" sz="2400" b="1" dirty="0">
                <a:latin typeface="Calibri" pitchFamily="34" charset="0"/>
              </a:rPr>
              <a:t> </a:t>
            </a:r>
            <a:r>
              <a:rPr lang="tr-TR" sz="2400" dirty="0" err="1">
                <a:latin typeface="Calibri" pitchFamily="34" charset="0"/>
              </a:rPr>
              <a:t>varyans</a:t>
            </a:r>
            <a:r>
              <a:rPr lang="tr-TR" sz="2400" dirty="0">
                <a:latin typeface="Calibri" pitchFamily="34" charset="0"/>
              </a:rPr>
              <a:t> için </a:t>
            </a:r>
            <a:r>
              <a:rPr lang="el-GR" sz="2400" dirty="0" smtClean="0">
                <a:latin typeface="Calibri" pitchFamily="34" charset="0"/>
              </a:rPr>
              <a:t>σ</a:t>
            </a:r>
            <a:r>
              <a:rPr lang="tr-TR" sz="2400" b="1" baseline="30000" dirty="0" smtClean="0">
                <a:latin typeface="Calibri" pitchFamily="34" charset="0"/>
              </a:rPr>
              <a:t>2</a:t>
            </a:r>
            <a:r>
              <a:rPr lang="tr-TR" sz="2400" b="1" dirty="0" smtClean="0">
                <a:latin typeface="Calibri" pitchFamily="34" charset="0"/>
              </a:rPr>
              <a:t> </a:t>
            </a:r>
            <a:r>
              <a:rPr lang="tr-TR" sz="2400" dirty="0">
                <a:latin typeface="Calibri" pitchFamily="34" charset="0"/>
              </a:rPr>
              <a:t>) </a:t>
            </a:r>
          </a:p>
          <a:p>
            <a:pPr marL="365760" indent="-256032" eaLnBrk="1" fontAlgn="auto" hangingPunct="1">
              <a:spcAft>
                <a:spcPts val="0"/>
              </a:spcAft>
              <a:buFont typeface="Wingdings 3"/>
              <a:buChar char=""/>
              <a:defRPr/>
            </a:pPr>
            <a:r>
              <a:rPr lang="tr-TR" sz="2400" dirty="0">
                <a:latin typeface="Calibri" pitchFamily="34" charset="0"/>
              </a:rPr>
              <a:t>Standart sapma (S, </a:t>
            </a:r>
            <a:r>
              <a:rPr lang="el-GR" sz="2400" dirty="0">
                <a:latin typeface="Calibri" pitchFamily="34" charset="0"/>
              </a:rPr>
              <a:t>σ</a:t>
            </a:r>
            <a:r>
              <a:rPr lang="tr-TR" sz="2400" dirty="0" smtClean="0">
                <a:latin typeface="Calibri" pitchFamily="34" charset="0"/>
              </a:rPr>
              <a:t>) </a:t>
            </a:r>
            <a:endParaRPr lang="tr-TR" sz="2400" dirty="0">
              <a:latin typeface="Calibri" pitchFamily="34" charset="0"/>
            </a:endParaRPr>
          </a:p>
          <a:p>
            <a:pPr marL="365760" indent="-256032" eaLnBrk="1" fontAlgn="auto" hangingPunct="1">
              <a:spcAft>
                <a:spcPts val="0"/>
              </a:spcAft>
              <a:buFont typeface="Wingdings 3"/>
              <a:buChar char=""/>
              <a:defRPr/>
            </a:pPr>
            <a:r>
              <a:rPr lang="tr-TR" sz="2400" dirty="0" smtClean="0">
                <a:latin typeface="Calibri" pitchFamily="34" charset="0"/>
              </a:rPr>
              <a:t>Değişim </a:t>
            </a:r>
            <a:r>
              <a:rPr lang="tr-TR" sz="2400" dirty="0">
                <a:latin typeface="Calibri" pitchFamily="34" charset="0"/>
              </a:rPr>
              <a:t>katsayısıdır </a:t>
            </a:r>
            <a:r>
              <a:rPr lang="tr-TR" sz="2400" dirty="0" smtClean="0">
                <a:latin typeface="Calibri" pitchFamily="34" charset="0"/>
              </a:rPr>
              <a:t>(DK</a:t>
            </a:r>
            <a:r>
              <a:rPr lang="tr-TR" sz="2400" dirty="0">
                <a:latin typeface="Calibri" pitchFamily="34" charset="0"/>
              </a:rPr>
              <a:t>) </a:t>
            </a:r>
          </a:p>
          <a:p>
            <a:pPr marL="109728" indent="0" eaLnBrk="1" fontAlgn="auto" hangingPunct="1">
              <a:lnSpc>
                <a:spcPct val="120000"/>
              </a:lnSpc>
              <a:spcBef>
                <a:spcPts val="1200"/>
              </a:spcBef>
              <a:spcAft>
                <a:spcPts val="1200"/>
              </a:spcAft>
              <a:buFont typeface="Wingdings 3"/>
              <a:buNone/>
              <a:defRPr/>
            </a:pPr>
            <a:endParaRPr lang="tr-TR" sz="2800" dirty="0">
              <a:latin typeface="Calibri" pitchFamily="34" charset="0"/>
            </a:endParaRPr>
          </a:p>
        </p:txBody>
      </p:sp>
    </p:spTree>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idx="1"/>
          </p:nvPr>
        </p:nvSpPr>
        <p:spPr>
          <a:xfrm>
            <a:off x="755650" y="549275"/>
            <a:ext cx="7920038" cy="5184775"/>
          </a:xfrm>
        </p:spPr>
        <p:txBody>
          <a:bodyPr/>
          <a:lstStyle/>
          <a:p>
            <a:pPr marL="109538" indent="0" eaLnBrk="1" hangingPunct="1">
              <a:buFont typeface="Wingdings 3" pitchFamily="18" charset="2"/>
              <a:buNone/>
            </a:pPr>
            <a:r>
              <a:rPr lang="tr-TR" sz="2400" smtClean="0">
                <a:latin typeface="Calibri" pitchFamily="34" charset="0"/>
              </a:rPr>
              <a:t>	</a:t>
            </a:r>
            <a:r>
              <a:rPr lang="tr-TR" sz="2800" b="1" smtClean="0">
                <a:latin typeface="Calibri" pitchFamily="34" charset="0"/>
              </a:rPr>
              <a:t>Değişim Aralığı (DA, Range, R)</a:t>
            </a:r>
            <a:endParaRPr lang="tr-TR" sz="2800" smtClean="0">
              <a:latin typeface="Calibri" pitchFamily="34" charset="0"/>
            </a:endParaRPr>
          </a:p>
          <a:p>
            <a:pPr marL="109538" indent="0" eaLnBrk="1" hangingPunct="1">
              <a:buFont typeface="Wingdings 3" pitchFamily="18" charset="2"/>
              <a:buNone/>
            </a:pPr>
            <a:endParaRPr lang="tr-TR" sz="2800" smtClean="0">
              <a:latin typeface="Calibri" pitchFamily="34" charset="0"/>
            </a:endParaRPr>
          </a:p>
          <a:p>
            <a:pPr marL="109538" indent="0" eaLnBrk="1" hangingPunct="1">
              <a:buFont typeface="Wingdings 3" pitchFamily="18" charset="2"/>
              <a:buNone/>
            </a:pPr>
            <a:r>
              <a:rPr lang="tr-TR" sz="2400" smtClean="0">
                <a:latin typeface="Calibri" pitchFamily="34" charset="0"/>
              </a:rPr>
              <a:t>	Değişkenliğin en basit ölçüsüdür. Veri seti içerisindeki maksimum değer ile minimum değer arasındaki farktır. </a:t>
            </a:r>
          </a:p>
          <a:p>
            <a:pPr marL="109538" indent="0" eaLnBrk="1" hangingPunct="1">
              <a:buFont typeface="Wingdings 3" pitchFamily="18" charset="2"/>
              <a:buNone/>
            </a:pPr>
            <a:r>
              <a:rPr lang="tr-TR" sz="2400" smtClean="0">
                <a:latin typeface="Calibri" pitchFamily="34" charset="0"/>
              </a:rPr>
              <a:t>	Dizideki değerlerin kabaca kaç birimlik bir yayılış gösterdiğini belirtir. Verileri sınıflandırırken yararlanılan bir istatistiktir.</a:t>
            </a:r>
          </a:p>
          <a:p>
            <a:pPr marL="109538" indent="0" eaLnBrk="1" hangingPunct="1">
              <a:buFont typeface="Wingdings 3" pitchFamily="18" charset="2"/>
              <a:buNone/>
            </a:pPr>
            <a:endParaRPr lang="tr-TR" sz="2400" smtClean="0">
              <a:latin typeface="Calibri" pitchFamily="34" charset="0"/>
            </a:endParaRPr>
          </a:p>
          <a:p>
            <a:pPr marL="109538" indent="0" eaLnBrk="1" hangingPunct="1">
              <a:buFont typeface="Wingdings 3" pitchFamily="18" charset="2"/>
              <a:buNone/>
            </a:pPr>
            <a:r>
              <a:rPr lang="tr-TR" sz="2400" smtClean="0">
                <a:latin typeface="Calibri" pitchFamily="34" charset="0"/>
              </a:rPr>
              <a:t>		R = X</a:t>
            </a:r>
            <a:r>
              <a:rPr lang="tr-TR" sz="2400" baseline="-25000" smtClean="0">
                <a:latin typeface="Calibri" pitchFamily="34" charset="0"/>
              </a:rPr>
              <a:t>max</a:t>
            </a:r>
            <a:r>
              <a:rPr lang="tr-TR" sz="2400" smtClean="0">
                <a:latin typeface="Calibri" pitchFamily="34" charset="0"/>
              </a:rPr>
              <a:t> - X</a:t>
            </a:r>
            <a:r>
              <a:rPr lang="tr-TR" sz="2400" baseline="-25000" smtClean="0">
                <a:latin typeface="Calibri" pitchFamily="34" charset="0"/>
              </a:rPr>
              <a:t>min</a:t>
            </a:r>
            <a:r>
              <a:rPr lang="tr-TR" sz="2400" smtClean="0">
                <a:latin typeface="Calibri" pitchFamily="34" charset="0"/>
              </a:rPr>
              <a:t> </a:t>
            </a:r>
          </a:p>
          <a:p>
            <a:pPr marL="109538" indent="0" eaLnBrk="1" hangingPunct="1">
              <a:lnSpc>
                <a:spcPct val="120000"/>
              </a:lnSpc>
              <a:spcBef>
                <a:spcPts val="1200"/>
              </a:spcBef>
              <a:spcAft>
                <a:spcPts val="1200"/>
              </a:spcAft>
              <a:buFont typeface="Wingdings 3" pitchFamily="18" charset="2"/>
              <a:buNone/>
            </a:pPr>
            <a:endParaRPr lang="tr-TR" sz="2800" smtClean="0">
              <a:latin typeface="Calibri" pitchFamily="34" charset="0"/>
            </a:endParaRPr>
          </a:p>
        </p:txBody>
      </p:sp>
    </p:spTree>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a:xfrm>
            <a:off x="468313" y="549275"/>
            <a:ext cx="8496300" cy="5184775"/>
          </a:xfrm>
        </p:spPr>
        <p:txBody>
          <a:bodyPr/>
          <a:lstStyle/>
          <a:p>
            <a:pPr marL="109538" indent="0" eaLnBrk="1" hangingPunct="1">
              <a:buFont typeface="Wingdings 3" pitchFamily="18" charset="2"/>
              <a:buNone/>
            </a:pPr>
            <a:r>
              <a:rPr lang="tr-TR" sz="2800" b="1" smtClean="0">
                <a:latin typeface="Calibri" pitchFamily="34" charset="0"/>
              </a:rPr>
              <a:t>	Varyans </a:t>
            </a:r>
          </a:p>
          <a:p>
            <a:pPr marL="109538" indent="0" eaLnBrk="1" hangingPunct="1">
              <a:buFont typeface="Wingdings 3" pitchFamily="18" charset="2"/>
              <a:buNone/>
            </a:pPr>
            <a:endParaRPr lang="tr-TR" sz="2400" smtClean="0">
              <a:latin typeface="Calibri" pitchFamily="34" charset="0"/>
            </a:endParaRPr>
          </a:p>
          <a:p>
            <a:pPr marL="109538" indent="0" eaLnBrk="1" hangingPunct="1">
              <a:buFont typeface="Wingdings 3" pitchFamily="18" charset="2"/>
              <a:buNone/>
            </a:pPr>
            <a:r>
              <a:rPr lang="tr-TR" sz="2400" smtClean="0">
                <a:latin typeface="Calibri" pitchFamily="34" charset="0"/>
              </a:rPr>
              <a:t>	Dizideki verilerin ortalama etrafında nasıl bir dağılım gösterdiğini, yayılış ve serpilmenin durumunu değişkenin ölçü biriminin karesi cinsinden belirten dağılım ölçüdür. </a:t>
            </a:r>
          </a:p>
          <a:p>
            <a:pPr marL="109538" indent="0" eaLnBrk="1" hangingPunct="1">
              <a:buFont typeface="Wingdings 3" pitchFamily="18" charset="2"/>
              <a:buNone/>
            </a:pPr>
            <a:endParaRPr lang="tr-TR" sz="2400" smtClean="0">
              <a:latin typeface="Calibri" pitchFamily="34" charset="0"/>
            </a:endParaRPr>
          </a:p>
          <a:p>
            <a:pPr marL="109538" indent="0" eaLnBrk="1" hangingPunct="1">
              <a:buFont typeface="Wingdings 3" pitchFamily="18" charset="2"/>
              <a:buNone/>
            </a:pPr>
            <a:r>
              <a:rPr lang="tr-TR" sz="2400" smtClean="0">
                <a:latin typeface="Calibri" pitchFamily="34" charset="0"/>
              </a:rPr>
              <a:t>	Varyans, dizideki değerlerin ortalamadan olan farklarının kareler toplamının ortalaması olarak tanımlanabilir (farkların karesel ortalaması).</a:t>
            </a:r>
          </a:p>
        </p:txBody>
      </p:sp>
    </p:spTree>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3" name="Rectangle 3"/>
          <p:cNvSpPr>
            <a:spLocks noGrp="1" noRot="1" noChangeAspect="1" noMove="1" noResize="1" noEditPoints="1" noAdjustHandles="1" noChangeArrowheads="1" noChangeShapeType="1" noTextEdit="1"/>
          </p:cNvSpPr>
          <p:nvPr>
            <p:ph idx="1"/>
          </p:nvPr>
        </p:nvSpPr>
        <p:spPr>
          <a:xfrm>
            <a:off x="467544" y="548680"/>
            <a:ext cx="8496944" cy="5184775"/>
          </a:xfrm>
          <a:blipFill rotWithShape="1">
            <a:blip r:embed="rId2"/>
            <a:stretch>
              <a:fillRect t="-1410" b="-1175"/>
            </a:stretch>
          </a:blipFill>
          <a:extLst/>
        </p:spPr>
        <p:txBody>
          <a:bodyPr/>
          <a:lstStyle/>
          <a:p>
            <a:pPr eaLnBrk="1" hangingPunct="1">
              <a:defRPr/>
            </a:pPr>
            <a:r>
              <a:rPr lang="tr-TR">
                <a:noFill/>
              </a:rPr>
              <a:t> </a:t>
            </a:r>
          </a:p>
        </p:txBody>
      </p:sp>
      <p:pic>
        <p:nvPicPr>
          <p:cNvPr id="2355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4313" y="2043113"/>
            <a:ext cx="1971675" cy="809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2355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6213" y="3167063"/>
            <a:ext cx="2009775" cy="819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3" name="Rectangle 3"/>
          <p:cNvSpPr>
            <a:spLocks noGrp="1" noChangeArrowheads="1"/>
          </p:cNvSpPr>
          <p:nvPr>
            <p:ph idx="1"/>
          </p:nvPr>
        </p:nvSpPr>
        <p:spPr>
          <a:xfrm>
            <a:off x="395288" y="260350"/>
            <a:ext cx="8569325" cy="6337300"/>
          </a:xfrm>
        </p:spPr>
        <p:txBody>
          <a:bodyPr>
            <a:normAutofit fontScale="92500" lnSpcReduction="20000"/>
          </a:bodyPr>
          <a:lstStyle/>
          <a:p>
            <a:pPr marL="109728" indent="0" eaLnBrk="1" fontAlgn="auto" hangingPunct="1">
              <a:spcAft>
                <a:spcPts val="0"/>
              </a:spcAft>
              <a:buFont typeface="Wingdings 3"/>
              <a:buNone/>
              <a:defRPr/>
            </a:pPr>
            <a:r>
              <a:rPr lang="tr-TR" sz="3000" b="1" dirty="0">
                <a:latin typeface="Calibri" pitchFamily="34" charset="0"/>
              </a:rPr>
              <a:t>Standart Sapma </a:t>
            </a:r>
            <a:r>
              <a:rPr lang="tr-TR" sz="3000" b="1" dirty="0" smtClean="0">
                <a:latin typeface="Calibri" pitchFamily="34" charset="0"/>
              </a:rPr>
              <a:t>(SD, </a:t>
            </a:r>
            <a:r>
              <a:rPr lang="tr-TR" sz="3000" b="1" dirty="0" err="1" smtClean="0">
                <a:latin typeface="Calibri" pitchFamily="34" charset="0"/>
              </a:rPr>
              <a:t>StDev</a:t>
            </a:r>
            <a:r>
              <a:rPr lang="tr-TR" sz="3000" b="1" dirty="0" smtClean="0">
                <a:latin typeface="Calibri" pitchFamily="34" charset="0"/>
              </a:rPr>
              <a:t>.)</a:t>
            </a:r>
            <a:endParaRPr lang="tr-TR" sz="3000" dirty="0">
              <a:latin typeface="Calibri" pitchFamily="34" charset="0"/>
            </a:endParaRPr>
          </a:p>
          <a:p>
            <a:pPr marL="109728" indent="0" eaLnBrk="1" fontAlgn="auto" hangingPunct="1">
              <a:spcAft>
                <a:spcPts val="0"/>
              </a:spcAft>
              <a:buFont typeface="Wingdings 3"/>
              <a:buNone/>
              <a:defRPr/>
            </a:pPr>
            <a:r>
              <a:rPr lang="tr-TR" sz="2400" dirty="0" smtClean="0">
                <a:latin typeface="Calibri" pitchFamily="34" charset="0"/>
              </a:rPr>
              <a:t>	Dizideki </a:t>
            </a:r>
            <a:r>
              <a:rPr lang="tr-TR" sz="2400" dirty="0">
                <a:latin typeface="Calibri" pitchFamily="34" charset="0"/>
              </a:rPr>
              <a:t>verilerin ortalama etrafında nasıl bir dağılım gösterdiğini, yayılış ve serpilmenin durumunu belirtmekte kullanılan istatistiktir. </a:t>
            </a:r>
            <a:endParaRPr lang="tr-TR" sz="2400" dirty="0" smtClean="0">
              <a:latin typeface="Calibri" pitchFamily="34" charset="0"/>
            </a:endParaRPr>
          </a:p>
          <a:p>
            <a:pPr marL="109728" indent="0" eaLnBrk="1" fontAlgn="auto" hangingPunct="1">
              <a:spcAft>
                <a:spcPts val="0"/>
              </a:spcAft>
              <a:buFont typeface="Wingdings 3"/>
              <a:buNone/>
              <a:defRPr/>
            </a:pPr>
            <a:r>
              <a:rPr lang="tr-TR" sz="2400" dirty="0">
                <a:latin typeface="Calibri" pitchFamily="34" charset="0"/>
              </a:rPr>
              <a:t>	</a:t>
            </a:r>
            <a:r>
              <a:rPr lang="tr-TR" sz="2400" dirty="0" smtClean="0">
                <a:latin typeface="Calibri" pitchFamily="34" charset="0"/>
              </a:rPr>
              <a:t>Ölçü </a:t>
            </a:r>
            <a:r>
              <a:rPr lang="tr-TR" sz="2400" dirty="0">
                <a:latin typeface="Calibri" pitchFamily="34" charset="0"/>
              </a:rPr>
              <a:t>birimi değişkenin ölçü birimi ile aynıdır. </a:t>
            </a:r>
            <a:r>
              <a:rPr lang="tr-TR" sz="2400" dirty="0" err="1">
                <a:latin typeface="Calibri" pitchFamily="34" charset="0"/>
              </a:rPr>
              <a:t>Varyans’ın</a:t>
            </a:r>
            <a:r>
              <a:rPr lang="tr-TR" sz="2400" dirty="0">
                <a:latin typeface="Calibri" pitchFamily="34" charset="0"/>
              </a:rPr>
              <a:t> kareköküne </a:t>
            </a:r>
            <a:r>
              <a:rPr lang="tr-TR" sz="2400" dirty="0" smtClean="0">
                <a:latin typeface="Calibri" pitchFamily="34" charset="0"/>
              </a:rPr>
              <a:t>eşittir </a:t>
            </a:r>
            <a:r>
              <a:rPr lang="tr-TR" sz="2400" dirty="0">
                <a:latin typeface="Calibri" pitchFamily="34" charset="0"/>
              </a:rPr>
              <a:t>ve  </a:t>
            </a:r>
            <a:r>
              <a:rPr lang="tr-TR" sz="2400" dirty="0" err="1">
                <a:latin typeface="Calibri" pitchFamily="34" charset="0"/>
              </a:rPr>
              <a:t>varyans’dan</a:t>
            </a:r>
            <a:r>
              <a:rPr lang="tr-TR" sz="2400" dirty="0">
                <a:latin typeface="Calibri" pitchFamily="34" charset="0"/>
              </a:rPr>
              <a:t> daha çok kullanılan bir dağılım ölçüsüdür</a:t>
            </a:r>
            <a:r>
              <a:rPr lang="tr-TR" sz="2400" dirty="0" smtClean="0">
                <a:latin typeface="Calibri" pitchFamily="34" charset="0"/>
              </a:rPr>
              <a:t>.</a:t>
            </a:r>
          </a:p>
          <a:p>
            <a:pPr marL="109728" indent="0" eaLnBrk="1" fontAlgn="auto" hangingPunct="1">
              <a:spcAft>
                <a:spcPts val="0"/>
              </a:spcAft>
              <a:buFont typeface="Wingdings 3"/>
              <a:buNone/>
              <a:defRPr/>
            </a:pPr>
            <a:r>
              <a:rPr lang="tr-TR" sz="2400" dirty="0" smtClean="0">
                <a:latin typeface="Calibri" pitchFamily="34" charset="0"/>
              </a:rPr>
              <a:t>	</a:t>
            </a:r>
            <a:r>
              <a:rPr lang="tr-TR" sz="2400" i="1" dirty="0">
                <a:latin typeface="Calibri" pitchFamily="34" charset="0"/>
              </a:rPr>
              <a:t> Standart sapma</a:t>
            </a:r>
            <a:r>
              <a:rPr lang="tr-TR" sz="2400" i="1" dirty="0" smtClean="0">
                <a:latin typeface="Calibri" pitchFamily="34" charset="0"/>
              </a:rPr>
              <a:t>, </a:t>
            </a:r>
            <a:r>
              <a:rPr lang="tr-TR" sz="2400" i="1" dirty="0">
                <a:latin typeface="Calibri" pitchFamily="34" charset="0"/>
              </a:rPr>
              <a:t>verilerin ortalama etrafında - ve + yönde dağılma biçimini ve yoğunluklarını, değer aralıklarını belirlemede kullanılan bir ölçüdür.</a:t>
            </a:r>
            <a:r>
              <a:rPr lang="tr-TR" sz="2400" i="1" dirty="0" smtClean="0">
                <a:latin typeface="Calibri" pitchFamily="34" charset="0"/>
              </a:rPr>
              <a:t>	</a:t>
            </a:r>
          </a:p>
          <a:p>
            <a:pPr marL="109728" indent="0" eaLnBrk="1" fontAlgn="auto" hangingPunct="1">
              <a:spcAft>
                <a:spcPts val="0"/>
              </a:spcAft>
              <a:buFont typeface="Wingdings 3"/>
              <a:buNone/>
              <a:defRPr/>
            </a:pPr>
            <a:r>
              <a:rPr lang="tr-TR" sz="2400" dirty="0" smtClean="0">
                <a:latin typeface="Calibri" pitchFamily="34" charset="0"/>
              </a:rPr>
              <a:t>	Standart </a:t>
            </a:r>
            <a:r>
              <a:rPr lang="tr-TR" sz="2400" dirty="0">
                <a:latin typeface="Calibri" pitchFamily="34" charset="0"/>
              </a:rPr>
              <a:t>sapma </a:t>
            </a:r>
            <a:r>
              <a:rPr lang="tr-TR" sz="2400" dirty="0" smtClean="0">
                <a:latin typeface="Calibri" pitchFamily="34" charset="0"/>
              </a:rPr>
              <a:t>toplum </a:t>
            </a:r>
            <a:r>
              <a:rPr lang="tr-TR" sz="2400" dirty="0">
                <a:latin typeface="Calibri" pitchFamily="34" charset="0"/>
              </a:rPr>
              <a:t>için </a:t>
            </a:r>
            <a:r>
              <a:rPr lang="el-GR" sz="2400" b="1" dirty="0">
                <a:latin typeface="Calibri" pitchFamily="34" charset="0"/>
              </a:rPr>
              <a:t>σ</a:t>
            </a:r>
            <a:r>
              <a:rPr lang="tr-TR" sz="2400" dirty="0" smtClean="0">
                <a:latin typeface="Calibri" pitchFamily="34" charset="0"/>
              </a:rPr>
              <a:t> </a:t>
            </a:r>
            <a:r>
              <a:rPr lang="tr-TR" sz="2400" dirty="0">
                <a:latin typeface="Calibri" pitchFamily="34" charset="0"/>
              </a:rPr>
              <a:t>örnek için </a:t>
            </a:r>
            <a:r>
              <a:rPr lang="tr-TR" sz="2400" b="1" dirty="0">
                <a:latin typeface="Calibri" pitchFamily="34" charset="0"/>
              </a:rPr>
              <a:t>s </a:t>
            </a:r>
            <a:r>
              <a:rPr lang="tr-TR" sz="2400" dirty="0">
                <a:latin typeface="Calibri" pitchFamily="34" charset="0"/>
              </a:rPr>
              <a:t>ile </a:t>
            </a:r>
            <a:r>
              <a:rPr lang="tr-TR" sz="2400" dirty="0" smtClean="0">
                <a:latin typeface="Calibri" pitchFamily="34" charset="0"/>
              </a:rPr>
              <a:t>gösterilir. </a:t>
            </a:r>
          </a:p>
          <a:p>
            <a:pPr marL="109728" indent="0" eaLnBrk="1" fontAlgn="auto" hangingPunct="1">
              <a:spcAft>
                <a:spcPts val="0"/>
              </a:spcAft>
              <a:buFont typeface="Wingdings 3"/>
              <a:buNone/>
              <a:defRPr/>
            </a:pPr>
            <a:endParaRPr lang="tr-TR" sz="2400" dirty="0" smtClean="0">
              <a:latin typeface="Calibri" pitchFamily="34" charset="0"/>
            </a:endParaRPr>
          </a:p>
          <a:p>
            <a:pPr marL="109728" indent="0" eaLnBrk="1" fontAlgn="auto" hangingPunct="1">
              <a:spcAft>
                <a:spcPts val="0"/>
              </a:spcAft>
              <a:buFont typeface="Wingdings 3"/>
              <a:buNone/>
              <a:defRPr/>
            </a:pPr>
            <a:r>
              <a:rPr lang="tr-TR" sz="2400" dirty="0" smtClean="0">
                <a:latin typeface="Calibri" pitchFamily="34" charset="0"/>
              </a:rPr>
              <a:t>Örnek için</a:t>
            </a:r>
          </a:p>
          <a:p>
            <a:pPr marL="109728" indent="0" eaLnBrk="1" fontAlgn="auto" hangingPunct="1">
              <a:spcAft>
                <a:spcPts val="0"/>
              </a:spcAft>
              <a:buFont typeface="Wingdings 3"/>
              <a:buNone/>
              <a:defRPr/>
            </a:pPr>
            <a:endParaRPr lang="tr-TR" sz="2400" dirty="0">
              <a:latin typeface="Calibri" pitchFamily="34" charset="0"/>
            </a:endParaRPr>
          </a:p>
          <a:p>
            <a:pPr marL="109728" indent="0" eaLnBrk="1" fontAlgn="auto" hangingPunct="1">
              <a:spcAft>
                <a:spcPts val="0"/>
              </a:spcAft>
              <a:buFont typeface="Wingdings 3"/>
              <a:buNone/>
              <a:defRPr/>
            </a:pPr>
            <a:r>
              <a:rPr lang="tr-TR" sz="2400" dirty="0" smtClean="0">
                <a:latin typeface="Calibri" pitchFamily="34" charset="0"/>
              </a:rPr>
              <a:t>Toplum için                         formülleriyle ya da,</a:t>
            </a:r>
          </a:p>
          <a:p>
            <a:pPr marL="109728" indent="0" eaLnBrk="1" fontAlgn="auto" hangingPunct="1">
              <a:spcAft>
                <a:spcPts val="0"/>
              </a:spcAft>
              <a:buFont typeface="Wingdings 3"/>
              <a:buNone/>
              <a:defRPr/>
            </a:pPr>
            <a:endParaRPr lang="tr-TR" sz="2400" dirty="0">
              <a:latin typeface="Calibri" pitchFamily="34" charset="0"/>
            </a:endParaRPr>
          </a:p>
          <a:p>
            <a:pPr marL="109728" indent="0" eaLnBrk="1" fontAlgn="auto" hangingPunct="1">
              <a:spcAft>
                <a:spcPts val="0"/>
              </a:spcAft>
              <a:buFont typeface="Wingdings 3"/>
              <a:buNone/>
              <a:defRPr/>
            </a:pPr>
            <a:endParaRPr lang="tr-TR" sz="2400" dirty="0">
              <a:latin typeface="Calibri" pitchFamily="34" charset="0"/>
            </a:endParaRPr>
          </a:p>
          <a:p>
            <a:pPr marL="109728" indent="0" eaLnBrk="1" fontAlgn="auto" hangingPunct="1">
              <a:lnSpc>
                <a:spcPct val="120000"/>
              </a:lnSpc>
              <a:spcBef>
                <a:spcPts val="1200"/>
              </a:spcBef>
              <a:spcAft>
                <a:spcPts val="1200"/>
              </a:spcAft>
              <a:buFont typeface="Wingdings 3"/>
              <a:buNone/>
              <a:defRPr/>
            </a:pPr>
            <a:endParaRPr lang="tr-TR" sz="2200" dirty="0" smtClean="0">
              <a:latin typeface="Calibri" pitchFamily="34" charset="0"/>
            </a:endParaRPr>
          </a:p>
          <a:p>
            <a:pPr marL="109728" indent="0" eaLnBrk="1" fontAlgn="auto" hangingPunct="1">
              <a:lnSpc>
                <a:spcPct val="120000"/>
              </a:lnSpc>
              <a:spcBef>
                <a:spcPts val="1200"/>
              </a:spcBef>
              <a:spcAft>
                <a:spcPts val="1200"/>
              </a:spcAft>
              <a:buFont typeface="Wingdings 3"/>
              <a:buNone/>
              <a:defRPr/>
            </a:pPr>
            <a:r>
              <a:rPr lang="tr-TR" sz="2400" dirty="0" smtClean="0">
                <a:latin typeface="Calibri" pitchFamily="34" charset="0"/>
              </a:rPr>
              <a:t>                  formülleri kullanılarak hesaplanır.</a:t>
            </a:r>
            <a:endParaRPr lang="tr-TR" sz="2400" dirty="0">
              <a:latin typeface="Calibri" pitchFamily="34" charset="0"/>
            </a:endParaRPr>
          </a:p>
        </p:txBody>
      </p:sp>
      <p:pic>
        <p:nvPicPr>
          <p:cNvPr id="245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8688" y="3381375"/>
            <a:ext cx="981075" cy="43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2458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0913" y="3983038"/>
            <a:ext cx="1057275" cy="6016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24581"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1775" y="4732338"/>
            <a:ext cx="4772025" cy="100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6"/>
          <p:cNvSpPr>
            <a:spLocks noChangeArrowheads="1"/>
          </p:cNvSpPr>
          <p:nvPr/>
        </p:nvSpPr>
        <p:spPr bwMode="auto">
          <a:xfrm>
            <a:off x="185738" y="240934"/>
            <a:ext cx="589843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eaLnBrk="0" hangingPunct="0"/>
            <a:r>
              <a:rPr lang="tr-TR" sz="1600" b="1" dirty="0">
                <a:latin typeface="Calibri" pitchFamily="34" charset="0"/>
                <a:cs typeface="Times New Roman" pitchFamily="18" charset="0"/>
              </a:rPr>
              <a:t>Tablo: </a:t>
            </a:r>
            <a:r>
              <a:rPr lang="tr-TR" sz="1600" dirty="0">
                <a:latin typeface="Calibri" pitchFamily="34" charset="0"/>
                <a:cs typeface="Times New Roman" pitchFamily="18" charset="0"/>
              </a:rPr>
              <a:t>Ç</a:t>
            </a:r>
            <a:r>
              <a:rPr lang="tr-TR" sz="1600" dirty="0" smtClean="0">
                <a:latin typeface="Calibri" pitchFamily="34" charset="0"/>
                <a:cs typeface="Times New Roman" pitchFamily="18" charset="0"/>
              </a:rPr>
              <a:t>an eğrisi sergileyen (normal dağılım gösteren) bir </a:t>
            </a:r>
            <a:r>
              <a:rPr lang="tr-TR" sz="1600" dirty="0">
                <a:latin typeface="Calibri" pitchFamily="34" charset="0"/>
                <a:cs typeface="Times New Roman" pitchFamily="18" charset="0"/>
              </a:rPr>
              <a:t>veri setinde X gözlemlerinin ortalama etrafında </a:t>
            </a:r>
            <a:r>
              <a:rPr lang="tr-TR" sz="1600" dirty="0" err="1" smtClean="0">
                <a:latin typeface="Calibri" pitchFamily="34" charset="0"/>
                <a:cs typeface="Times New Roman" pitchFamily="18" charset="0"/>
              </a:rPr>
              <a:t>SD’ye</a:t>
            </a:r>
            <a:r>
              <a:rPr lang="tr-TR" sz="1600" dirty="0" smtClean="0">
                <a:latin typeface="Calibri" pitchFamily="34" charset="0"/>
                <a:cs typeface="Times New Roman" pitchFamily="18" charset="0"/>
              </a:rPr>
              <a:t> </a:t>
            </a:r>
            <a:r>
              <a:rPr lang="tr-TR" sz="1600" dirty="0">
                <a:latin typeface="Calibri" pitchFamily="34" charset="0"/>
                <a:cs typeface="Times New Roman" pitchFamily="18" charset="0"/>
              </a:rPr>
              <a:t>göre dağılım </a:t>
            </a:r>
            <a:r>
              <a:rPr lang="tr-TR" sz="1600" dirty="0" smtClean="0">
                <a:latin typeface="Calibri" pitchFamily="34" charset="0"/>
                <a:cs typeface="Times New Roman" pitchFamily="18" charset="0"/>
              </a:rPr>
              <a:t>olasılıkları</a:t>
            </a:r>
            <a:endParaRPr lang="tr-TR" sz="1100" dirty="0">
              <a:latin typeface="Calibri" pitchFamily="34" charset="0"/>
            </a:endParaRPr>
          </a:p>
          <a:p>
            <a:pPr eaLnBrk="0" hangingPunct="0"/>
            <a:endParaRPr lang="tr-TR" sz="1600" dirty="0">
              <a:latin typeface="Calibri" pitchFamily="34" charset="0"/>
            </a:endParaRPr>
          </a:p>
        </p:txBody>
      </p:sp>
      <p:sp>
        <p:nvSpPr>
          <p:cNvPr id="25603" name="Rectangle 10"/>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graphicFrame>
        <p:nvGraphicFramePr>
          <p:cNvPr id="25604" name="Nesne 11"/>
          <p:cNvGraphicFramePr>
            <a:graphicFrameLocks noChangeAspect="1"/>
          </p:cNvGraphicFramePr>
          <p:nvPr/>
        </p:nvGraphicFramePr>
        <p:xfrm>
          <a:off x="3276600" y="2133600"/>
          <a:ext cx="5472113" cy="4021138"/>
        </p:xfrm>
        <a:graphic>
          <a:graphicData uri="http://schemas.openxmlformats.org/presentationml/2006/ole">
            <mc:AlternateContent xmlns:mc="http://schemas.openxmlformats.org/markup-compatibility/2006">
              <mc:Choice xmlns:v="urn:schemas-microsoft-com:vml" Requires="v">
                <p:oleObj spid="_x0000_s25638" name="Bit Eşlem Resmi" r:id="rId3" imgW="4741603" imgH="3942857" progId="Paint.Picture">
                  <p:embed/>
                </p:oleObj>
              </mc:Choice>
              <mc:Fallback>
                <p:oleObj name="Bit Eşlem Resmi" r:id="rId3" imgW="4741603" imgH="3942857" progId="Paint.Picture">
                  <p:embed/>
                  <p:pic>
                    <p:nvPicPr>
                      <p:cNvPr id="0" name="Nesn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2133600"/>
                        <a:ext cx="5472113" cy="402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605" name="Dikdörtgen 12"/>
          <p:cNvSpPr>
            <a:spLocks noChangeArrowheads="1"/>
          </p:cNvSpPr>
          <p:nvPr/>
        </p:nvSpPr>
        <p:spPr bwMode="auto">
          <a:xfrm>
            <a:off x="3419872" y="6197600"/>
            <a:ext cx="564157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tr-TR" sz="1600" b="1" dirty="0">
                <a:latin typeface="Calibri" pitchFamily="34" charset="0"/>
              </a:rPr>
              <a:t>Şekil: </a:t>
            </a:r>
            <a:r>
              <a:rPr lang="tr-TR" sz="1600" dirty="0">
                <a:latin typeface="Calibri" pitchFamily="34" charset="0"/>
              </a:rPr>
              <a:t>Dizideki değerlerin </a:t>
            </a:r>
            <a:r>
              <a:rPr lang="tr-TR" sz="1600" dirty="0" smtClean="0">
                <a:latin typeface="Calibri" pitchFamily="34" charset="0"/>
              </a:rPr>
              <a:t>ortalama </a:t>
            </a:r>
            <a:r>
              <a:rPr lang="tr-TR" sz="1600" dirty="0">
                <a:latin typeface="Calibri" pitchFamily="34" charset="0"/>
              </a:rPr>
              <a:t>etrafında </a:t>
            </a:r>
            <a:r>
              <a:rPr lang="tr-TR" sz="1600" dirty="0" err="1" smtClean="0">
                <a:latin typeface="Calibri" pitchFamily="34" charset="0"/>
              </a:rPr>
              <a:t>SD’ye</a:t>
            </a:r>
            <a:r>
              <a:rPr lang="tr-TR" sz="1600" dirty="0" smtClean="0">
                <a:latin typeface="Calibri" pitchFamily="34" charset="0"/>
              </a:rPr>
              <a:t> </a:t>
            </a:r>
            <a:r>
              <a:rPr lang="tr-TR" sz="1600" dirty="0">
                <a:latin typeface="Calibri" pitchFamily="34" charset="0"/>
              </a:rPr>
              <a:t>göre dağılım olasılıkları </a:t>
            </a:r>
          </a:p>
        </p:txBody>
      </p:sp>
      <p:pic>
        <p:nvPicPr>
          <p:cNvPr id="2560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563" y="830263"/>
            <a:ext cx="4605461" cy="24766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0638" y="1328738"/>
            <a:ext cx="6562725" cy="4200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827088" y="198438"/>
            <a:ext cx="5184775"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eaLnBrk="0" hangingPunct="0"/>
            <a:r>
              <a:rPr lang="tr-TR" sz="2400" b="1">
                <a:latin typeface="Calibri" pitchFamily="34" charset="0"/>
                <a:cs typeface="Times New Roman" pitchFamily="18" charset="0"/>
              </a:rPr>
              <a:t>Standart Hata (                   )</a:t>
            </a:r>
            <a:endParaRPr lang="tr-TR" sz="2400">
              <a:latin typeface="Calibri" pitchFamily="34" charset="0"/>
            </a:endParaRPr>
          </a:p>
        </p:txBody>
      </p:sp>
      <p:graphicFrame>
        <p:nvGraphicFramePr>
          <p:cNvPr id="27651" name="Nesne 2"/>
          <p:cNvGraphicFramePr>
            <a:graphicFrameLocks noChangeAspect="1"/>
          </p:cNvGraphicFramePr>
          <p:nvPr/>
        </p:nvGraphicFramePr>
        <p:xfrm>
          <a:off x="2933700" y="249238"/>
          <a:ext cx="1116013" cy="409575"/>
        </p:xfrm>
        <a:graphic>
          <a:graphicData uri="http://schemas.openxmlformats.org/presentationml/2006/ole">
            <mc:AlternateContent xmlns:mc="http://schemas.openxmlformats.org/markup-compatibility/2006">
              <mc:Choice xmlns:v="urn:schemas-microsoft-com:vml" Requires="v">
                <p:oleObj spid="_x0000_s27717" name="Denklem" r:id="rId3" imgW="698197" imgH="253890" progId="Equation.3">
                  <p:embed/>
                </p:oleObj>
              </mc:Choice>
              <mc:Fallback>
                <p:oleObj name="Denklem" r:id="rId3" imgW="698197" imgH="253890" progId="Equation.3">
                  <p:embed/>
                  <p:pic>
                    <p:nvPicPr>
                      <p:cNvPr id="0" name="Nesn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3700" y="249238"/>
                        <a:ext cx="111601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652" name="Rectangle 3"/>
          <p:cNvSpPr>
            <a:spLocks noChangeArrowheads="1"/>
          </p:cNvSpPr>
          <p:nvPr/>
        </p:nvSpPr>
        <p:spPr bwMode="auto">
          <a:xfrm rot="10800000" flipV="1">
            <a:off x="395288" y="673100"/>
            <a:ext cx="8137525" cy="347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eaLnBrk="0" hangingPunct="0"/>
            <a:r>
              <a:rPr lang="tr-TR" sz="2000" b="1" dirty="0">
                <a:latin typeface="Calibri" pitchFamily="34" charset="0"/>
                <a:cs typeface="Times New Roman" pitchFamily="18" charset="0"/>
              </a:rPr>
              <a:t>	</a:t>
            </a:r>
            <a:r>
              <a:rPr lang="tr-TR" sz="2000" i="1" dirty="0">
                <a:latin typeface="Calibri" pitchFamily="34" charset="0"/>
                <a:cs typeface="Times New Roman" pitchFamily="18" charset="0"/>
              </a:rPr>
              <a:t>n birimlik örnekten elde edilen ortalamanın, toplum ortalaması olan </a:t>
            </a:r>
            <a:r>
              <a:rPr lang="tr-TR" sz="2000" b="1" i="1" dirty="0">
                <a:latin typeface="Calibri" pitchFamily="34" charset="0"/>
                <a:cs typeface="Times New Roman" pitchFamily="18" charset="0"/>
                <a:sym typeface="Symbol" pitchFamily="18" charset="2"/>
              </a:rPr>
              <a:t></a:t>
            </a:r>
            <a:r>
              <a:rPr lang="tr-TR" sz="2000" i="1" dirty="0">
                <a:latin typeface="Calibri" pitchFamily="34" charset="0"/>
                <a:cs typeface="Times New Roman" pitchFamily="18" charset="0"/>
              </a:rPr>
              <a:t>’</a:t>
            </a:r>
            <a:r>
              <a:rPr lang="tr-TR" sz="2000" i="1" dirty="0" err="1">
                <a:latin typeface="Calibri" pitchFamily="34" charset="0"/>
                <a:cs typeface="Times New Roman" pitchFamily="18" charset="0"/>
              </a:rPr>
              <a:t>yü</a:t>
            </a:r>
            <a:r>
              <a:rPr lang="tr-TR" sz="2000" i="1" dirty="0">
                <a:latin typeface="Calibri" pitchFamily="34" charset="0"/>
                <a:cs typeface="Times New Roman" pitchFamily="18" charset="0"/>
              </a:rPr>
              <a:t> tahminde ne kadar tutarlı olduğunu, tahminin ne kadar hata taşıdığını belirtmekte yararlanılan bir dağılım ölçüsüdür. </a:t>
            </a:r>
          </a:p>
          <a:p>
            <a:pPr algn="just" eaLnBrk="0" hangingPunct="0"/>
            <a:r>
              <a:rPr lang="tr-TR" sz="2000" dirty="0">
                <a:latin typeface="Calibri" pitchFamily="34" charset="0"/>
                <a:cs typeface="Times New Roman" pitchFamily="18" charset="0"/>
              </a:rPr>
              <a:t>	N sayıdaki örneklerden elde edilen ortalamaya </a:t>
            </a:r>
            <a:r>
              <a:rPr lang="tr-TR" sz="2000" dirty="0" smtClean="0">
                <a:latin typeface="Calibri" pitchFamily="34" charset="0"/>
                <a:cs typeface="Times New Roman" pitchFamily="18" charset="0"/>
              </a:rPr>
              <a:t>göre, </a:t>
            </a:r>
            <a:r>
              <a:rPr lang="tr-TR" sz="2000" dirty="0">
                <a:latin typeface="Calibri" pitchFamily="34" charset="0"/>
                <a:cs typeface="Times New Roman" pitchFamily="18" charset="0"/>
              </a:rPr>
              <a:t>toplum ortalamasını belirli bir hata yüzdesi ile tahmin etmede kullanılan bir dağılım ölçüsüdür. </a:t>
            </a:r>
          </a:p>
          <a:p>
            <a:pPr algn="just" eaLnBrk="0" hangingPunct="0"/>
            <a:r>
              <a:rPr lang="tr-TR" sz="2000" dirty="0">
                <a:latin typeface="Calibri" pitchFamily="34" charset="0"/>
                <a:cs typeface="Times New Roman" pitchFamily="18" charset="0"/>
              </a:rPr>
              <a:t>	</a:t>
            </a:r>
            <a:r>
              <a:rPr lang="tr-TR" sz="2000" dirty="0" smtClean="0">
                <a:latin typeface="Calibri" pitchFamily="34" charset="0"/>
                <a:cs typeface="Times New Roman" pitchFamily="18" charset="0"/>
              </a:rPr>
              <a:t>Toplumda, </a:t>
            </a:r>
            <a:r>
              <a:rPr lang="tr-TR" sz="2000" dirty="0">
                <a:latin typeface="Calibri" pitchFamily="34" charset="0"/>
                <a:cs typeface="Times New Roman" pitchFamily="18" charset="0"/>
              </a:rPr>
              <a:t>n hacimli örneklerde ortalamaların, toplum parametresi (</a:t>
            </a:r>
            <a:r>
              <a:rPr lang="tr-TR" sz="2000" b="1" dirty="0">
                <a:latin typeface="Calibri" pitchFamily="34" charset="0"/>
                <a:cs typeface="Times New Roman" pitchFamily="18" charset="0"/>
                <a:sym typeface="Symbol" pitchFamily="18" charset="2"/>
              </a:rPr>
              <a:t></a:t>
            </a:r>
            <a:r>
              <a:rPr lang="tr-TR" sz="2000" dirty="0">
                <a:latin typeface="Calibri" pitchFamily="34" charset="0"/>
                <a:cs typeface="Times New Roman" pitchFamily="18" charset="0"/>
              </a:rPr>
              <a:t>) etrafındaki dağılımlarını ölçmeye yarayan bir istatistiktir.</a:t>
            </a:r>
          </a:p>
          <a:p>
            <a:pPr algn="just" eaLnBrk="0" hangingPunct="0"/>
            <a:endParaRPr lang="tr-TR" sz="2000" b="1" dirty="0">
              <a:latin typeface="Calibri" pitchFamily="34" charset="0"/>
              <a:sym typeface="Symbol" pitchFamily="18" charset="2"/>
            </a:endParaRPr>
          </a:p>
          <a:p>
            <a:pPr algn="just" eaLnBrk="0" hangingPunct="0"/>
            <a:r>
              <a:rPr lang="tr-TR" sz="2000" b="1" dirty="0" smtClean="0">
                <a:latin typeface="Calibri" pitchFamily="34" charset="0"/>
                <a:cs typeface="Times New Roman" pitchFamily="18" charset="0"/>
                <a:sym typeface="Symbol" pitchFamily="18" charset="2"/>
              </a:rPr>
              <a:t>	Standart </a:t>
            </a:r>
            <a:r>
              <a:rPr lang="tr-TR" sz="2000" b="1" dirty="0">
                <a:latin typeface="Calibri" pitchFamily="34" charset="0"/>
                <a:cs typeface="Times New Roman" pitchFamily="18" charset="0"/>
                <a:sym typeface="Symbol" pitchFamily="18" charset="2"/>
              </a:rPr>
              <a:t>Hata (SE, SEM) değişkenin </a:t>
            </a:r>
            <a:r>
              <a:rPr lang="tr-TR" sz="2000" b="1" dirty="0" err="1">
                <a:latin typeface="Calibri" pitchFamily="34" charset="0"/>
                <a:cs typeface="Times New Roman" pitchFamily="18" charset="0"/>
                <a:sym typeface="Symbol" pitchFamily="18" charset="2"/>
              </a:rPr>
              <a:t>varyansı</a:t>
            </a:r>
            <a:r>
              <a:rPr lang="tr-TR" sz="2000" b="1" dirty="0">
                <a:latin typeface="Calibri" pitchFamily="34" charset="0"/>
                <a:cs typeface="Times New Roman" pitchFamily="18" charset="0"/>
                <a:sym typeface="Symbol" pitchFamily="18" charset="2"/>
              </a:rPr>
              <a:t> </a:t>
            </a:r>
            <a:r>
              <a:rPr lang="tr-TR" sz="2000" b="1" dirty="0" smtClean="0">
                <a:latin typeface="Calibri" pitchFamily="34" charset="0"/>
                <a:cs typeface="Times New Roman" pitchFamily="18" charset="0"/>
                <a:sym typeface="Symbol" pitchFamily="18" charset="2"/>
              </a:rPr>
              <a:t>(ya </a:t>
            </a:r>
            <a:r>
              <a:rPr lang="tr-TR" sz="2000" b="1" dirty="0">
                <a:latin typeface="Calibri" pitchFamily="34" charset="0"/>
                <a:cs typeface="Times New Roman" pitchFamily="18" charset="0"/>
                <a:sym typeface="Symbol" pitchFamily="18" charset="2"/>
              </a:rPr>
              <a:t>da standart </a:t>
            </a:r>
            <a:r>
              <a:rPr lang="tr-TR" sz="2000" b="1" dirty="0" smtClean="0">
                <a:latin typeface="Calibri" pitchFamily="34" charset="0"/>
                <a:cs typeface="Times New Roman" pitchFamily="18" charset="0"/>
                <a:sym typeface="Symbol" pitchFamily="18" charset="2"/>
              </a:rPr>
              <a:t>sapması) </a:t>
            </a:r>
            <a:r>
              <a:rPr lang="tr-TR" sz="2000" b="1" dirty="0">
                <a:latin typeface="Calibri" pitchFamily="34" charset="0"/>
                <a:cs typeface="Times New Roman" pitchFamily="18" charset="0"/>
                <a:sym typeface="Symbol" pitchFamily="18" charset="2"/>
              </a:rPr>
              <a:t>ve n örnek birim sayısı kullanılarak aşağıdaki gibi hesaplanır.</a:t>
            </a:r>
          </a:p>
        </p:txBody>
      </p:sp>
      <p:sp>
        <p:nvSpPr>
          <p:cNvPr id="27653"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graphicFrame>
        <p:nvGraphicFramePr>
          <p:cNvPr id="27654" name="Nesne 5"/>
          <p:cNvGraphicFramePr>
            <a:graphicFrameLocks noChangeAspect="1"/>
          </p:cNvGraphicFramePr>
          <p:nvPr/>
        </p:nvGraphicFramePr>
        <p:xfrm>
          <a:off x="3059113" y="4365625"/>
          <a:ext cx="2301875" cy="719138"/>
        </p:xfrm>
        <a:graphic>
          <a:graphicData uri="http://schemas.openxmlformats.org/presentationml/2006/ole">
            <mc:AlternateContent xmlns:mc="http://schemas.openxmlformats.org/markup-compatibility/2006">
              <mc:Choice xmlns:v="urn:schemas-microsoft-com:vml" Requires="v">
                <p:oleObj spid="_x0000_s27718" name="Denklem" r:id="rId5" imgW="1244060" imgH="545863" progId="Equation.3">
                  <p:embed/>
                </p:oleObj>
              </mc:Choice>
              <mc:Fallback>
                <p:oleObj name="Denklem" r:id="rId5" imgW="1244060" imgH="545863" progId="Equation.3">
                  <p:embed/>
                  <p:pic>
                    <p:nvPicPr>
                      <p:cNvPr id="0" name="Nesn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59113" y="4365625"/>
                        <a:ext cx="2301875"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827088" y="53975"/>
            <a:ext cx="5184775"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eaLnBrk="0" hangingPunct="0"/>
            <a:r>
              <a:rPr lang="tr-TR" sz="2400" b="1">
                <a:latin typeface="Calibri" pitchFamily="34" charset="0"/>
                <a:cs typeface="Times New Roman" pitchFamily="18" charset="0"/>
              </a:rPr>
              <a:t>Standart Hata (                   )</a:t>
            </a:r>
            <a:endParaRPr lang="tr-TR" sz="2400">
              <a:latin typeface="Calibri" pitchFamily="34" charset="0"/>
            </a:endParaRPr>
          </a:p>
        </p:txBody>
      </p:sp>
      <p:graphicFrame>
        <p:nvGraphicFramePr>
          <p:cNvPr id="28675" name="Nesne 2"/>
          <p:cNvGraphicFramePr>
            <a:graphicFrameLocks noChangeAspect="1"/>
          </p:cNvGraphicFramePr>
          <p:nvPr/>
        </p:nvGraphicFramePr>
        <p:xfrm>
          <a:off x="2933700" y="104775"/>
          <a:ext cx="1116013" cy="409575"/>
        </p:xfrm>
        <a:graphic>
          <a:graphicData uri="http://schemas.openxmlformats.org/presentationml/2006/ole">
            <mc:AlternateContent xmlns:mc="http://schemas.openxmlformats.org/markup-compatibility/2006">
              <mc:Choice xmlns:v="urn:schemas-microsoft-com:vml" Requires="v">
                <p:oleObj spid="_x0000_s28709" name="Denklem" r:id="rId3" imgW="698197" imgH="253890" progId="Equation.3">
                  <p:embed/>
                </p:oleObj>
              </mc:Choice>
              <mc:Fallback>
                <p:oleObj name="Denklem" r:id="rId3" imgW="698197" imgH="253890" progId="Equation.3">
                  <p:embed/>
                  <p:pic>
                    <p:nvPicPr>
                      <p:cNvPr id="0" name="Nesn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3700" y="104775"/>
                        <a:ext cx="111601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676" name="Rectangle 3"/>
          <p:cNvSpPr>
            <a:spLocks noChangeArrowheads="1"/>
          </p:cNvSpPr>
          <p:nvPr/>
        </p:nvSpPr>
        <p:spPr bwMode="auto">
          <a:xfrm rot="10800000" flipV="1">
            <a:off x="323850" y="549275"/>
            <a:ext cx="8569325" cy="5938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eaLnBrk="0" hangingPunct="0"/>
            <a:r>
              <a:rPr lang="tr-TR" sz="2000" b="1" dirty="0">
                <a:latin typeface="Calibri" pitchFamily="34" charset="0"/>
                <a:cs typeface="Times New Roman" pitchFamily="18" charset="0"/>
              </a:rPr>
              <a:t>	</a:t>
            </a:r>
            <a:r>
              <a:rPr lang="tr-TR" sz="2000" dirty="0" smtClean="0">
                <a:latin typeface="Calibri" pitchFamily="34" charset="0"/>
                <a:cs typeface="Times New Roman" pitchFamily="18" charset="0"/>
              </a:rPr>
              <a:t>Araştırmalar; </a:t>
            </a:r>
            <a:r>
              <a:rPr lang="tr-TR" sz="2000" dirty="0">
                <a:latin typeface="Calibri" pitchFamily="34" charset="0"/>
                <a:cs typeface="Times New Roman" pitchFamily="18" charset="0"/>
              </a:rPr>
              <a:t>az sayıda </a:t>
            </a:r>
            <a:r>
              <a:rPr lang="tr-TR" sz="2000" dirty="0" smtClean="0">
                <a:latin typeface="Calibri" pitchFamily="34" charset="0"/>
                <a:cs typeface="Times New Roman" pitchFamily="18" charset="0"/>
              </a:rPr>
              <a:t>veriden, </a:t>
            </a:r>
            <a:r>
              <a:rPr lang="tr-TR" sz="2000" dirty="0">
                <a:latin typeface="Calibri" pitchFamily="34" charset="0"/>
                <a:cs typeface="Times New Roman" pitchFamily="18" charset="0"/>
              </a:rPr>
              <a:t>topluma ilişkin geçerli, tutarlı, etkin ve minimum </a:t>
            </a:r>
            <a:r>
              <a:rPr lang="tr-TR" sz="2000" dirty="0" err="1">
                <a:latin typeface="Calibri" pitchFamily="34" charset="0"/>
                <a:cs typeface="Times New Roman" pitchFamily="18" charset="0"/>
              </a:rPr>
              <a:t>varyanslı</a:t>
            </a:r>
            <a:r>
              <a:rPr lang="tr-TR" sz="2000" dirty="0">
                <a:latin typeface="Calibri" pitchFamily="34" charset="0"/>
                <a:cs typeface="Times New Roman" pitchFamily="18" charset="0"/>
              </a:rPr>
              <a:t> tahminler yapmak ve yanılma payı düşük, geçerli güvenilir kararlar almak için düzenlenirler. </a:t>
            </a:r>
          </a:p>
          <a:p>
            <a:pPr algn="just" eaLnBrk="0" hangingPunct="0"/>
            <a:r>
              <a:rPr lang="tr-TR" sz="2000" dirty="0">
                <a:latin typeface="Calibri" pitchFamily="34" charset="0"/>
                <a:cs typeface="Times New Roman" pitchFamily="18" charset="0"/>
              </a:rPr>
              <a:t>	Bu nedenle; bir örnekte değerlerin ortalama etrafındaki yayılmalarından çok, araştırma sonuçlarının toplumdaki geçerliliği büyük önem taşır. Bu nedenle bir örneğin ortalamasının toplum ortalamasını (µ) tahminde ne kadar etkin olduğunu standart hata istatistiği ile ölçebiliriz. </a:t>
            </a:r>
          </a:p>
          <a:p>
            <a:pPr algn="just" eaLnBrk="0" hangingPunct="0"/>
            <a:r>
              <a:rPr lang="tr-TR" sz="2000" dirty="0">
                <a:latin typeface="Calibri" pitchFamily="34" charset="0"/>
                <a:cs typeface="Times New Roman" pitchFamily="18" charset="0"/>
              </a:rPr>
              <a:t>	Bilimsel yayınlarda istatistikler verilirken örnek birim sayısı (n), </a:t>
            </a:r>
            <a:r>
              <a:rPr lang="tr-TR" sz="2000" b="1" dirty="0" err="1">
                <a:latin typeface="Calibri" pitchFamily="34" charset="0"/>
                <a:cs typeface="Times New Roman" pitchFamily="18" charset="0"/>
              </a:rPr>
              <a:t>ortalama±st.hata</a:t>
            </a:r>
            <a:r>
              <a:rPr lang="tr-TR" sz="2000" dirty="0">
                <a:latin typeface="Calibri" pitchFamily="34" charset="0"/>
                <a:cs typeface="Times New Roman" pitchFamily="18" charset="0"/>
              </a:rPr>
              <a:t> istatistikleri verilmelidir. Böylece araştırma sonuçlarının toplum parametresine yaklaşımları kolay biçimde değerlendirilebilir.</a:t>
            </a:r>
          </a:p>
          <a:p>
            <a:pPr algn="just" eaLnBrk="0" hangingPunct="0"/>
            <a:r>
              <a:rPr lang="tr-TR" sz="2000" dirty="0">
                <a:latin typeface="Calibri" pitchFamily="34" charset="0"/>
                <a:cs typeface="Times New Roman" pitchFamily="18" charset="0"/>
              </a:rPr>
              <a:t>	Standart sapma, bir dizide değerlerin dağılımı hakkında bilgi verirken; standart hata, n hacimli örneklerden elde edilebilecek ortalamaların toplumda dağılımı hakkında bilgi verir.</a:t>
            </a:r>
          </a:p>
          <a:p>
            <a:pPr algn="just" eaLnBrk="0" hangingPunct="0"/>
            <a:r>
              <a:rPr lang="tr-TR" sz="2000" dirty="0">
                <a:latin typeface="Calibri" pitchFamily="34" charset="0"/>
                <a:cs typeface="Times New Roman" pitchFamily="18" charset="0"/>
              </a:rPr>
              <a:t>	Fakat bir çok dergi editörü ortalama yanında </a:t>
            </a:r>
            <a:r>
              <a:rPr lang="tr-TR" sz="2000" b="1" i="1" dirty="0">
                <a:latin typeface="Calibri" pitchFamily="34" charset="0"/>
                <a:cs typeface="Times New Roman" pitchFamily="18" charset="0"/>
              </a:rPr>
              <a:t>standart hata </a:t>
            </a:r>
            <a:r>
              <a:rPr lang="tr-TR" sz="2000" dirty="0">
                <a:latin typeface="Calibri" pitchFamily="34" charset="0"/>
                <a:cs typeface="Times New Roman" pitchFamily="18" charset="0"/>
              </a:rPr>
              <a:t>yerine </a:t>
            </a:r>
            <a:r>
              <a:rPr lang="tr-TR" sz="2000" b="1" i="1" dirty="0">
                <a:latin typeface="Calibri" pitchFamily="34" charset="0"/>
                <a:cs typeface="Times New Roman" pitchFamily="18" charset="0"/>
              </a:rPr>
              <a:t>standart sapma</a:t>
            </a:r>
            <a:r>
              <a:rPr lang="tr-TR" sz="2000" dirty="0">
                <a:latin typeface="Calibri" pitchFamily="34" charset="0"/>
                <a:cs typeface="Times New Roman" pitchFamily="18" charset="0"/>
              </a:rPr>
              <a:t>nın verilmesini istemektedirler. Örnek birim sayısı bilindiğinde </a:t>
            </a:r>
            <a:r>
              <a:rPr lang="tr-TR" sz="2000" b="1" i="1" dirty="0">
                <a:latin typeface="Calibri" pitchFamily="34" charset="0"/>
                <a:cs typeface="Times New Roman" pitchFamily="18" charset="0"/>
              </a:rPr>
              <a:t>standart sapma</a:t>
            </a:r>
            <a:r>
              <a:rPr lang="tr-TR" sz="2000" dirty="0">
                <a:latin typeface="Calibri" pitchFamily="34" charset="0"/>
                <a:cs typeface="Times New Roman" pitchFamily="18" charset="0"/>
              </a:rPr>
              <a:t>dan, </a:t>
            </a:r>
            <a:r>
              <a:rPr lang="tr-TR" sz="2000" b="1" i="1" dirty="0">
                <a:latin typeface="Calibri" pitchFamily="34" charset="0"/>
                <a:cs typeface="Times New Roman" pitchFamily="18" charset="0"/>
              </a:rPr>
              <a:t>standart hata</a:t>
            </a:r>
            <a:r>
              <a:rPr lang="tr-TR" sz="2000" dirty="0">
                <a:latin typeface="Calibri" pitchFamily="34" charset="0"/>
                <a:cs typeface="Times New Roman" pitchFamily="18" charset="0"/>
              </a:rPr>
              <a:t>yı hesaplamak oldukça kolaydır….</a:t>
            </a:r>
          </a:p>
          <a:p>
            <a:pPr algn="just" eaLnBrk="0" hangingPunct="0"/>
            <a:r>
              <a:rPr lang="tr-TR" sz="2000" dirty="0">
                <a:latin typeface="Calibri" pitchFamily="34" charset="0"/>
                <a:cs typeface="Times New Roman" pitchFamily="18" charset="0"/>
              </a:rPr>
              <a:t>	</a:t>
            </a:r>
            <a:r>
              <a:rPr lang="tr-TR" sz="2000" b="1" i="1" dirty="0">
                <a:latin typeface="Calibri" pitchFamily="34" charset="0"/>
                <a:cs typeface="Times New Roman" pitchFamily="18" charset="0"/>
              </a:rPr>
              <a:t>Bilimsel yayınlarda daha çok topluma ilişkin genellemelere yer verilmesi gerektiğinden örnek ortalamasının, standart hatası ile birlikte verilmesi gerekir.</a:t>
            </a:r>
            <a:r>
              <a:rPr lang="tr-TR" sz="2000" dirty="0">
                <a:latin typeface="Calibri" pitchFamily="34" charset="0"/>
                <a:cs typeface="Times New Roman" pitchFamily="18" charset="0"/>
              </a:rPr>
              <a:t>	</a:t>
            </a:r>
          </a:p>
        </p:txBody>
      </p:sp>
      <p:sp>
        <p:nvSpPr>
          <p:cNvPr id="28677" name="Rectangle 5"/>
          <p:cNvSpPr>
            <a:spLocks noChangeArrowheads="1"/>
          </p:cNvSpPr>
          <p:nvPr/>
        </p:nvSpPr>
        <p:spPr bwMode="auto">
          <a:xfrm>
            <a:off x="0" y="-14446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Tree>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ChangeArrowheads="1"/>
          </p:cNvSpPr>
          <p:nvPr/>
        </p:nvSpPr>
        <p:spPr bwMode="auto">
          <a:xfrm>
            <a:off x="827088" y="198438"/>
            <a:ext cx="5184775"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eaLnBrk="0" hangingPunct="0"/>
            <a:r>
              <a:rPr lang="tr-TR" sz="2400" b="1">
                <a:latin typeface="Calibri" pitchFamily="34" charset="0"/>
                <a:cs typeface="Times New Roman" pitchFamily="18" charset="0"/>
              </a:rPr>
              <a:t>Standart Hata (                   )</a:t>
            </a:r>
            <a:endParaRPr lang="tr-TR" sz="2400">
              <a:latin typeface="Calibri" pitchFamily="34" charset="0"/>
            </a:endParaRPr>
          </a:p>
        </p:txBody>
      </p:sp>
      <p:graphicFrame>
        <p:nvGraphicFramePr>
          <p:cNvPr id="29699" name="Nesne 2"/>
          <p:cNvGraphicFramePr>
            <a:graphicFrameLocks noChangeAspect="1"/>
          </p:cNvGraphicFramePr>
          <p:nvPr/>
        </p:nvGraphicFramePr>
        <p:xfrm>
          <a:off x="2933700" y="249238"/>
          <a:ext cx="1116013" cy="409575"/>
        </p:xfrm>
        <a:graphic>
          <a:graphicData uri="http://schemas.openxmlformats.org/presentationml/2006/ole">
            <mc:AlternateContent xmlns:mc="http://schemas.openxmlformats.org/markup-compatibility/2006">
              <mc:Choice xmlns:v="urn:schemas-microsoft-com:vml" Requires="v">
                <p:oleObj spid="_x0000_s29734" name="Denklem" r:id="rId3" imgW="698197" imgH="253890" progId="Equation.3">
                  <p:embed/>
                </p:oleObj>
              </mc:Choice>
              <mc:Fallback>
                <p:oleObj name="Denklem" r:id="rId3" imgW="698197" imgH="253890" progId="Equation.3">
                  <p:embed/>
                  <p:pic>
                    <p:nvPicPr>
                      <p:cNvPr id="0" name="Nesn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33700" y="249238"/>
                        <a:ext cx="1116013"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700" name="Rectangle 3"/>
          <p:cNvSpPr>
            <a:spLocks noChangeArrowheads="1"/>
          </p:cNvSpPr>
          <p:nvPr/>
        </p:nvSpPr>
        <p:spPr bwMode="auto">
          <a:xfrm rot="10800000" flipV="1">
            <a:off x="371475" y="673100"/>
            <a:ext cx="8137525" cy="163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just" eaLnBrk="0" hangingPunct="0"/>
            <a:r>
              <a:rPr lang="tr-TR" sz="2000" dirty="0">
                <a:latin typeface="Calibri" pitchFamily="34" charset="0"/>
                <a:cs typeface="Times New Roman" pitchFamily="18" charset="0"/>
              </a:rPr>
              <a:t>	n hacimli örneklerden elde edilen istatistiklere göre, toplumda belirli olasılıklarla toplum ortalamalarının hangi sınırlar içinde yer alabileceği (güven aralığı) standart hata kullanılarak hesaplanır.</a:t>
            </a:r>
          </a:p>
          <a:p>
            <a:pPr algn="just" eaLnBrk="0" hangingPunct="0"/>
            <a:r>
              <a:rPr lang="tr-TR" sz="2000" dirty="0">
                <a:latin typeface="Calibri" pitchFamily="34" charset="0"/>
                <a:cs typeface="Times New Roman" pitchFamily="18" charset="0"/>
              </a:rPr>
              <a:t>	n&gt;30 hacimli örnek araştırmalarından hesaplanan istatistiklere göre toplum ortalamasının (µ) sınırları belirli olasılıklara göre verilmiştir.</a:t>
            </a:r>
          </a:p>
        </p:txBody>
      </p:sp>
      <p:sp>
        <p:nvSpPr>
          <p:cNvPr id="29701"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pic>
        <p:nvPicPr>
          <p:cNvPr id="29702"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68450" y="2587625"/>
            <a:ext cx="6027738" cy="3289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spd="slow">
    <p:push di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idx="1"/>
          </p:nvPr>
        </p:nvSpPr>
        <p:spPr>
          <a:xfrm>
            <a:off x="468313" y="549275"/>
            <a:ext cx="8496300" cy="5616575"/>
          </a:xfrm>
        </p:spPr>
        <p:txBody>
          <a:bodyPr/>
          <a:lstStyle/>
          <a:p>
            <a:pPr marL="109538" indent="0" eaLnBrk="1" hangingPunct="1">
              <a:buFont typeface="Wingdings 3" pitchFamily="18" charset="2"/>
              <a:buNone/>
            </a:pPr>
            <a:r>
              <a:rPr lang="tr-TR" sz="2400" b="1" smtClean="0">
                <a:latin typeface="Calibri" pitchFamily="34" charset="0"/>
              </a:rPr>
              <a:t>Değişim Katsayısı (DK)</a:t>
            </a:r>
          </a:p>
          <a:p>
            <a:pPr marL="109538" indent="0" eaLnBrk="1" hangingPunct="1">
              <a:buFont typeface="Wingdings 3" pitchFamily="18" charset="2"/>
              <a:buNone/>
            </a:pPr>
            <a:r>
              <a:rPr lang="tr-TR" sz="2400" smtClean="0">
                <a:latin typeface="Calibri" pitchFamily="34" charset="0"/>
              </a:rPr>
              <a:t>	Birim sayıları ve ölçü birimleri, birbirlerinden farklı olan değişkenlerin ortalamaya göre yayılışlarını karşılaştırmak için yararlanılan ve değişkenin ortalama ve standart sapmasından yararlanılarak hesaplanan bir dağılım ölçüsüdür. DK% ile gösterilir. </a:t>
            </a:r>
          </a:p>
          <a:p>
            <a:pPr marL="109538" indent="0" eaLnBrk="1" hangingPunct="1">
              <a:buFont typeface="Wingdings 3" pitchFamily="18" charset="2"/>
              <a:buNone/>
            </a:pPr>
            <a:r>
              <a:rPr lang="tr-TR" sz="2400" smtClean="0">
                <a:latin typeface="Calibri" pitchFamily="34" charset="0"/>
              </a:rPr>
              <a:t>	Değişkenin ortalamasına göre standardize edilmiş bir dağılım ölçüsüdür. </a:t>
            </a:r>
          </a:p>
          <a:p>
            <a:pPr marL="109538" indent="0" eaLnBrk="1" hangingPunct="1">
              <a:buFont typeface="Wingdings 3" pitchFamily="18" charset="2"/>
              <a:buNone/>
            </a:pPr>
            <a:r>
              <a:rPr lang="tr-TR" sz="2400" b="1" i="1" smtClean="0">
                <a:latin typeface="Calibri" pitchFamily="34" charset="0"/>
              </a:rPr>
              <a:t>Değişim katsayısı (</a:t>
            </a:r>
            <a:r>
              <a:rPr lang="tr-TR" sz="2400" b="1" smtClean="0">
                <a:latin typeface="Calibri" pitchFamily="34" charset="0"/>
              </a:rPr>
              <a:t>DK</a:t>
            </a:r>
            <a:r>
              <a:rPr lang="tr-TR" sz="2400" b="1" i="1" smtClean="0">
                <a:latin typeface="Calibri" pitchFamily="34" charset="0"/>
              </a:rPr>
              <a:t>)</a:t>
            </a:r>
            <a:r>
              <a:rPr lang="tr-TR" sz="2400" smtClean="0">
                <a:latin typeface="Calibri" pitchFamily="34" charset="0"/>
              </a:rPr>
              <a:t>, verilerin değişkenliğini kendi ortalamalarına oranla ifade etmek için kullanılır. Bu ölçü, standart sapmanın ortalamaya göre yüzdesi olup, </a:t>
            </a:r>
          </a:p>
          <a:p>
            <a:pPr marL="109538" indent="0" eaLnBrk="1" hangingPunct="1">
              <a:buFont typeface="Wingdings 3" pitchFamily="18" charset="2"/>
              <a:buNone/>
            </a:pPr>
            <a:endParaRPr lang="tr-TR" sz="2400" smtClean="0">
              <a:latin typeface="Calibri" pitchFamily="34" charset="0"/>
            </a:endParaRPr>
          </a:p>
          <a:p>
            <a:pPr marL="109538" indent="0" eaLnBrk="1" hangingPunct="1">
              <a:buFont typeface="Wingdings 3" pitchFamily="18" charset="2"/>
              <a:buNone/>
            </a:pPr>
            <a:endParaRPr lang="tr-TR" sz="2400" smtClean="0">
              <a:latin typeface="Calibri" pitchFamily="34" charset="0"/>
            </a:endParaRPr>
          </a:p>
          <a:p>
            <a:pPr marL="109538" indent="0" eaLnBrk="1" hangingPunct="1">
              <a:buFont typeface="Wingdings 3" pitchFamily="18" charset="2"/>
              <a:buNone/>
            </a:pPr>
            <a:r>
              <a:rPr lang="tr-TR" sz="2400" smtClean="0">
                <a:latin typeface="Calibri" pitchFamily="34" charset="0"/>
              </a:rPr>
              <a:t>formülü ile hesaplanır.</a:t>
            </a:r>
          </a:p>
          <a:p>
            <a:pPr marL="109538" indent="0" eaLnBrk="1" hangingPunct="1">
              <a:buFont typeface="Wingdings 3" pitchFamily="18" charset="2"/>
              <a:buNone/>
            </a:pPr>
            <a:endParaRPr lang="tr-TR" sz="2400" smtClean="0">
              <a:latin typeface="Calibri" pitchFamily="34" charset="0"/>
            </a:endParaRPr>
          </a:p>
          <a:p>
            <a:pPr marL="109538" indent="0" eaLnBrk="1" hangingPunct="1">
              <a:buFont typeface="Wingdings 3" pitchFamily="18" charset="2"/>
              <a:buNone/>
            </a:pPr>
            <a:endParaRPr lang="tr-TR" sz="2400" smtClean="0">
              <a:latin typeface="Calibri" pitchFamily="34" charset="0"/>
            </a:endParaRPr>
          </a:p>
        </p:txBody>
      </p:sp>
      <p:pic>
        <p:nvPicPr>
          <p:cNvPr id="307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4443413"/>
            <a:ext cx="1800225" cy="9159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spd="slow">
    <p:push di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idx="1"/>
          </p:nvPr>
        </p:nvSpPr>
        <p:spPr>
          <a:xfrm>
            <a:off x="468313" y="549275"/>
            <a:ext cx="8496300" cy="5616575"/>
          </a:xfrm>
        </p:spPr>
        <p:txBody>
          <a:bodyPr/>
          <a:lstStyle/>
          <a:p>
            <a:pPr marL="109537" indent="0" eaLnBrk="1" hangingPunct="1">
              <a:buFont typeface="Wingdings 3" pitchFamily="18" charset="2"/>
              <a:buNone/>
              <a:defRPr/>
            </a:pPr>
            <a:r>
              <a:rPr lang="tr-TR" sz="2400" b="1" dirty="0" smtClean="0">
                <a:latin typeface="Calibri" pitchFamily="34" charset="0"/>
              </a:rPr>
              <a:t>ÇARPIKLIK-BASIKLIK </a:t>
            </a:r>
            <a:r>
              <a:rPr lang="tr-TR" sz="2400" b="1" dirty="0">
                <a:latin typeface="Calibri" pitchFamily="34" charset="0"/>
              </a:rPr>
              <a:t>ÖLÇÜLERİ </a:t>
            </a:r>
            <a:endParaRPr lang="tr-TR" sz="2400" dirty="0">
              <a:latin typeface="Calibri" pitchFamily="34" charset="0"/>
            </a:endParaRPr>
          </a:p>
          <a:p>
            <a:pPr marL="109537" indent="0" eaLnBrk="1" hangingPunct="1">
              <a:buFont typeface="Wingdings 3" pitchFamily="18" charset="2"/>
              <a:buNone/>
              <a:defRPr/>
            </a:pPr>
            <a:r>
              <a:rPr lang="tr-TR" sz="2400" b="1" dirty="0">
                <a:latin typeface="Calibri" pitchFamily="34" charset="0"/>
              </a:rPr>
              <a:t>Çarpıklık (</a:t>
            </a:r>
            <a:r>
              <a:rPr lang="tr-TR" sz="2400" b="1" dirty="0" err="1">
                <a:latin typeface="Calibri" pitchFamily="34" charset="0"/>
              </a:rPr>
              <a:t>Skewness</a:t>
            </a:r>
            <a:r>
              <a:rPr lang="tr-TR" sz="2400" b="1" dirty="0">
                <a:latin typeface="Calibri" pitchFamily="34" charset="0"/>
              </a:rPr>
              <a:t>) </a:t>
            </a:r>
            <a:endParaRPr lang="tr-TR" sz="2400" dirty="0">
              <a:latin typeface="Calibri" pitchFamily="34" charset="0"/>
            </a:endParaRPr>
          </a:p>
          <a:p>
            <a:pPr marL="109537" indent="0" eaLnBrk="1" hangingPunct="1">
              <a:buFont typeface="Wingdings 3" pitchFamily="18" charset="2"/>
              <a:buNone/>
              <a:defRPr/>
            </a:pPr>
            <a:r>
              <a:rPr lang="tr-TR" sz="2400" dirty="0" smtClean="0">
                <a:latin typeface="Calibri" pitchFamily="34" charset="0"/>
              </a:rPr>
              <a:t>	Çarpıklık</a:t>
            </a:r>
            <a:r>
              <a:rPr lang="tr-TR" sz="2400" dirty="0">
                <a:latin typeface="Calibri" pitchFamily="34" charset="0"/>
              </a:rPr>
              <a:t>, normal </a:t>
            </a:r>
            <a:r>
              <a:rPr lang="tr-TR" sz="2400" dirty="0" smtClean="0">
                <a:latin typeface="Calibri" pitchFamily="34" charset="0"/>
              </a:rPr>
              <a:t>dağılımda </a:t>
            </a:r>
            <a:r>
              <a:rPr lang="tr-TR" sz="2400" dirty="0" err="1">
                <a:latin typeface="Calibri" pitchFamily="34" charset="0"/>
              </a:rPr>
              <a:t>simetrikliğin</a:t>
            </a:r>
            <a:r>
              <a:rPr lang="tr-TR" sz="2400" dirty="0">
                <a:latin typeface="Calibri" pitchFamily="34" charset="0"/>
              </a:rPr>
              <a:t> bozulma derecesidir. Dağılış sağa uzun kuyruklu ise pozitif çarpık veya sağa çarpık, dağılış sola uzun kuyruklu ise negatif çarpık veya sola çarpık olarak adlandırılır. </a:t>
            </a:r>
            <a:endParaRPr lang="tr-TR" sz="2400" dirty="0" smtClean="0">
              <a:latin typeface="Calibri" pitchFamily="34" charset="0"/>
            </a:endParaRPr>
          </a:p>
          <a:p>
            <a:pPr marL="109537" indent="0" eaLnBrk="1" hangingPunct="1">
              <a:buFont typeface="Wingdings 3" pitchFamily="18" charset="2"/>
              <a:buNone/>
              <a:defRPr/>
            </a:pPr>
            <a:endParaRPr lang="tr-TR" sz="2400" dirty="0">
              <a:latin typeface="Calibri" pitchFamily="34" charset="0"/>
            </a:endParaRPr>
          </a:p>
          <a:p>
            <a:pPr marL="109537" indent="0" eaLnBrk="1" hangingPunct="1">
              <a:buFont typeface="Wingdings 3" pitchFamily="18" charset="2"/>
              <a:buNone/>
              <a:defRPr/>
            </a:pPr>
            <a:endParaRPr lang="tr-TR" sz="2400" dirty="0" smtClean="0">
              <a:latin typeface="Calibri" pitchFamily="34" charset="0"/>
            </a:endParaRPr>
          </a:p>
          <a:p>
            <a:pPr marL="109537" indent="0" eaLnBrk="1" hangingPunct="1">
              <a:buFont typeface="Wingdings 3" pitchFamily="18" charset="2"/>
              <a:buNone/>
              <a:defRPr/>
            </a:pPr>
            <a:endParaRPr lang="tr-TR" sz="2400" dirty="0">
              <a:latin typeface="Calibri" pitchFamily="34" charset="0"/>
            </a:endParaRPr>
          </a:p>
          <a:p>
            <a:pPr marL="109537" indent="0" eaLnBrk="1" hangingPunct="1">
              <a:buFont typeface="Wingdings 3" pitchFamily="18" charset="2"/>
              <a:buNone/>
              <a:defRPr/>
            </a:pPr>
            <a:endParaRPr lang="tr-TR" sz="2400" dirty="0" smtClean="0">
              <a:latin typeface="Calibri" pitchFamily="34" charset="0"/>
            </a:endParaRPr>
          </a:p>
          <a:p>
            <a:pPr marL="109537" indent="0" eaLnBrk="1" hangingPunct="1">
              <a:buFont typeface="Wingdings 3" pitchFamily="18" charset="2"/>
              <a:buNone/>
              <a:defRPr/>
            </a:pPr>
            <a:endParaRPr lang="tr-TR" sz="2400" dirty="0">
              <a:latin typeface="Calibri" pitchFamily="34" charset="0"/>
            </a:endParaRPr>
          </a:p>
          <a:p>
            <a:pPr marL="109537" indent="0" eaLnBrk="1" hangingPunct="1">
              <a:buFont typeface="Wingdings 3" pitchFamily="18" charset="2"/>
              <a:buNone/>
              <a:defRPr/>
            </a:pPr>
            <a:endParaRPr lang="tr-TR" sz="2400" dirty="0" smtClean="0">
              <a:latin typeface="Calibri" pitchFamily="34" charset="0"/>
            </a:endParaRPr>
          </a:p>
          <a:p>
            <a:pPr marL="109537" indent="0" eaLnBrk="1" hangingPunct="1">
              <a:buFont typeface="Wingdings 3" pitchFamily="18" charset="2"/>
              <a:buNone/>
              <a:defRPr/>
            </a:pPr>
            <a:r>
              <a:rPr lang="tr-TR" sz="2400" dirty="0">
                <a:latin typeface="Calibri" pitchFamily="34" charset="0"/>
              </a:rPr>
              <a:t> </a:t>
            </a:r>
            <a:r>
              <a:rPr lang="tr-TR" sz="2400" dirty="0" smtClean="0">
                <a:latin typeface="Calibri" pitchFamily="34" charset="0"/>
              </a:rPr>
              <a:t>           Normal              Pozitif Çarpık           Negatif Çarpık</a:t>
            </a:r>
            <a:endParaRPr lang="tr-TR" sz="2400" dirty="0">
              <a:latin typeface="Calibri" pitchFamily="34" charset="0"/>
            </a:endParaRPr>
          </a:p>
          <a:p>
            <a:pPr marL="109537" indent="0" eaLnBrk="1" hangingPunct="1">
              <a:buFont typeface="Wingdings 3" pitchFamily="18" charset="2"/>
              <a:buNone/>
              <a:defRPr/>
            </a:pPr>
            <a:endParaRPr lang="tr-TR" sz="2400" dirty="0">
              <a:latin typeface="Calibri" pitchFamily="34" charset="0"/>
            </a:endParaRPr>
          </a:p>
          <a:p>
            <a:pPr marL="109538" indent="0" eaLnBrk="1" hangingPunct="1">
              <a:buFont typeface="Wingdings 3" pitchFamily="18" charset="2"/>
              <a:buNone/>
              <a:defRPr/>
            </a:pPr>
            <a:r>
              <a:rPr lang="tr-TR" sz="2400" dirty="0" smtClean="0">
                <a:latin typeface="Calibri" pitchFamily="34" charset="0"/>
              </a:rPr>
              <a:t>	</a:t>
            </a:r>
          </a:p>
          <a:p>
            <a:pPr marL="109538" indent="0" eaLnBrk="1" hangingPunct="1">
              <a:buFont typeface="Wingdings 3" pitchFamily="18" charset="2"/>
              <a:buNone/>
              <a:defRPr/>
            </a:pPr>
            <a:endParaRPr lang="tr-TR" sz="2400" dirty="0" smtClean="0">
              <a:latin typeface="Calibri" pitchFamily="34" charset="0"/>
            </a:endParaRPr>
          </a:p>
        </p:txBody>
      </p:sp>
      <p:pic>
        <p:nvPicPr>
          <p:cNvPr id="3174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3421732"/>
            <a:ext cx="7105650" cy="2095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spd="slow">
    <p:push di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3"/>
          <p:cNvSpPr>
            <a:spLocks noGrp="1" noChangeArrowheads="1"/>
          </p:cNvSpPr>
          <p:nvPr>
            <p:ph idx="1"/>
          </p:nvPr>
        </p:nvSpPr>
        <p:spPr>
          <a:xfrm>
            <a:off x="468313" y="549275"/>
            <a:ext cx="8496300" cy="1800225"/>
          </a:xfrm>
        </p:spPr>
        <p:txBody>
          <a:bodyPr/>
          <a:lstStyle/>
          <a:p>
            <a:pPr marL="109537" indent="0" eaLnBrk="1" hangingPunct="1">
              <a:buFont typeface="Wingdings 3" pitchFamily="18" charset="2"/>
              <a:buNone/>
              <a:defRPr/>
            </a:pPr>
            <a:r>
              <a:rPr lang="tr-TR" sz="2400" b="1" dirty="0" smtClean="0">
                <a:latin typeface="Calibri" pitchFamily="34" charset="0"/>
              </a:rPr>
              <a:t>ÇARPIKLIK-BASIKLIK </a:t>
            </a:r>
            <a:r>
              <a:rPr lang="tr-TR" sz="2400" b="1" dirty="0">
                <a:latin typeface="Calibri" pitchFamily="34" charset="0"/>
              </a:rPr>
              <a:t>ÖLÇÜLERİ </a:t>
            </a:r>
            <a:endParaRPr lang="tr-TR" sz="2400" dirty="0">
              <a:latin typeface="Calibri" pitchFamily="34" charset="0"/>
            </a:endParaRPr>
          </a:p>
          <a:p>
            <a:pPr marL="109537" indent="0" eaLnBrk="1" hangingPunct="1">
              <a:buFont typeface="Wingdings 3" pitchFamily="18" charset="2"/>
              <a:buNone/>
              <a:defRPr/>
            </a:pPr>
            <a:r>
              <a:rPr lang="tr-TR" sz="2400" b="1" dirty="0">
                <a:latin typeface="Calibri" pitchFamily="34" charset="0"/>
              </a:rPr>
              <a:t>Basıklık (</a:t>
            </a:r>
            <a:r>
              <a:rPr lang="tr-TR" sz="2400" b="1" dirty="0" err="1">
                <a:latin typeface="Calibri" pitchFamily="34" charset="0"/>
              </a:rPr>
              <a:t>Kurtosis</a:t>
            </a:r>
            <a:r>
              <a:rPr lang="tr-TR" sz="2400" b="1" dirty="0">
                <a:latin typeface="Calibri" pitchFamily="34" charset="0"/>
              </a:rPr>
              <a:t>) </a:t>
            </a:r>
            <a:endParaRPr lang="tr-TR" sz="2400" dirty="0">
              <a:latin typeface="Calibri" pitchFamily="34" charset="0"/>
            </a:endParaRPr>
          </a:p>
          <a:p>
            <a:pPr marL="109537" indent="0" eaLnBrk="1" hangingPunct="1">
              <a:buFont typeface="Wingdings 3" pitchFamily="18" charset="2"/>
              <a:buNone/>
              <a:defRPr/>
            </a:pPr>
            <a:r>
              <a:rPr lang="tr-TR" sz="2400" dirty="0">
                <a:latin typeface="Calibri" pitchFamily="34" charset="0"/>
              </a:rPr>
              <a:t>Normal dağılış eğrisinin sivrilik veya </a:t>
            </a:r>
            <a:r>
              <a:rPr lang="tr-TR" sz="2400" dirty="0" smtClean="0">
                <a:latin typeface="Calibri" pitchFamily="34" charset="0"/>
              </a:rPr>
              <a:t>basıklık </a:t>
            </a:r>
            <a:r>
              <a:rPr lang="tr-TR" sz="2400" dirty="0">
                <a:latin typeface="Calibri" pitchFamily="34" charset="0"/>
              </a:rPr>
              <a:t>derecesi </a:t>
            </a:r>
            <a:r>
              <a:rPr lang="tr-TR" sz="2400" dirty="0" err="1" smtClean="0">
                <a:latin typeface="Calibri" pitchFamily="34" charset="0"/>
              </a:rPr>
              <a:t>Kurtosis</a:t>
            </a:r>
            <a:r>
              <a:rPr lang="tr-TR" sz="2400" dirty="0" smtClean="0">
                <a:latin typeface="Calibri" pitchFamily="34" charset="0"/>
              </a:rPr>
              <a:t> </a:t>
            </a:r>
            <a:r>
              <a:rPr lang="tr-TR" sz="2400" dirty="0">
                <a:latin typeface="Calibri" pitchFamily="34" charset="0"/>
              </a:rPr>
              <a:t>olarak adlandırılır. </a:t>
            </a:r>
          </a:p>
          <a:p>
            <a:pPr marL="109537" indent="0" eaLnBrk="1" hangingPunct="1">
              <a:buFont typeface="Wingdings 3" pitchFamily="18" charset="2"/>
              <a:buNone/>
              <a:defRPr/>
            </a:pPr>
            <a:endParaRPr lang="tr-TR" sz="2400" dirty="0">
              <a:latin typeface="Calibri" pitchFamily="34" charset="0"/>
            </a:endParaRPr>
          </a:p>
          <a:p>
            <a:pPr marL="109537" indent="0" eaLnBrk="1" hangingPunct="1">
              <a:buFont typeface="Wingdings 3" pitchFamily="18" charset="2"/>
              <a:buNone/>
              <a:defRPr/>
            </a:pPr>
            <a:endParaRPr lang="tr-TR" sz="2400" dirty="0" smtClean="0">
              <a:latin typeface="Calibri" pitchFamily="34" charset="0"/>
            </a:endParaRPr>
          </a:p>
          <a:p>
            <a:pPr marL="109537" indent="0" eaLnBrk="1" hangingPunct="1">
              <a:buFont typeface="Wingdings 3" pitchFamily="18" charset="2"/>
              <a:buNone/>
              <a:defRPr/>
            </a:pPr>
            <a:endParaRPr lang="tr-TR" sz="2400" dirty="0">
              <a:latin typeface="Calibri" pitchFamily="34" charset="0"/>
            </a:endParaRPr>
          </a:p>
          <a:p>
            <a:pPr marL="109537" indent="0" eaLnBrk="1" hangingPunct="1">
              <a:buFont typeface="Wingdings 3" pitchFamily="18" charset="2"/>
              <a:buNone/>
              <a:defRPr/>
            </a:pPr>
            <a:endParaRPr lang="tr-TR" sz="2400" dirty="0" smtClean="0">
              <a:latin typeface="Calibri" pitchFamily="34" charset="0"/>
            </a:endParaRPr>
          </a:p>
          <a:p>
            <a:pPr marL="109537" indent="0" eaLnBrk="1" hangingPunct="1">
              <a:buFont typeface="Wingdings 3" pitchFamily="18" charset="2"/>
              <a:buNone/>
              <a:defRPr/>
            </a:pPr>
            <a:endParaRPr lang="tr-TR" sz="2400" dirty="0">
              <a:latin typeface="Calibri" pitchFamily="34" charset="0"/>
            </a:endParaRPr>
          </a:p>
          <a:p>
            <a:pPr marL="109537" indent="0" eaLnBrk="1" hangingPunct="1">
              <a:buFont typeface="Wingdings 3" pitchFamily="18" charset="2"/>
              <a:buNone/>
              <a:defRPr/>
            </a:pPr>
            <a:endParaRPr lang="tr-TR" sz="2400" dirty="0" smtClean="0">
              <a:latin typeface="Calibri" pitchFamily="34" charset="0"/>
            </a:endParaRPr>
          </a:p>
          <a:p>
            <a:pPr marL="109538" indent="0" eaLnBrk="1" hangingPunct="1">
              <a:buFont typeface="Wingdings 3" pitchFamily="18" charset="2"/>
              <a:buNone/>
              <a:defRPr/>
            </a:pPr>
            <a:r>
              <a:rPr lang="tr-TR" sz="2400" dirty="0" smtClean="0">
                <a:latin typeface="Calibri" pitchFamily="34" charset="0"/>
              </a:rPr>
              <a:t>	</a:t>
            </a:r>
          </a:p>
          <a:p>
            <a:pPr marL="109538" indent="0" eaLnBrk="1" hangingPunct="1">
              <a:buFont typeface="Wingdings 3" pitchFamily="18" charset="2"/>
              <a:buNone/>
              <a:defRPr/>
            </a:pPr>
            <a:endParaRPr lang="tr-TR" sz="2400" dirty="0" smtClean="0">
              <a:latin typeface="Calibri" pitchFamily="34" charset="0"/>
            </a:endParaRPr>
          </a:p>
        </p:txBody>
      </p:sp>
      <p:pic>
        <p:nvPicPr>
          <p:cNvPr id="3277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2276475"/>
            <a:ext cx="7286625" cy="3409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spd="slow">
    <p:push di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2 Tablo"/>
          <p:cNvGraphicFramePr>
            <a:graphicFrameLocks noGrp="1"/>
          </p:cNvGraphicFramePr>
          <p:nvPr/>
        </p:nvGraphicFramePr>
        <p:xfrm>
          <a:off x="428625" y="1357313"/>
          <a:ext cx="8183563" cy="5089522"/>
        </p:xfrm>
        <a:graphic>
          <a:graphicData uri="http://schemas.openxmlformats.org/drawingml/2006/table">
            <a:tbl>
              <a:tblPr firstRow="1" bandRow="1">
                <a:tableStyleId>{5C22544A-7EE6-4342-B048-85BDC9FD1C3A}</a:tableStyleId>
              </a:tblPr>
              <a:tblGrid>
                <a:gridCol w="4857566">
                  <a:extLst>
                    <a:ext uri="{9D8B030D-6E8A-4147-A177-3AD203B41FA5}">
                      <a16:colId xmlns:a16="http://schemas.microsoft.com/office/drawing/2014/main" val="20000"/>
                    </a:ext>
                  </a:extLst>
                </a:gridCol>
                <a:gridCol w="1500131">
                  <a:extLst>
                    <a:ext uri="{9D8B030D-6E8A-4147-A177-3AD203B41FA5}">
                      <a16:colId xmlns:a16="http://schemas.microsoft.com/office/drawing/2014/main" val="20001"/>
                    </a:ext>
                  </a:extLst>
                </a:gridCol>
                <a:gridCol w="1825866">
                  <a:extLst>
                    <a:ext uri="{9D8B030D-6E8A-4147-A177-3AD203B41FA5}">
                      <a16:colId xmlns:a16="http://schemas.microsoft.com/office/drawing/2014/main" val="20002"/>
                    </a:ext>
                  </a:extLst>
                </a:gridCol>
              </a:tblGrid>
              <a:tr h="640065">
                <a:tc>
                  <a:txBody>
                    <a:bodyPr/>
                    <a:lstStyle/>
                    <a:p>
                      <a:r>
                        <a:rPr lang="tr-TR" sz="1800" dirty="0" smtClean="0">
                          <a:solidFill>
                            <a:srgbClr val="FFFF00"/>
                          </a:solidFill>
                        </a:rPr>
                        <a:t>Belirtici İstatistikler</a:t>
                      </a:r>
                      <a:endParaRPr lang="tr-TR" sz="1800" dirty="0">
                        <a:solidFill>
                          <a:srgbClr val="FFFF00"/>
                        </a:solidFill>
                      </a:endParaRPr>
                    </a:p>
                  </a:txBody>
                  <a:tcPr marL="91436" marR="91436" marT="45713" marB="45713"/>
                </a:tc>
                <a:tc>
                  <a:txBody>
                    <a:bodyPr/>
                    <a:lstStyle/>
                    <a:p>
                      <a:pPr algn="ctr"/>
                      <a:r>
                        <a:rPr lang="tr-TR" sz="1800" dirty="0" smtClean="0"/>
                        <a:t>Seriler</a:t>
                      </a:r>
                    </a:p>
                    <a:p>
                      <a:pPr algn="ctr"/>
                      <a:r>
                        <a:rPr lang="tr-TR" sz="1800" baseline="0" dirty="0" smtClean="0"/>
                        <a:t> (Dizi)</a:t>
                      </a:r>
                      <a:endParaRPr lang="tr-TR" sz="1800" dirty="0"/>
                    </a:p>
                  </a:txBody>
                  <a:tcPr marL="91436" marR="91436" marT="45713" marB="45713"/>
                </a:tc>
                <a:tc>
                  <a:txBody>
                    <a:bodyPr/>
                    <a:lstStyle/>
                    <a:p>
                      <a:pPr algn="ctr"/>
                      <a:r>
                        <a:rPr lang="tr-TR" sz="1800" dirty="0" smtClean="0"/>
                        <a:t>Frekans Tablosu</a:t>
                      </a:r>
                      <a:endParaRPr lang="tr-TR" sz="1800" dirty="0"/>
                    </a:p>
                  </a:txBody>
                  <a:tcPr marL="91436" marR="91436" marT="45713" marB="45713"/>
                </a:tc>
                <a:extLst>
                  <a:ext uri="{0D108BD9-81ED-4DB2-BD59-A6C34878D82A}">
                    <a16:rowId xmlns:a16="http://schemas.microsoft.com/office/drawing/2014/main" val="10000"/>
                  </a:ext>
                </a:extLst>
              </a:tr>
              <a:tr h="370788">
                <a:tc>
                  <a:txBody>
                    <a:bodyPr/>
                    <a:lstStyle/>
                    <a:p>
                      <a:r>
                        <a:rPr lang="tr-TR" sz="1800" dirty="0" smtClean="0"/>
                        <a:t>Aritmetik Ortalama (</a:t>
                      </a:r>
                      <a:r>
                        <a:rPr lang="tr-TR" sz="1800" dirty="0" err="1" smtClean="0"/>
                        <a:t>Average</a:t>
                      </a:r>
                      <a:r>
                        <a:rPr lang="tr-TR" sz="1800" dirty="0" smtClean="0"/>
                        <a:t>/</a:t>
                      </a:r>
                      <a:r>
                        <a:rPr lang="tr-TR" sz="1800" dirty="0" err="1" smtClean="0"/>
                        <a:t>Mean</a:t>
                      </a:r>
                      <a:r>
                        <a:rPr lang="tr-TR" sz="1800" dirty="0" smtClean="0"/>
                        <a:t>)</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extLst>
                  <a:ext uri="{0D108BD9-81ED-4DB2-BD59-A6C34878D82A}">
                    <a16:rowId xmlns:a16="http://schemas.microsoft.com/office/drawing/2014/main" val="10001"/>
                  </a:ext>
                </a:extLst>
              </a:tr>
              <a:tr h="370788">
                <a:tc>
                  <a:txBody>
                    <a:bodyPr/>
                    <a:lstStyle/>
                    <a:p>
                      <a:r>
                        <a:rPr lang="tr-TR" sz="1800" dirty="0" smtClean="0"/>
                        <a:t>Geometrik Ortalama</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tc>
                  <a:txBody>
                    <a:bodyPr/>
                    <a:lstStyle/>
                    <a:p>
                      <a:pPr algn="ctr"/>
                      <a:r>
                        <a:rPr lang="tr-TR" sz="1800" dirty="0" smtClean="0"/>
                        <a:t>-</a:t>
                      </a:r>
                      <a:endParaRPr lang="tr-TR" sz="1800" dirty="0"/>
                    </a:p>
                  </a:txBody>
                  <a:tcPr marL="91436" marR="91436" marT="45713" marB="45713"/>
                </a:tc>
                <a:extLst>
                  <a:ext uri="{0D108BD9-81ED-4DB2-BD59-A6C34878D82A}">
                    <a16:rowId xmlns:a16="http://schemas.microsoft.com/office/drawing/2014/main" val="10002"/>
                  </a:ext>
                </a:extLst>
              </a:tr>
              <a:tr h="370788">
                <a:tc>
                  <a:txBody>
                    <a:bodyPr/>
                    <a:lstStyle/>
                    <a:p>
                      <a:r>
                        <a:rPr lang="tr-TR" sz="1800" dirty="0" err="1" smtClean="0"/>
                        <a:t>Harmonik</a:t>
                      </a:r>
                      <a:r>
                        <a:rPr lang="tr-TR" sz="1800" dirty="0" smtClean="0"/>
                        <a:t> Ortalama</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tc>
                  <a:txBody>
                    <a:bodyPr/>
                    <a:lstStyle/>
                    <a:p>
                      <a:pPr algn="ctr"/>
                      <a:r>
                        <a:rPr lang="tr-TR" sz="1800" dirty="0" smtClean="0"/>
                        <a:t>-</a:t>
                      </a:r>
                      <a:endParaRPr lang="tr-TR" sz="1800" dirty="0"/>
                    </a:p>
                  </a:txBody>
                  <a:tcPr marL="91436" marR="91436" marT="45713" marB="45713"/>
                </a:tc>
                <a:extLst>
                  <a:ext uri="{0D108BD9-81ED-4DB2-BD59-A6C34878D82A}">
                    <a16:rowId xmlns:a16="http://schemas.microsoft.com/office/drawing/2014/main" val="10003"/>
                  </a:ext>
                </a:extLst>
              </a:tr>
              <a:tr h="370788">
                <a:tc>
                  <a:txBody>
                    <a:bodyPr/>
                    <a:lstStyle/>
                    <a:p>
                      <a:r>
                        <a:rPr lang="tr-TR" sz="1800" dirty="0" smtClean="0"/>
                        <a:t>Ortanca (</a:t>
                      </a:r>
                      <a:r>
                        <a:rPr lang="tr-TR" sz="1800" dirty="0" err="1" smtClean="0"/>
                        <a:t>Median</a:t>
                      </a:r>
                      <a:r>
                        <a:rPr lang="tr-TR" sz="1800" dirty="0" smtClean="0"/>
                        <a:t>)</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extLst>
                  <a:ext uri="{0D108BD9-81ED-4DB2-BD59-A6C34878D82A}">
                    <a16:rowId xmlns:a16="http://schemas.microsoft.com/office/drawing/2014/main" val="10004"/>
                  </a:ext>
                </a:extLst>
              </a:tr>
              <a:tr h="370788">
                <a:tc>
                  <a:txBody>
                    <a:bodyPr/>
                    <a:lstStyle/>
                    <a:p>
                      <a:r>
                        <a:rPr lang="tr-TR" sz="1800" dirty="0" smtClean="0"/>
                        <a:t>Tepe Değeri (</a:t>
                      </a:r>
                      <a:r>
                        <a:rPr lang="tr-TR" sz="1800" dirty="0" err="1" smtClean="0"/>
                        <a:t>Mode</a:t>
                      </a:r>
                      <a:r>
                        <a:rPr lang="tr-TR" sz="1800" dirty="0" smtClean="0"/>
                        <a:t>)</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tc>
                  <a:txBody>
                    <a:bodyPr/>
                    <a:lstStyle/>
                    <a:p>
                      <a:pPr algn="ctr"/>
                      <a:r>
                        <a:rPr lang="tr-TR" sz="1800" dirty="0" smtClean="0"/>
                        <a:t>-</a:t>
                      </a:r>
                      <a:endParaRPr lang="tr-TR" sz="1800" dirty="0"/>
                    </a:p>
                  </a:txBody>
                  <a:tcPr marL="91436" marR="91436" marT="45713" marB="45713"/>
                </a:tc>
                <a:extLst>
                  <a:ext uri="{0D108BD9-81ED-4DB2-BD59-A6C34878D82A}">
                    <a16:rowId xmlns:a16="http://schemas.microsoft.com/office/drawing/2014/main" val="10005"/>
                  </a:ext>
                </a:extLst>
              </a:tr>
              <a:tr h="370788">
                <a:tc>
                  <a:txBody>
                    <a:bodyPr/>
                    <a:lstStyle/>
                    <a:p>
                      <a:r>
                        <a:rPr lang="tr-TR" sz="1800" dirty="0" smtClean="0"/>
                        <a:t>Standart Sapma (Standart </a:t>
                      </a:r>
                      <a:r>
                        <a:rPr lang="tr-TR" sz="1800" dirty="0" err="1" smtClean="0"/>
                        <a:t>Deviation</a:t>
                      </a:r>
                      <a:r>
                        <a:rPr lang="tr-TR" sz="1800" dirty="0" smtClean="0"/>
                        <a:t>)</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extLst>
                  <a:ext uri="{0D108BD9-81ED-4DB2-BD59-A6C34878D82A}">
                    <a16:rowId xmlns:a16="http://schemas.microsoft.com/office/drawing/2014/main" val="10006"/>
                  </a:ext>
                </a:extLst>
              </a:tr>
              <a:tr h="370788">
                <a:tc>
                  <a:txBody>
                    <a:bodyPr/>
                    <a:lstStyle/>
                    <a:p>
                      <a:r>
                        <a:rPr lang="tr-TR" sz="1800" dirty="0" smtClean="0"/>
                        <a:t>Standart Hata (Standart </a:t>
                      </a:r>
                      <a:r>
                        <a:rPr lang="tr-TR" sz="1800" dirty="0" err="1" smtClean="0"/>
                        <a:t>Error</a:t>
                      </a:r>
                      <a:r>
                        <a:rPr lang="tr-TR" sz="1800" dirty="0" smtClean="0"/>
                        <a:t> of </a:t>
                      </a:r>
                      <a:r>
                        <a:rPr lang="tr-TR" sz="1800" dirty="0" err="1" smtClean="0"/>
                        <a:t>Mean</a:t>
                      </a:r>
                      <a:r>
                        <a:rPr lang="tr-TR" sz="1800" dirty="0" smtClean="0"/>
                        <a:t>)</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extLst>
                  <a:ext uri="{0D108BD9-81ED-4DB2-BD59-A6C34878D82A}">
                    <a16:rowId xmlns:a16="http://schemas.microsoft.com/office/drawing/2014/main" val="10007"/>
                  </a:ext>
                </a:extLst>
              </a:tr>
              <a:tr h="370788">
                <a:tc>
                  <a:txBody>
                    <a:bodyPr/>
                    <a:lstStyle/>
                    <a:p>
                      <a:r>
                        <a:rPr lang="tr-TR" sz="1800" dirty="0" smtClean="0"/>
                        <a:t>Minimum Değer (</a:t>
                      </a:r>
                      <a:r>
                        <a:rPr lang="tr-TR" sz="1800" dirty="0" err="1" smtClean="0"/>
                        <a:t>Min</a:t>
                      </a:r>
                      <a:r>
                        <a:rPr lang="tr-TR" sz="1800" dirty="0" smtClean="0"/>
                        <a:t> X)</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extLst>
                  <a:ext uri="{0D108BD9-81ED-4DB2-BD59-A6C34878D82A}">
                    <a16:rowId xmlns:a16="http://schemas.microsoft.com/office/drawing/2014/main" val="10008"/>
                  </a:ext>
                </a:extLst>
              </a:tr>
              <a:tr h="370788">
                <a:tc>
                  <a:txBody>
                    <a:bodyPr/>
                    <a:lstStyle/>
                    <a:p>
                      <a:r>
                        <a:rPr lang="tr-TR" sz="1800" dirty="0" smtClean="0"/>
                        <a:t>Maksimum Değer (</a:t>
                      </a:r>
                      <a:r>
                        <a:rPr lang="tr-TR" sz="1800" dirty="0" err="1" smtClean="0"/>
                        <a:t>Max</a:t>
                      </a:r>
                      <a:r>
                        <a:rPr lang="tr-TR" sz="1800" dirty="0" smtClean="0"/>
                        <a:t> X)</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extLst>
                  <a:ext uri="{0D108BD9-81ED-4DB2-BD59-A6C34878D82A}">
                    <a16:rowId xmlns:a16="http://schemas.microsoft.com/office/drawing/2014/main" val="10009"/>
                  </a:ext>
                </a:extLst>
              </a:tr>
              <a:tr h="370788">
                <a:tc>
                  <a:txBody>
                    <a:bodyPr/>
                    <a:lstStyle/>
                    <a:p>
                      <a:r>
                        <a:rPr lang="tr-TR" sz="1800" dirty="0" smtClean="0"/>
                        <a:t>Değişim</a:t>
                      </a:r>
                      <a:r>
                        <a:rPr lang="tr-TR" sz="1800" baseline="0" dirty="0" smtClean="0"/>
                        <a:t> Genişliği (</a:t>
                      </a:r>
                      <a:r>
                        <a:rPr lang="tr-TR" sz="1800" baseline="0" dirty="0" err="1" smtClean="0"/>
                        <a:t>Range</a:t>
                      </a:r>
                      <a:r>
                        <a:rPr lang="tr-TR" sz="1800" baseline="0" dirty="0" smtClean="0"/>
                        <a:t>)</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extLst>
                  <a:ext uri="{0D108BD9-81ED-4DB2-BD59-A6C34878D82A}">
                    <a16:rowId xmlns:a16="http://schemas.microsoft.com/office/drawing/2014/main" val="10010"/>
                  </a:ext>
                </a:extLst>
              </a:tr>
              <a:tr h="370788">
                <a:tc>
                  <a:txBody>
                    <a:bodyPr/>
                    <a:lstStyle/>
                    <a:p>
                      <a:r>
                        <a:rPr lang="tr-TR" sz="1800" dirty="0" smtClean="0"/>
                        <a:t>Çarpıklık (</a:t>
                      </a:r>
                      <a:r>
                        <a:rPr lang="tr-TR" sz="1800" dirty="0" err="1" smtClean="0"/>
                        <a:t>Skewness</a:t>
                      </a:r>
                      <a:r>
                        <a:rPr lang="tr-TR" sz="1800" dirty="0" smtClean="0"/>
                        <a:t>)</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extLst>
                  <a:ext uri="{0D108BD9-81ED-4DB2-BD59-A6C34878D82A}">
                    <a16:rowId xmlns:a16="http://schemas.microsoft.com/office/drawing/2014/main" val="10011"/>
                  </a:ext>
                </a:extLst>
              </a:tr>
              <a:tr h="370788">
                <a:tc>
                  <a:txBody>
                    <a:bodyPr/>
                    <a:lstStyle/>
                    <a:p>
                      <a:r>
                        <a:rPr lang="tr-TR" sz="1800" dirty="0" smtClean="0"/>
                        <a:t>Basıklık (</a:t>
                      </a:r>
                      <a:r>
                        <a:rPr lang="tr-TR" sz="1800" dirty="0" err="1" smtClean="0"/>
                        <a:t>Kurtosis</a:t>
                      </a:r>
                      <a:r>
                        <a:rPr lang="tr-TR" sz="1800" dirty="0" smtClean="0"/>
                        <a:t>)</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tc>
                  <a:txBody>
                    <a:bodyPr/>
                    <a:lstStyle/>
                    <a:p>
                      <a:pPr algn="ctr"/>
                      <a:r>
                        <a:rPr lang="tr-TR" sz="1800" dirty="0" smtClean="0">
                          <a:latin typeface="MS Gothic"/>
                          <a:ea typeface="MS Gothic"/>
                        </a:rPr>
                        <a:t>✓</a:t>
                      </a:r>
                      <a:endParaRPr lang="tr-TR" sz="1800" dirty="0"/>
                    </a:p>
                  </a:txBody>
                  <a:tcPr marL="91436" marR="91436" marT="45713" marB="45713"/>
                </a:tc>
                <a:extLst>
                  <a:ext uri="{0D108BD9-81ED-4DB2-BD59-A6C34878D82A}">
                    <a16:rowId xmlns:a16="http://schemas.microsoft.com/office/drawing/2014/main" val="10012"/>
                  </a:ext>
                </a:extLst>
              </a:tr>
            </a:tbl>
          </a:graphicData>
        </a:graphic>
      </p:graphicFrame>
      <p:sp>
        <p:nvSpPr>
          <p:cNvPr id="33852" name="3 Metin kutusu"/>
          <p:cNvSpPr txBox="1">
            <a:spLocks noChangeArrowheads="1"/>
          </p:cNvSpPr>
          <p:nvPr/>
        </p:nvSpPr>
        <p:spPr bwMode="auto">
          <a:xfrm>
            <a:off x="1000125" y="571500"/>
            <a:ext cx="63468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3200" b="1"/>
              <a:t>BELİRTİCİ İSTATİSTİKLER</a:t>
            </a:r>
          </a:p>
        </p:txBody>
      </p:sp>
    </p:spTree>
  </p:cSld>
  <p:clrMapOvr>
    <a:masterClrMapping/>
  </p:clrMapOvr>
  <p:transition spd="slow">
    <p:push di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Grp="1" noChangeArrowheads="1"/>
          </p:cNvSpPr>
          <p:nvPr>
            <p:ph idx="1"/>
          </p:nvPr>
        </p:nvSpPr>
        <p:spPr>
          <a:xfrm>
            <a:off x="250825" y="1412875"/>
            <a:ext cx="8893175" cy="4530725"/>
          </a:xfrm>
        </p:spPr>
        <p:txBody>
          <a:bodyPr/>
          <a:lstStyle/>
          <a:p>
            <a:pPr eaLnBrk="1" hangingPunct="1">
              <a:lnSpc>
                <a:spcPct val="90000"/>
              </a:lnSpc>
              <a:spcBef>
                <a:spcPct val="0"/>
              </a:spcBef>
              <a:spcAft>
                <a:spcPct val="20000"/>
              </a:spcAft>
            </a:pPr>
            <a:r>
              <a:rPr lang="tr-TR" sz="2400" smtClean="0">
                <a:latin typeface="Calibri" pitchFamily="34" charset="0"/>
              </a:rPr>
              <a:t>SPSS’de Belirtici İstatistikler (Merkezi eğilim ve dağılım Ölçüleri) Analyze menüsünde yer alan;</a:t>
            </a:r>
          </a:p>
          <a:p>
            <a:pPr lvl="1" eaLnBrk="1" hangingPunct="1">
              <a:lnSpc>
                <a:spcPct val="90000"/>
              </a:lnSpc>
              <a:spcBef>
                <a:spcPct val="0"/>
              </a:spcBef>
              <a:spcAft>
                <a:spcPct val="20000"/>
              </a:spcAft>
            </a:pPr>
            <a:r>
              <a:rPr lang="tr-TR" sz="2000" smtClean="0">
                <a:latin typeface="Calibri" pitchFamily="34" charset="0"/>
              </a:rPr>
              <a:t>Reports&gt;Case Summarizes,</a:t>
            </a:r>
          </a:p>
          <a:p>
            <a:pPr lvl="1" eaLnBrk="1" hangingPunct="1">
              <a:lnSpc>
                <a:spcPct val="90000"/>
              </a:lnSpc>
              <a:spcBef>
                <a:spcPct val="0"/>
              </a:spcBef>
              <a:spcAft>
                <a:spcPct val="20000"/>
              </a:spcAft>
            </a:pPr>
            <a:r>
              <a:rPr lang="tr-TR" sz="2000" smtClean="0">
                <a:latin typeface="Calibri" pitchFamily="34" charset="0"/>
              </a:rPr>
              <a:t>Descriptive Statistics&gt;Frequencies </a:t>
            </a:r>
          </a:p>
          <a:p>
            <a:pPr lvl="1" eaLnBrk="1" hangingPunct="1">
              <a:lnSpc>
                <a:spcPct val="90000"/>
              </a:lnSpc>
              <a:spcBef>
                <a:spcPct val="0"/>
              </a:spcBef>
              <a:spcAft>
                <a:spcPct val="20000"/>
              </a:spcAft>
            </a:pPr>
            <a:r>
              <a:rPr lang="tr-TR" sz="2000" smtClean="0">
                <a:latin typeface="Calibri" pitchFamily="34" charset="0"/>
              </a:rPr>
              <a:t>Descriptive Statistics&gt;Descriptives</a:t>
            </a:r>
          </a:p>
          <a:p>
            <a:pPr lvl="1" eaLnBrk="1" hangingPunct="1">
              <a:lnSpc>
                <a:spcPct val="90000"/>
              </a:lnSpc>
              <a:spcBef>
                <a:spcPct val="0"/>
              </a:spcBef>
              <a:spcAft>
                <a:spcPct val="20000"/>
              </a:spcAft>
            </a:pPr>
            <a:r>
              <a:rPr lang="tr-TR" sz="2000" smtClean="0">
                <a:latin typeface="Calibri" pitchFamily="34" charset="0"/>
              </a:rPr>
              <a:t>Descriptive Statistics&gt;Explore</a:t>
            </a:r>
          </a:p>
          <a:p>
            <a:pPr lvl="1" eaLnBrk="1" hangingPunct="1">
              <a:lnSpc>
                <a:spcPct val="90000"/>
              </a:lnSpc>
              <a:spcBef>
                <a:spcPct val="0"/>
              </a:spcBef>
              <a:spcAft>
                <a:spcPct val="20000"/>
              </a:spcAft>
            </a:pPr>
            <a:r>
              <a:rPr lang="tr-TR" sz="2000" smtClean="0">
                <a:latin typeface="Calibri" pitchFamily="34" charset="0"/>
              </a:rPr>
              <a:t>Compare means&gt;Means</a:t>
            </a:r>
          </a:p>
          <a:p>
            <a:pPr eaLnBrk="1" hangingPunct="1">
              <a:lnSpc>
                <a:spcPct val="90000"/>
              </a:lnSpc>
              <a:spcBef>
                <a:spcPct val="0"/>
              </a:spcBef>
              <a:spcAft>
                <a:spcPct val="20000"/>
              </a:spcAft>
              <a:buFont typeface="Wingdings" pitchFamily="2" charset="2"/>
              <a:buNone/>
            </a:pPr>
            <a:r>
              <a:rPr lang="tr-TR" sz="2400" smtClean="0">
                <a:latin typeface="Calibri" pitchFamily="34" charset="0"/>
              </a:rPr>
              <a:t>seçenekleri ile hesaplanır.</a:t>
            </a:r>
          </a:p>
          <a:p>
            <a:pPr eaLnBrk="1" hangingPunct="1">
              <a:lnSpc>
                <a:spcPct val="90000"/>
              </a:lnSpc>
              <a:spcBef>
                <a:spcPct val="0"/>
              </a:spcBef>
              <a:spcAft>
                <a:spcPct val="20000"/>
              </a:spcAft>
              <a:buFont typeface="Wingdings" pitchFamily="2" charset="2"/>
              <a:buNone/>
            </a:pPr>
            <a:r>
              <a:rPr lang="tr-TR" sz="2400" smtClean="0">
                <a:latin typeface="Calibri" pitchFamily="34" charset="0"/>
              </a:rPr>
              <a:t>		Bu seçenekler tıklandığında ekrana gelen kutucuklarda uygun seçimler yapılır. Tercih edilen istatistikler hesaplanarak çıktı (output) penceresinde görüntülenir.</a:t>
            </a:r>
          </a:p>
        </p:txBody>
      </p:sp>
      <p:sp>
        <p:nvSpPr>
          <p:cNvPr id="630786" name="Rectangle 2"/>
          <p:cNvSpPr>
            <a:spLocks noGrp="1" noChangeArrowheads="1"/>
          </p:cNvSpPr>
          <p:nvPr>
            <p:ph type="title"/>
          </p:nvPr>
        </p:nvSpPr>
        <p:spPr>
          <a:xfrm>
            <a:off x="251520" y="277813"/>
            <a:ext cx="8892480" cy="1139825"/>
          </a:xfrm>
        </p:spPr>
        <p:txBody>
          <a:bodyPr/>
          <a:lstStyle/>
          <a:p>
            <a:pPr eaLnBrk="1" fontAlgn="auto" hangingPunct="1">
              <a:spcAft>
                <a:spcPts val="0"/>
              </a:spcAft>
              <a:defRPr/>
            </a:pPr>
            <a:r>
              <a:rPr lang="tr-TR" sz="2400" dirty="0" smtClean="0">
                <a:solidFill>
                  <a:schemeClr val="tx1"/>
                </a:solidFill>
                <a:latin typeface="Calibri" pitchFamily="34" charset="0"/>
              </a:rPr>
              <a:t>IBM SPSS 21,0’de BELİRTİCİ İSTATİSTİKLERİN HESAPLANMASI</a:t>
            </a:r>
          </a:p>
        </p:txBody>
      </p:sp>
    </p:spTree>
  </p:cSld>
  <p:clrMapOvr>
    <a:masterClrMapping/>
  </p:clrMapOvr>
  <p:transition spd="slow">
    <p:push di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2"/>
          <p:cNvSpPr>
            <a:spLocks noGrp="1" noChangeArrowheads="1"/>
          </p:cNvSpPr>
          <p:nvPr>
            <p:ph type="title"/>
          </p:nvPr>
        </p:nvSpPr>
        <p:spPr>
          <a:xfrm>
            <a:off x="467544" y="277813"/>
            <a:ext cx="8676456" cy="1139825"/>
          </a:xfrm>
        </p:spPr>
        <p:txBody>
          <a:bodyPr>
            <a:normAutofit fontScale="90000"/>
          </a:bodyPr>
          <a:lstStyle/>
          <a:p>
            <a:pPr eaLnBrk="1" fontAlgn="auto" hangingPunct="1">
              <a:spcAft>
                <a:spcPts val="0"/>
              </a:spcAft>
              <a:defRPr/>
            </a:pPr>
            <a:r>
              <a:rPr lang="tr-TR" sz="3200" dirty="0" err="1" smtClean="0">
                <a:solidFill>
                  <a:schemeClr val="tx1"/>
                </a:solidFill>
                <a:latin typeface="Calibri" pitchFamily="34" charset="0"/>
              </a:rPr>
              <a:t>SPSS’de</a:t>
            </a:r>
            <a:r>
              <a:rPr lang="tr-TR" sz="3200" dirty="0" smtClean="0">
                <a:solidFill>
                  <a:schemeClr val="tx1"/>
                </a:solidFill>
                <a:latin typeface="Calibri" pitchFamily="34" charset="0"/>
              </a:rPr>
              <a:t> </a:t>
            </a:r>
            <a:r>
              <a:rPr lang="tr-TR" sz="3200" dirty="0" err="1" smtClean="0">
                <a:solidFill>
                  <a:schemeClr val="tx1"/>
                </a:solidFill>
                <a:latin typeface="Calibri" pitchFamily="34" charset="0"/>
              </a:rPr>
              <a:t>Analyze</a:t>
            </a:r>
            <a:r>
              <a:rPr lang="tr-TR" sz="3200" dirty="0" smtClean="0">
                <a:solidFill>
                  <a:schemeClr val="tx1"/>
                </a:solidFill>
                <a:latin typeface="Calibri" pitchFamily="34" charset="0"/>
              </a:rPr>
              <a:t>&gt;</a:t>
            </a:r>
            <a:r>
              <a:rPr lang="tr-TR" sz="3200" dirty="0" err="1" smtClean="0">
                <a:solidFill>
                  <a:schemeClr val="tx1"/>
                </a:solidFill>
                <a:latin typeface="Calibri" pitchFamily="34" charset="0"/>
              </a:rPr>
              <a:t>Reports</a:t>
            </a:r>
            <a:r>
              <a:rPr lang="tr-TR" sz="3200" dirty="0" smtClean="0">
                <a:solidFill>
                  <a:schemeClr val="tx1"/>
                </a:solidFill>
                <a:latin typeface="Calibri" pitchFamily="34" charset="0"/>
              </a:rPr>
              <a:t>&gt;Case </a:t>
            </a:r>
            <a:r>
              <a:rPr lang="tr-TR" sz="3200" dirty="0" err="1" smtClean="0">
                <a:solidFill>
                  <a:schemeClr val="tx1"/>
                </a:solidFill>
                <a:latin typeface="Calibri" pitchFamily="34" charset="0"/>
              </a:rPr>
              <a:t>Summaries</a:t>
            </a:r>
            <a:r>
              <a:rPr lang="tr-TR" sz="3200" dirty="0" smtClean="0">
                <a:solidFill>
                  <a:schemeClr val="tx1"/>
                </a:solidFill>
                <a:latin typeface="Calibri" pitchFamily="34" charset="0"/>
              </a:rPr>
              <a:t> seçeneği ile Veri Setlerinin Belirtici İstatistiklerinin Hesaplanması</a:t>
            </a:r>
          </a:p>
        </p:txBody>
      </p:sp>
      <p:graphicFrame>
        <p:nvGraphicFramePr>
          <p:cNvPr id="631982" name="Group 174"/>
          <p:cNvGraphicFramePr>
            <a:graphicFrameLocks noGrp="1"/>
          </p:cNvGraphicFramePr>
          <p:nvPr>
            <p:ph type="tbl" idx="1"/>
          </p:nvPr>
        </p:nvGraphicFramePr>
        <p:xfrm>
          <a:off x="1403350" y="2276475"/>
          <a:ext cx="6913563" cy="3529010"/>
        </p:xfrm>
        <a:graphic>
          <a:graphicData uri="http://schemas.openxmlformats.org/drawingml/2006/table">
            <a:tbl>
              <a:tblPr/>
              <a:tblGrid>
                <a:gridCol w="1019175">
                  <a:extLst>
                    <a:ext uri="{9D8B030D-6E8A-4147-A177-3AD203B41FA5}">
                      <a16:colId xmlns:a16="http://schemas.microsoft.com/office/drawing/2014/main" val="20000"/>
                    </a:ext>
                  </a:extLst>
                </a:gridCol>
                <a:gridCol w="1079500">
                  <a:extLst>
                    <a:ext uri="{9D8B030D-6E8A-4147-A177-3AD203B41FA5}">
                      <a16:colId xmlns:a16="http://schemas.microsoft.com/office/drawing/2014/main" val="20001"/>
                    </a:ext>
                  </a:extLst>
                </a:gridCol>
                <a:gridCol w="998538">
                  <a:extLst>
                    <a:ext uri="{9D8B030D-6E8A-4147-A177-3AD203B41FA5}">
                      <a16:colId xmlns:a16="http://schemas.microsoft.com/office/drawing/2014/main" val="20002"/>
                    </a:ext>
                  </a:extLst>
                </a:gridCol>
                <a:gridCol w="1008062">
                  <a:extLst>
                    <a:ext uri="{9D8B030D-6E8A-4147-A177-3AD203B41FA5}">
                      <a16:colId xmlns:a16="http://schemas.microsoft.com/office/drawing/2014/main" val="20003"/>
                    </a:ext>
                  </a:extLst>
                </a:gridCol>
                <a:gridCol w="935038">
                  <a:extLst>
                    <a:ext uri="{9D8B030D-6E8A-4147-A177-3AD203B41FA5}">
                      <a16:colId xmlns:a16="http://schemas.microsoft.com/office/drawing/2014/main" val="20004"/>
                    </a:ext>
                  </a:extLst>
                </a:gridCol>
                <a:gridCol w="1008062">
                  <a:extLst>
                    <a:ext uri="{9D8B030D-6E8A-4147-A177-3AD203B41FA5}">
                      <a16:colId xmlns:a16="http://schemas.microsoft.com/office/drawing/2014/main" val="20005"/>
                    </a:ext>
                  </a:extLst>
                </a:gridCol>
                <a:gridCol w="865188">
                  <a:extLst>
                    <a:ext uri="{9D8B030D-6E8A-4147-A177-3AD203B41FA5}">
                      <a16:colId xmlns:a16="http://schemas.microsoft.com/office/drawing/2014/main" val="20006"/>
                    </a:ext>
                  </a:extLst>
                </a:gridCol>
              </a:tblGrid>
              <a:tr h="352901">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12</a:t>
                      </a:r>
                    </a:p>
                  </a:txBody>
                  <a:tcPr marT="45723" marB="45723"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22</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16</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24</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35</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20</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38</a:t>
                      </a:r>
                    </a:p>
                  </a:txBody>
                  <a:tcPr marT="45723" marB="45723"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r h="352901">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18</a:t>
                      </a:r>
                    </a:p>
                  </a:txBody>
                  <a:tcPr marT="45723" marB="45723"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25</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29</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36</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29</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40</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35</a:t>
                      </a:r>
                    </a:p>
                  </a:txBody>
                  <a:tcPr marT="45723" marB="45723"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352901">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40</a:t>
                      </a:r>
                    </a:p>
                  </a:txBody>
                  <a:tcPr marT="45723" marB="45723"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35</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20</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38</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16</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19</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21</a:t>
                      </a:r>
                    </a:p>
                  </a:txBody>
                  <a:tcPr marT="45723" marB="45723"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352901">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41</a:t>
                      </a:r>
                    </a:p>
                  </a:txBody>
                  <a:tcPr marT="45723" marB="45723"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29</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40</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35</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25</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35</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25</a:t>
                      </a:r>
                    </a:p>
                  </a:txBody>
                  <a:tcPr marT="45723" marB="45723"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352901">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28</a:t>
                      </a:r>
                    </a:p>
                  </a:txBody>
                  <a:tcPr marT="45723" marB="45723"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16</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19</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21</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32</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29</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30</a:t>
                      </a:r>
                    </a:p>
                  </a:txBody>
                  <a:tcPr marT="45723" marB="45723"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r h="352901">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40</a:t>
                      </a:r>
                    </a:p>
                  </a:txBody>
                  <a:tcPr marT="45723" marB="45723"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32</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30</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25</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34</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40</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18</a:t>
                      </a:r>
                    </a:p>
                  </a:txBody>
                  <a:tcPr marT="45723" marB="45723"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r h="352901">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28</a:t>
                      </a:r>
                    </a:p>
                  </a:txBody>
                  <a:tcPr marT="45723" marB="45723"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18</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27</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27</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17</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19</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40</a:t>
                      </a:r>
                    </a:p>
                  </a:txBody>
                  <a:tcPr marT="45723" marB="45723"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6"/>
                  </a:ext>
                </a:extLst>
              </a:tr>
              <a:tr h="352901">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33</a:t>
                      </a:r>
                    </a:p>
                  </a:txBody>
                  <a:tcPr marT="45723" marB="45723"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43</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26</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28</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31</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30</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41</a:t>
                      </a:r>
                    </a:p>
                  </a:txBody>
                  <a:tcPr marT="45723" marB="45723"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7"/>
                  </a:ext>
                </a:extLst>
              </a:tr>
              <a:tr h="352901">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20</a:t>
                      </a:r>
                    </a:p>
                  </a:txBody>
                  <a:tcPr marT="45723" marB="45723"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15</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35</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40</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34</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13</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15</a:t>
                      </a:r>
                    </a:p>
                  </a:txBody>
                  <a:tcPr marT="45723" marB="45723"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8"/>
                  </a:ext>
                </a:extLst>
              </a:tr>
              <a:tr h="352901">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40</a:t>
                      </a:r>
                    </a:p>
                  </a:txBody>
                  <a:tcPr marT="45723" marB="45723"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37</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smtClean="0">
                          <a:ln>
                            <a:noFill/>
                          </a:ln>
                          <a:solidFill>
                            <a:schemeClr val="tx1"/>
                          </a:solidFill>
                          <a:effectLst/>
                          <a:latin typeface="Verdana" pitchFamily="34" charset="0"/>
                        </a:rPr>
                        <a:t>27</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30</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25</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19</a:t>
                      </a:r>
                    </a:p>
                  </a:txBody>
                  <a:tcPr marT="45723" marB="45723"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ctr" defTabSz="914400" rtl="0" eaLnBrk="1" fontAlgn="base" latinLnBrk="0" hangingPunct="1">
                        <a:lnSpc>
                          <a:spcPct val="80000"/>
                        </a:lnSpc>
                        <a:spcBef>
                          <a:spcPct val="0"/>
                        </a:spcBef>
                        <a:spcAft>
                          <a:spcPct val="0"/>
                        </a:spcAft>
                        <a:buClr>
                          <a:schemeClr val="hlink"/>
                        </a:buClr>
                        <a:buSzPct val="60000"/>
                        <a:buFont typeface="Wingdings" pitchFamily="2" charset="2"/>
                        <a:buNone/>
                        <a:tabLst/>
                      </a:pPr>
                      <a:r>
                        <a:rPr kumimoji="0" lang="tr-TR" sz="1600" b="0" i="0" u="none" strike="noStrike" cap="none" normalizeH="0" baseline="0" dirty="0" smtClean="0">
                          <a:ln>
                            <a:noFill/>
                          </a:ln>
                          <a:solidFill>
                            <a:schemeClr val="tx1"/>
                          </a:solidFill>
                          <a:effectLst/>
                          <a:latin typeface="Verdana" pitchFamily="34" charset="0"/>
                        </a:rPr>
                        <a:t>14</a:t>
                      </a:r>
                    </a:p>
                  </a:txBody>
                  <a:tcPr marT="45723" marB="45723"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9"/>
                  </a:ext>
                </a:extLst>
              </a:tr>
            </a:tbl>
          </a:graphicData>
        </a:graphic>
      </p:graphicFrame>
      <p:sp>
        <p:nvSpPr>
          <p:cNvPr id="35933" name="Text Box 5"/>
          <p:cNvSpPr txBox="1">
            <a:spLocks noChangeArrowheads="1"/>
          </p:cNvSpPr>
          <p:nvPr/>
        </p:nvSpPr>
        <p:spPr bwMode="auto">
          <a:xfrm>
            <a:off x="250825" y="1628775"/>
            <a:ext cx="80835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2000" b="1">
                <a:latin typeface="Calibri" pitchFamily="34" charset="0"/>
              </a:rPr>
              <a:t>Örnek 1-  70 bireyin yaşları (yıl) aşağıda verilmiştir.</a:t>
            </a:r>
          </a:p>
        </p:txBody>
      </p:sp>
    </p:spTree>
  </p:cSld>
  <p:clrMapOvr>
    <a:masterClrMapping/>
  </p:clrMapOvr>
  <p:transition spd="slow">
    <p:push di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626100" cy="3675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368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7350" y="2987675"/>
            <a:ext cx="4610100" cy="3838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3686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9475" y="3043238"/>
            <a:ext cx="3162300" cy="3448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cxnSp>
        <p:nvCxnSpPr>
          <p:cNvPr id="3" name="Düz Ok Bağlayıcısı 2"/>
          <p:cNvCxnSpPr/>
          <p:nvPr/>
        </p:nvCxnSpPr>
        <p:spPr>
          <a:xfrm flipH="1">
            <a:off x="1547813" y="908050"/>
            <a:ext cx="3095625" cy="2160588"/>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Düz Ok Bağlayıcısı 10"/>
          <p:cNvCxnSpPr/>
          <p:nvPr/>
        </p:nvCxnSpPr>
        <p:spPr>
          <a:xfrm flipV="1">
            <a:off x="4365625" y="3213100"/>
            <a:ext cx="1790700" cy="287338"/>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Dikdörtgen 13"/>
          <p:cNvSpPr/>
          <p:nvPr/>
        </p:nvSpPr>
        <p:spPr>
          <a:xfrm>
            <a:off x="3268663" y="765175"/>
            <a:ext cx="1992312" cy="287338"/>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15" name="Dikdörtgen 14"/>
          <p:cNvSpPr/>
          <p:nvPr/>
        </p:nvSpPr>
        <p:spPr>
          <a:xfrm>
            <a:off x="1871663" y="333375"/>
            <a:ext cx="1476375" cy="287338"/>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Tree>
  </p:cSld>
  <p:clrMapOvr>
    <a:masterClrMapping/>
  </p:clrMapOvr>
  <p:transition spd="slow">
    <p:push di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549275"/>
            <a:ext cx="8847137" cy="381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spd="slow">
    <p:push di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825" y="6350"/>
            <a:ext cx="8315325" cy="6878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4" name="Dikdörtgen 3"/>
          <p:cNvSpPr/>
          <p:nvPr/>
        </p:nvSpPr>
        <p:spPr>
          <a:xfrm>
            <a:off x="3059113" y="765175"/>
            <a:ext cx="1992312" cy="287338"/>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5" name="Dikdörtgen 4"/>
          <p:cNvSpPr/>
          <p:nvPr/>
        </p:nvSpPr>
        <p:spPr>
          <a:xfrm>
            <a:off x="5148263" y="765175"/>
            <a:ext cx="1439862" cy="287338"/>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Tree>
  </p:cSld>
  <p:clrMapOvr>
    <a:masterClrMapping/>
  </p:clrMapOvr>
  <p:transition spd="slow">
    <p:push di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2936875"/>
            <a:ext cx="4410075" cy="3895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2875"/>
            <a:ext cx="4476750" cy="281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cxnSp>
        <p:nvCxnSpPr>
          <p:cNvPr id="10" name="Düz Ok Bağlayıcısı 9"/>
          <p:cNvCxnSpPr/>
          <p:nvPr/>
        </p:nvCxnSpPr>
        <p:spPr>
          <a:xfrm>
            <a:off x="3924300" y="661988"/>
            <a:ext cx="1008063" cy="2479675"/>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Dikdörtgen 6"/>
          <p:cNvSpPr/>
          <p:nvPr/>
        </p:nvSpPr>
        <p:spPr>
          <a:xfrm>
            <a:off x="7092950" y="3429000"/>
            <a:ext cx="836613" cy="1079500"/>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14" name="Dikdörtgen 13"/>
          <p:cNvSpPr/>
          <p:nvPr/>
        </p:nvSpPr>
        <p:spPr>
          <a:xfrm>
            <a:off x="4572000" y="5589588"/>
            <a:ext cx="2205038" cy="792162"/>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15" name="Dikdörtgen 14"/>
          <p:cNvSpPr/>
          <p:nvPr/>
        </p:nvSpPr>
        <p:spPr>
          <a:xfrm>
            <a:off x="4716463" y="3500438"/>
            <a:ext cx="1727200" cy="1512887"/>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16" name="Dikdörtgen 15"/>
          <p:cNvSpPr/>
          <p:nvPr/>
        </p:nvSpPr>
        <p:spPr>
          <a:xfrm>
            <a:off x="7064375" y="5589588"/>
            <a:ext cx="1323975" cy="576262"/>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Tree>
  </p:cSld>
  <p:clrMapOvr>
    <a:masterClrMapping/>
  </p:clrMapOvr>
  <p:transition spd="slow">
    <p:push di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1"/>
            <a:ext cx="3600400" cy="69147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spd="slow">
    <p:push di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0"/>
            <a:ext cx="829151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5" name="Dikdörtgen 4"/>
          <p:cNvSpPr/>
          <p:nvPr/>
        </p:nvSpPr>
        <p:spPr>
          <a:xfrm>
            <a:off x="2700338" y="765175"/>
            <a:ext cx="1990725" cy="287338"/>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6" name="Dikdörtgen 5"/>
          <p:cNvSpPr/>
          <p:nvPr/>
        </p:nvSpPr>
        <p:spPr>
          <a:xfrm>
            <a:off x="4859338" y="1095375"/>
            <a:ext cx="1368425" cy="288925"/>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Tree>
  </p:cSld>
  <p:clrMapOvr>
    <a:masterClrMapping/>
  </p:clrMapOvr>
  <p:transition spd="slow">
    <p:push di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94288" y="2133600"/>
            <a:ext cx="2266950" cy="3857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7" name="Dikdörtgen 6"/>
          <p:cNvSpPr/>
          <p:nvPr/>
        </p:nvSpPr>
        <p:spPr>
          <a:xfrm>
            <a:off x="5167313" y="2492375"/>
            <a:ext cx="2141537" cy="1800225"/>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pic>
        <p:nvPicPr>
          <p:cNvPr id="4301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8113" y="908050"/>
            <a:ext cx="4552950" cy="2819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cxnSp>
        <p:nvCxnSpPr>
          <p:cNvPr id="8" name="Düz Ok Bağlayıcısı 7"/>
          <p:cNvCxnSpPr/>
          <p:nvPr/>
        </p:nvCxnSpPr>
        <p:spPr>
          <a:xfrm>
            <a:off x="4067175" y="1412875"/>
            <a:ext cx="1368425" cy="8636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28111" name="Group 47"/>
          <p:cNvGraphicFramePr>
            <a:graphicFrameLocks noGrp="1"/>
          </p:cNvGraphicFramePr>
          <p:nvPr>
            <p:ph/>
            <p:extLst>
              <p:ext uri="{D42A27DB-BD31-4B8C-83A1-F6EECF244321}">
                <p14:modId xmlns:p14="http://schemas.microsoft.com/office/powerpoint/2010/main" val="2270132227"/>
              </p:ext>
            </p:extLst>
          </p:nvPr>
        </p:nvGraphicFramePr>
        <p:xfrm>
          <a:off x="1403350" y="2403475"/>
          <a:ext cx="5699125" cy="3633792"/>
        </p:xfrm>
        <a:graphic>
          <a:graphicData uri="http://schemas.openxmlformats.org/drawingml/2006/table">
            <a:tbl>
              <a:tblPr/>
              <a:tblGrid>
                <a:gridCol w="3394075">
                  <a:extLst>
                    <a:ext uri="{9D8B030D-6E8A-4147-A177-3AD203B41FA5}">
                      <a16:colId xmlns:a16="http://schemas.microsoft.com/office/drawing/2014/main" val="20000"/>
                    </a:ext>
                  </a:extLst>
                </a:gridCol>
                <a:gridCol w="2305050">
                  <a:extLst>
                    <a:ext uri="{9D8B030D-6E8A-4147-A177-3AD203B41FA5}">
                      <a16:colId xmlns:a16="http://schemas.microsoft.com/office/drawing/2014/main" val="20001"/>
                    </a:ext>
                  </a:extLst>
                </a:gridCol>
              </a:tblGrid>
              <a:tr h="454224">
                <a:tc>
                  <a:txBody>
                    <a:bodyPr/>
                    <a:lstStyle/>
                    <a:p>
                      <a:pPr marL="0" marR="0" lvl="0" indent="0" algn="l" defTabSz="914400" rtl="0" eaLnBrk="1" fontAlgn="base" latinLnBrk="0" hangingPunct="1">
                        <a:lnSpc>
                          <a:spcPct val="85000"/>
                        </a:lnSpc>
                        <a:spcBef>
                          <a:spcPct val="0"/>
                        </a:spcBef>
                        <a:spcAft>
                          <a:spcPct val="0"/>
                        </a:spcAft>
                        <a:buClr>
                          <a:schemeClr val="hlink"/>
                        </a:buClr>
                        <a:buSzPct val="60000"/>
                        <a:buFont typeface="Wingdings" pitchFamily="2" charset="2"/>
                        <a:buNone/>
                        <a:tabLst/>
                      </a:pPr>
                      <a:r>
                        <a:rPr kumimoji="0" lang="tr-TR" sz="2400" b="0" i="0" u="none" strike="noStrike" cap="none" normalizeH="0" baseline="0" dirty="0" smtClean="0">
                          <a:ln>
                            <a:noFill/>
                          </a:ln>
                          <a:solidFill>
                            <a:schemeClr val="tx1"/>
                          </a:solidFill>
                          <a:effectLst/>
                          <a:latin typeface="Tw Cen MT" pitchFamily="34" charset="0"/>
                        </a:rPr>
                        <a:t>Birim sayısı</a:t>
                      </a:r>
                    </a:p>
                  </a:txBody>
                  <a:tcPr marT="45727" marB="4572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85000"/>
                        </a:lnSpc>
                        <a:spcBef>
                          <a:spcPct val="0"/>
                        </a:spcBef>
                        <a:spcAft>
                          <a:spcPct val="0"/>
                        </a:spcAft>
                        <a:buClr>
                          <a:schemeClr val="hlink"/>
                        </a:buClr>
                        <a:buSzPct val="60000"/>
                        <a:buFont typeface="Wingdings" pitchFamily="2" charset="2"/>
                        <a:buNone/>
                        <a:tabLst/>
                      </a:pPr>
                      <a:r>
                        <a:rPr kumimoji="0" lang="tr-TR" sz="2400" b="0" i="0" u="none" strike="noStrike" cap="none" normalizeH="0" baseline="0" smtClean="0">
                          <a:ln>
                            <a:noFill/>
                          </a:ln>
                          <a:solidFill>
                            <a:schemeClr val="tx1"/>
                          </a:solidFill>
                          <a:effectLst/>
                          <a:latin typeface="Tw Cen MT" pitchFamily="34" charset="0"/>
                        </a:rPr>
                        <a:t>70</a:t>
                      </a:r>
                    </a:p>
                  </a:txBody>
                  <a:tcPr marT="45727" marB="4572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r h="454224">
                <a:tc>
                  <a:txBody>
                    <a:bodyPr/>
                    <a:lstStyle/>
                    <a:p>
                      <a:pPr marL="0" marR="0" lvl="0" indent="0" algn="l" defTabSz="914400" rtl="0" eaLnBrk="1" fontAlgn="base" latinLnBrk="0" hangingPunct="1">
                        <a:lnSpc>
                          <a:spcPct val="85000"/>
                        </a:lnSpc>
                        <a:spcBef>
                          <a:spcPct val="0"/>
                        </a:spcBef>
                        <a:spcAft>
                          <a:spcPct val="0"/>
                        </a:spcAft>
                        <a:buClr>
                          <a:schemeClr val="hlink"/>
                        </a:buClr>
                        <a:buSzPct val="60000"/>
                        <a:buFont typeface="Wingdings" pitchFamily="2" charset="2"/>
                        <a:buNone/>
                        <a:tabLst/>
                      </a:pPr>
                      <a:r>
                        <a:rPr kumimoji="0" lang="tr-TR" sz="2400" b="0" i="0" u="none" strike="noStrike" cap="none" normalizeH="0" baseline="0" dirty="0" smtClean="0">
                          <a:ln>
                            <a:noFill/>
                          </a:ln>
                          <a:solidFill>
                            <a:schemeClr val="tx1"/>
                          </a:solidFill>
                          <a:effectLst/>
                          <a:latin typeface="Tw Cen MT" pitchFamily="34" charset="0"/>
                        </a:rPr>
                        <a:t>Ortalama</a:t>
                      </a:r>
                    </a:p>
                  </a:txBody>
                  <a:tcPr marT="45727" marB="4572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85000"/>
                        </a:lnSpc>
                        <a:spcBef>
                          <a:spcPct val="0"/>
                        </a:spcBef>
                        <a:spcAft>
                          <a:spcPct val="0"/>
                        </a:spcAft>
                        <a:buClr>
                          <a:schemeClr val="hlink"/>
                        </a:buClr>
                        <a:buSzPct val="60000"/>
                        <a:buFont typeface="Wingdings" pitchFamily="2" charset="2"/>
                        <a:buNone/>
                        <a:tabLst/>
                      </a:pPr>
                      <a:r>
                        <a:rPr kumimoji="0" lang="tr-TR" sz="2400" b="0" i="0" u="none" strike="noStrike" cap="none" normalizeH="0" baseline="0" dirty="0" smtClean="0">
                          <a:ln>
                            <a:noFill/>
                          </a:ln>
                          <a:solidFill>
                            <a:schemeClr val="tx1"/>
                          </a:solidFill>
                          <a:effectLst/>
                          <a:latin typeface="Tw Cen MT" pitchFamily="34" charset="0"/>
                        </a:rPr>
                        <a:t>28.06</a:t>
                      </a:r>
                    </a:p>
                  </a:txBody>
                  <a:tcPr marT="45727" marB="4572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454224">
                <a:tc>
                  <a:txBody>
                    <a:bodyPr/>
                    <a:lstStyle/>
                    <a:p>
                      <a:pPr marL="0" marR="0" lvl="0" indent="0" algn="l" defTabSz="914400" rtl="0" eaLnBrk="1" fontAlgn="base" latinLnBrk="0" hangingPunct="1">
                        <a:lnSpc>
                          <a:spcPct val="85000"/>
                        </a:lnSpc>
                        <a:spcBef>
                          <a:spcPct val="0"/>
                        </a:spcBef>
                        <a:spcAft>
                          <a:spcPct val="0"/>
                        </a:spcAft>
                        <a:buClr>
                          <a:schemeClr val="hlink"/>
                        </a:buClr>
                        <a:buSzPct val="60000"/>
                        <a:buFont typeface="Wingdings" pitchFamily="2" charset="2"/>
                        <a:buNone/>
                        <a:tabLst/>
                      </a:pPr>
                      <a:r>
                        <a:rPr kumimoji="0" lang="tr-TR" sz="2400" b="0" i="0" u="none" strike="noStrike" cap="none" normalizeH="0" baseline="0" smtClean="0">
                          <a:ln>
                            <a:noFill/>
                          </a:ln>
                          <a:solidFill>
                            <a:schemeClr val="tx1"/>
                          </a:solidFill>
                          <a:effectLst/>
                          <a:latin typeface="Tw Cen MT" pitchFamily="34" charset="0"/>
                        </a:rPr>
                        <a:t>Minimum</a:t>
                      </a:r>
                    </a:p>
                  </a:txBody>
                  <a:tcPr marT="45727" marB="4572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85000"/>
                        </a:lnSpc>
                        <a:spcBef>
                          <a:spcPct val="0"/>
                        </a:spcBef>
                        <a:spcAft>
                          <a:spcPct val="0"/>
                        </a:spcAft>
                        <a:buClr>
                          <a:schemeClr val="hlink"/>
                        </a:buClr>
                        <a:buSzPct val="60000"/>
                        <a:buFont typeface="Wingdings" pitchFamily="2" charset="2"/>
                        <a:buNone/>
                        <a:tabLst/>
                      </a:pPr>
                      <a:r>
                        <a:rPr kumimoji="0" lang="tr-TR" sz="2400" b="0" i="0" u="none" strike="noStrike" cap="none" normalizeH="0" baseline="0" dirty="0" smtClean="0">
                          <a:ln>
                            <a:noFill/>
                          </a:ln>
                          <a:solidFill>
                            <a:schemeClr val="tx1"/>
                          </a:solidFill>
                          <a:effectLst/>
                          <a:latin typeface="Tw Cen MT" pitchFamily="34" charset="0"/>
                        </a:rPr>
                        <a:t>12.00</a:t>
                      </a:r>
                    </a:p>
                  </a:txBody>
                  <a:tcPr marT="45727" marB="4572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454224">
                <a:tc>
                  <a:txBody>
                    <a:bodyPr/>
                    <a:lstStyle/>
                    <a:p>
                      <a:pPr marL="0" marR="0" lvl="0" indent="0" algn="l" defTabSz="914400" rtl="0" eaLnBrk="1" fontAlgn="base" latinLnBrk="0" hangingPunct="1">
                        <a:lnSpc>
                          <a:spcPct val="85000"/>
                        </a:lnSpc>
                        <a:spcBef>
                          <a:spcPct val="0"/>
                        </a:spcBef>
                        <a:spcAft>
                          <a:spcPct val="0"/>
                        </a:spcAft>
                        <a:buClr>
                          <a:schemeClr val="hlink"/>
                        </a:buClr>
                        <a:buSzPct val="60000"/>
                        <a:buFont typeface="Wingdings" pitchFamily="2" charset="2"/>
                        <a:buNone/>
                        <a:tabLst/>
                      </a:pPr>
                      <a:r>
                        <a:rPr kumimoji="0" lang="tr-TR" sz="2400" b="0" i="0" u="none" strike="noStrike" cap="none" normalizeH="0" baseline="0" smtClean="0">
                          <a:ln>
                            <a:noFill/>
                          </a:ln>
                          <a:solidFill>
                            <a:schemeClr val="tx1"/>
                          </a:solidFill>
                          <a:effectLst/>
                          <a:latin typeface="Tw Cen MT" pitchFamily="34" charset="0"/>
                        </a:rPr>
                        <a:t>Maksimum</a:t>
                      </a:r>
                    </a:p>
                  </a:txBody>
                  <a:tcPr marT="45727" marB="4572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85000"/>
                        </a:lnSpc>
                        <a:spcBef>
                          <a:spcPct val="0"/>
                        </a:spcBef>
                        <a:spcAft>
                          <a:spcPct val="0"/>
                        </a:spcAft>
                        <a:buClr>
                          <a:schemeClr val="hlink"/>
                        </a:buClr>
                        <a:buSzPct val="60000"/>
                        <a:buFont typeface="Wingdings" pitchFamily="2" charset="2"/>
                        <a:buNone/>
                        <a:tabLst/>
                      </a:pPr>
                      <a:r>
                        <a:rPr kumimoji="0" lang="tr-TR" sz="2400" b="0" i="0" u="none" strike="noStrike" cap="none" normalizeH="0" baseline="0" dirty="0" smtClean="0">
                          <a:ln>
                            <a:noFill/>
                          </a:ln>
                          <a:solidFill>
                            <a:schemeClr val="tx1"/>
                          </a:solidFill>
                          <a:effectLst/>
                          <a:latin typeface="Tw Cen MT" pitchFamily="34" charset="0"/>
                        </a:rPr>
                        <a:t>43.00</a:t>
                      </a:r>
                    </a:p>
                  </a:txBody>
                  <a:tcPr marT="45727" marB="4572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454224">
                <a:tc>
                  <a:txBody>
                    <a:bodyPr/>
                    <a:lstStyle/>
                    <a:p>
                      <a:pPr marL="0" marR="0" lvl="0" indent="0" algn="l" defTabSz="914400" rtl="0" eaLnBrk="1" fontAlgn="base" latinLnBrk="0" hangingPunct="1">
                        <a:lnSpc>
                          <a:spcPct val="85000"/>
                        </a:lnSpc>
                        <a:spcBef>
                          <a:spcPct val="0"/>
                        </a:spcBef>
                        <a:spcAft>
                          <a:spcPct val="0"/>
                        </a:spcAft>
                        <a:buClr>
                          <a:schemeClr val="hlink"/>
                        </a:buClr>
                        <a:buSzPct val="60000"/>
                        <a:buFont typeface="Wingdings" pitchFamily="2" charset="2"/>
                        <a:buNone/>
                        <a:tabLst/>
                      </a:pPr>
                      <a:r>
                        <a:rPr kumimoji="0" lang="tr-TR" sz="2400" b="0" i="0" u="none" strike="noStrike" cap="none" normalizeH="0" baseline="0" smtClean="0">
                          <a:ln>
                            <a:noFill/>
                          </a:ln>
                          <a:solidFill>
                            <a:schemeClr val="tx1"/>
                          </a:solidFill>
                          <a:effectLst/>
                          <a:latin typeface="Tw Cen MT" pitchFamily="34" charset="0"/>
                        </a:rPr>
                        <a:t>Standart Sapma</a:t>
                      </a:r>
                    </a:p>
                  </a:txBody>
                  <a:tcPr marT="45727" marB="4572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85000"/>
                        </a:lnSpc>
                        <a:spcBef>
                          <a:spcPct val="0"/>
                        </a:spcBef>
                        <a:spcAft>
                          <a:spcPct val="0"/>
                        </a:spcAft>
                        <a:buClr>
                          <a:schemeClr val="hlink"/>
                        </a:buClr>
                        <a:buSzPct val="60000"/>
                        <a:buFont typeface="Wingdings" pitchFamily="2" charset="2"/>
                        <a:buNone/>
                        <a:tabLst/>
                      </a:pPr>
                      <a:r>
                        <a:rPr kumimoji="0" lang="tr-TR" sz="2400" b="0" i="0" u="none" strike="noStrike" cap="none" normalizeH="0" baseline="0" dirty="0" smtClean="0">
                          <a:ln>
                            <a:noFill/>
                          </a:ln>
                          <a:solidFill>
                            <a:schemeClr val="tx1"/>
                          </a:solidFill>
                          <a:effectLst/>
                          <a:latin typeface="Tw Cen MT" pitchFamily="34" charset="0"/>
                        </a:rPr>
                        <a:t>8.595</a:t>
                      </a:r>
                    </a:p>
                  </a:txBody>
                  <a:tcPr marT="45727" marB="4572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r h="454224">
                <a:tc>
                  <a:txBody>
                    <a:bodyPr/>
                    <a:lstStyle/>
                    <a:p>
                      <a:pPr marL="0" marR="0" lvl="0" indent="0" algn="l" defTabSz="914400" rtl="0" eaLnBrk="1" fontAlgn="base" latinLnBrk="0" hangingPunct="1">
                        <a:lnSpc>
                          <a:spcPct val="85000"/>
                        </a:lnSpc>
                        <a:spcBef>
                          <a:spcPct val="0"/>
                        </a:spcBef>
                        <a:spcAft>
                          <a:spcPct val="0"/>
                        </a:spcAft>
                        <a:buClr>
                          <a:schemeClr val="hlink"/>
                        </a:buClr>
                        <a:buSzPct val="60000"/>
                        <a:buFont typeface="Wingdings" pitchFamily="2" charset="2"/>
                        <a:buNone/>
                        <a:tabLst/>
                      </a:pPr>
                      <a:r>
                        <a:rPr kumimoji="0" lang="tr-TR" sz="2400" b="0" i="0" u="none" strike="noStrike" cap="none" normalizeH="0" baseline="0" smtClean="0">
                          <a:ln>
                            <a:noFill/>
                          </a:ln>
                          <a:solidFill>
                            <a:schemeClr val="tx1"/>
                          </a:solidFill>
                          <a:effectLst/>
                          <a:latin typeface="Tw Cen MT" pitchFamily="34" charset="0"/>
                        </a:rPr>
                        <a:t>Standart Hata</a:t>
                      </a:r>
                    </a:p>
                  </a:txBody>
                  <a:tcPr marT="45727" marB="4572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85000"/>
                        </a:lnSpc>
                        <a:spcBef>
                          <a:spcPct val="0"/>
                        </a:spcBef>
                        <a:spcAft>
                          <a:spcPct val="0"/>
                        </a:spcAft>
                        <a:buClr>
                          <a:schemeClr val="hlink"/>
                        </a:buClr>
                        <a:buSzPct val="60000"/>
                        <a:buFont typeface="Wingdings" pitchFamily="2" charset="2"/>
                        <a:buNone/>
                        <a:tabLst/>
                      </a:pPr>
                      <a:r>
                        <a:rPr kumimoji="0" lang="tr-TR" sz="2400" b="0" i="0" u="none" strike="noStrike" cap="none" normalizeH="0" baseline="0" smtClean="0">
                          <a:ln>
                            <a:noFill/>
                          </a:ln>
                          <a:solidFill>
                            <a:schemeClr val="tx1"/>
                          </a:solidFill>
                          <a:effectLst/>
                          <a:latin typeface="Tw Cen MT" pitchFamily="34" charset="0"/>
                        </a:rPr>
                        <a:t>1.027</a:t>
                      </a:r>
                    </a:p>
                  </a:txBody>
                  <a:tcPr marT="45727" marB="4572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r h="454224">
                <a:tc>
                  <a:txBody>
                    <a:bodyPr/>
                    <a:lstStyle/>
                    <a:p>
                      <a:pPr marL="0" marR="0" lvl="0" indent="0" algn="l" defTabSz="914400" rtl="0" eaLnBrk="1" fontAlgn="base" latinLnBrk="0" hangingPunct="1">
                        <a:lnSpc>
                          <a:spcPct val="85000"/>
                        </a:lnSpc>
                        <a:spcBef>
                          <a:spcPct val="0"/>
                        </a:spcBef>
                        <a:spcAft>
                          <a:spcPct val="0"/>
                        </a:spcAft>
                        <a:buClr>
                          <a:schemeClr val="hlink"/>
                        </a:buClr>
                        <a:buSzPct val="60000"/>
                        <a:buFont typeface="Wingdings" pitchFamily="2" charset="2"/>
                        <a:buNone/>
                        <a:tabLst/>
                      </a:pPr>
                      <a:r>
                        <a:rPr kumimoji="0" lang="tr-TR" sz="2400" b="0" i="0" u="none" strike="noStrike" cap="none" normalizeH="0" baseline="0" smtClean="0">
                          <a:ln>
                            <a:noFill/>
                          </a:ln>
                          <a:solidFill>
                            <a:schemeClr val="tx1"/>
                          </a:solidFill>
                          <a:effectLst/>
                          <a:latin typeface="Tw Cen MT" pitchFamily="34" charset="0"/>
                        </a:rPr>
                        <a:t>Basıklık</a:t>
                      </a:r>
                    </a:p>
                  </a:txBody>
                  <a:tcPr marT="45727" marB="4572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85000"/>
                        </a:lnSpc>
                        <a:spcBef>
                          <a:spcPct val="0"/>
                        </a:spcBef>
                        <a:spcAft>
                          <a:spcPct val="0"/>
                        </a:spcAft>
                        <a:buClr>
                          <a:schemeClr val="hlink"/>
                        </a:buClr>
                        <a:buSzPct val="60000"/>
                        <a:buFont typeface="Wingdings" pitchFamily="2" charset="2"/>
                        <a:buNone/>
                        <a:tabLst/>
                      </a:pPr>
                      <a:r>
                        <a:rPr kumimoji="0" lang="tr-TR" sz="2400" b="0" i="0" u="none" strike="noStrike" cap="none" normalizeH="0" baseline="0" smtClean="0">
                          <a:ln>
                            <a:noFill/>
                          </a:ln>
                          <a:solidFill>
                            <a:schemeClr val="tx1"/>
                          </a:solidFill>
                          <a:effectLst/>
                          <a:latin typeface="Tw Cen MT" pitchFamily="34" charset="0"/>
                        </a:rPr>
                        <a:t>-1.145</a:t>
                      </a:r>
                    </a:p>
                  </a:txBody>
                  <a:tcPr marT="45727" marB="4572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6"/>
                  </a:ext>
                </a:extLst>
              </a:tr>
              <a:tr h="454224">
                <a:tc>
                  <a:txBody>
                    <a:bodyPr/>
                    <a:lstStyle/>
                    <a:p>
                      <a:pPr marL="0" marR="0" lvl="0" indent="0" algn="l" defTabSz="914400" rtl="0" eaLnBrk="1" fontAlgn="base" latinLnBrk="0" hangingPunct="1">
                        <a:lnSpc>
                          <a:spcPct val="85000"/>
                        </a:lnSpc>
                        <a:spcBef>
                          <a:spcPct val="0"/>
                        </a:spcBef>
                        <a:spcAft>
                          <a:spcPct val="0"/>
                        </a:spcAft>
                        <a:buClr>
                          <a:schemeClr val="hlink"/>
                        </a:buClr>
                        <a:buSzPct val="60000"/>
                        <a:buFont typeface="Wingdings" pitchFamily="2" charset="2"/>
                        <a:buNone/>
                        <a:tabLst/>
                      </a:pPr>
                      <a:r>
                        <a:rPr kumimoji="0" lang="tr-TR" sz="2400" b="0" i="0" u="none" strike="noStrike" cap="none" normalizeH="0" baseline="0" smtClean="0">
                          <a:ln>
                            <a:noFill/>
                          </a:ln>
                          <a:solidFill>
                            <a:schemeClr val="tx1"/>
                          </a:solidFill>
                          <a:effectLst/>
                          <a:latin typeface="Tw Cen MT" pitchFamily="34" charset="0"/>
                        </a:rPr>
                        <a:t>Çarpıklık</a:t>
                      </a:r>
                    </a:p>
                  </a:txBody>
                  <a:tcPr marT="45727" marB="45727"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r" defTabSz="914400" rtl="0" eaLnBrk="1" fontAlgn="base" latinLnBrk="0" hangingPunct="1">
                        <a:lnSpc>
                          <a:spcPct val="85000"/>
                        </a:lnSpc>
                        <a:spcBef>
                          <a:spcPct val="0"/>
                        </a:spcBef>
                        <a:spcAft>
                          <a:spcPct val="0"/>
                        </a:spcAft>
                        <a:buClr>
                          <a:schemeClr val="hlink"/>
                        </a:buClr>
                        <a:buSzPct val="60000"/>
                        <a:buFont typeface="Wingdings" pitchFamily="2" charset="2"/>
                        <a:buNone/>
                        <a:tabLst/>
                      </a:pPr>
                      <a:r>
                        <a:rPr kumimoji="0" lang="tr-TR" sz="2400" b="0" i="0" u="none" strike="noStrike" cap="none" normalizeH="0" baseline="0" dirty="0" smtClean="0">
                          <a:ln>
                            <a:noFill/>
                          </a:ln>
                          <a:solidFill>
                            <a:schemeClr val="tx1"/>
                          </a:solidFill>
                          <a:effectLst/>
                          <a:latin typeface="Tw Cen MT" pitchFamily="34" charset="0"/>
                        </a:rPr>
                        <a:t>-0.069</a:t>
                      </a:r>
                    </a:p>
                  </a:txBody>
                  <a:tcPr marT="45727" marB="45727"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7"/>
                  </a:ext>
                </a:extLst>
              </a:tr>
            </a:tbl>
          </a:graphicData>
        </a:graphic>
      </p:graphicFrame>
      <p:pic>
        <p:nvPicPr>
          <p:cNvPr id="44063" name="Picture 3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913"/>
            <a:ext cx="9144000" cy="1952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spd="slow">
    <p:push di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ext Box 5"/>
          <p:cNvSpPr txBox="1">
            <a:spLocks noChangeArrowheads="1"/>
          </p:cNvSpPr>
          <p:nvPr/>
        </p:nvSpPr>
        <p:spPr bwMode="auto">
          <a:xfrm>
            <a:off x="323850" y="260350"/>
            <a:ext cx="3311525"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2400" b="1" dirty="0">
                <a:latin typeface="Calibri" pitchFamily="34" charset="0"/>
              </a:rPr>
              <a:t>Örnek 2:</a:t>
            </a:r>
          </a:p>
          <a:p>
            <a:pPr eaLnBrk="1" hangingPunct="1"/>
            <a:r>
              <a:rPr lang="tr-TR" sz="2400" dirty="0">
                <a:latin typeface="Calibri" pitchFamily="34" charset="0"/>
              </a:rPr>
              <a:t>25 bireyin Boy Uzunluğu, Ağırlık ve Cinsiyet verileri </a:t>
            </a:r>
            <a:r>
              <a:rPr lang="tr-TR" sz="2400" dirty="0" err="1">
                <a:latin typeface="Calibri" pitchFamily="34" charset="0"/>
              </a:rPr>
              <a:t>SPSS’e</a:t>
            </a:r>
            <a:r>
              <a:rPr lang="tr-TR" sz="2400" dirty="0">
                <a:latin typeface="Calibri" pitchFamily="34" charset="0"/>
              </a:rPr>
              <a:t> girilmiştir.</a:t>
            </a:r>
            <a:br>
              <a:rPr lang="tr-TR" sz="2400" dirty="0">
                <a:latin typeface="Calibri" pitchFamily="34" charset="0"/>
              </a:rPr>
            </a:br>
            <a:r>
              <a:rPr lang="tr-TR" sz="2400" dirty="0">
                <a:latin typeface="Calibri" pitchFamily="34" charset="0"/>
              </a:rPr>
              <a:t>Birimlerin Cinsiyete göre belirtici istatistiklerini </a:t>
            </a:r>
            <a:r>
              <a:rPr lang="tr-TR" sz="2400" dirty="0" smtClean="0">
                <a:latin typeface="Calibri" pitchFamily="34" charset="0"/>
              </a:rPr>
              <a:t>hesaplayalım</a:t>
            </a:r>
          </a:p>
          <a:p>
            <a:pPr eaLnBrk="1" hangingPunct="1"/>
            <a:endParaRPr lang="tr-TR" sz="2400" dirty="0" smtClean="0">
              <a:latin typeface="Calibri" pitchFamily="34" charset="0"/>
            </a:endParaRPr>
          </a:p>
          <a:p>
            <a:pPr eaLnBrk="1" hangingPunct="1"/>
            <a:r>
              <a:rPr lang="tr-TR" sz="2400" dirty="0" smtClean="0">
                <a:latin typeface="Calibri" pitchFamily="34" charset="0"/>
              </a:rPr>
              <a:t>(veriler </a:t>
            </a:r>
            <a:r>
              <a:rPr lang="tr-TR" sz="2400" dirty="0" err="1" smtClean="0">
                <a:latin typeface="Calibri" pitchFamily="34" charset="0"/>
              </a:rPr>
              <a:t>varsayımsaldır</a:t>
            </a:r>
            <a:r>
              <a:rPr lang="tr-TR" sz="2400" dirty="0" smtClean="0">
                <a:latin typeface="Calibri" pitchFamily="34" charset="0"/>
              </a:rPr>
              <a:t>)</a:t>
            </a:r>
            <a:endParaRPr lang="tr-TR" sz="2400" dirty="0">
              <a:latin typeface="Calibri" pitchFamily="34" charset="0"/>
            </a:endParaRPr>
          </a:p>
        </p:txBody>
      </p:sp>
      <p:pic>
        <p:nvPicPr>
          <p:cNvPr id="327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7879" y="0"/>
            <a:ext cx="5000625" cy="7048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push di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ext Box 5"/>
          <p:cNvSpPr txBox="1">
            <a:spLocks noChangeArrowheads="1"/>
          </p:cNvSpPr>
          <p:nvPr/>
        </p:nvSpPr>
        <p:spPr bwMode="auto">
          <a:xfrm>
            <a:off x="274638" y="620713"/>
            <a:ext cx="8640762"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r>
              <a:rPr lang="tr-TR" sz="2400">
                <a:latin typeface="Calibri" pitchFamily="34" charset="0"/>
              </a:rPr>
              <a:t>Öncelikle verilerin dağılım formlarının belirlenmesi gerekmektedir.</a:t>
            </a:r>
          </a:p>
          <a:p>
            <a:pPr eaLnBrk="1" hangingPunct="1"/>
            <a:r>
              <a:rPr lang="tr-TR" sz="2400">
                <a:latin typeface="Calibri" pitchFamily="34" charset="0"/>
              </a:rPr>
              <a:t>Bu amaçla normallik varsayımlarını test eden; KS, Shapiro Wilk, Anderson Darling, D’Agostino Skewness, D’Agostine Kurtosis, Jarque-Bera gibi istatistik testlerden yararlanılır.</a:t>
            </a:r>
          </a:p>
        </p:txBody>
      </p:sp>
      <p:pic>
        <p:nvPicPr>
          <p:cNvPr id="4608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4875" y="3305175"/>
            <a:ext cx="2952750" cy="3219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5" name="Dikdörtgen 4"/>
          <p:cNvSpPr/>
          <p:nvPr/>
        </p:nvSpPr>
        <p:spPr>
          <a:xfrm>
            <a:off x="5984875" y="4602163"/>
            <a:ext cx="2116138" cy="312737"/>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pic>
        <p:nvPicPr>
          <p:cNvPr id="4608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638" y="2873375"/>
            <a:ext cx="4476750" cy="318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cxnSp>
        <p:nvCxnSpPr>
          <p:cNvPr id="8" name="Düz Ok Bağlayıcısı 7"/>
          <p:cNvCxnSpPr/>
          <p:nvPr/>
        </p:nvCxnSpPr>
        <p:spPr>
          <a:xfrm flipV="1">
            <a:off x="4356100" y="3376613"/>
            <a:ext cx="1800225" cy="288925"/>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2844006"/>
            <a:ext cx="56007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Dikdörtgen 5"/>
          <p:cNvSpPr/>
          <p:nvPr/>
        </p:nvSpPr>
        <p:spPr>
          <a:xfrm>
            <a:off x="4881563" y="3230563"/>
            <a:ext cx="1058862" cy="1436687"/>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pic>
        <p:nvPicPr>
          <p:cNvPr id="317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388" y="375802"/>
            <a:ext cx="5505450"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push di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88641"/>
            <a:ext cx="4465897" cy="48245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33121" y="2132856"/>
            <a:ext cx="4503375" cy="4608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push dir="u"/>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750"/>
            <a:ext cx="6991350" cy="3876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491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9438" y="3357563"/>
            <a:ext cx="4476750" cy="278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4915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64350" y="4995863"/>
            <a:ext cx="2266950" cy="1866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
        <p:nvSpPr>
          <p:cNvPr id="9" name="Dikdörtgen 8"/>
          <p:cNvSpPr/>
          <p:nvPr/>
        </p:nvSpPr>
        <p:spPr>
          <a:xfrm>
            <a:off x="7235825" y="5589588"/>
            <a:ext cx="1657350" cy="549275"/>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cxnSp>
        <p:nvCxnSpPr>
          <p:cNvPr id="13" name="Düz Ok Bağlayıcısı 12"/>
          <p:cNvCxnSpPr/>
          <p:nvPr/>
        </p:nvCxnSpPr>
        <p:spPr>
          <a:xfrm flipH="1">
            <a:off x="3779838" y="1773238"/>
            <a:ext cx="647700" cy="17399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Düz Ok Bağlayıcısı 13"/>
          <p:cNvCxnSpPr/>
          <p:nvPr/>
        </p:nvCxnSpPr>
        <p:spPr>
          <a:xfrm flipV="1">
            <a:off x="5357813" y="5157788"/>
            <a:ext cx="1806575" cy="431800"/>
          </a:xfrm>
          <a:prstGeom prst="straightConnector1">
            <a:avLst/>
          </a:prstGeom>
          <a:ln w="508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push dir="u"/>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322212"/>
            <a:ext cx="9145016" cy="46495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Dikdörtgen 6"/>
          <p:cNvSpPr/>
          <p:nvPr/>
        </p:nvSpPr>
        <p:spPr>
          <a:xfrm>
            <a:off x="3779912" y="3429000"/>
            <a:ext cx="1943100" cy="360363"/>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
        <p:nvSpPr>
          <p:cNvPr id="8" name="Dikdörtgen 7"/>
          <p:cNvSpPr/>
          <p:nvPr/>
        </p:nvSpPr>
        <p:spPr>
          <a:xfrm>
            <a:off x="3779912" y="4149725"/>
            <a:ext cx="1943100" cy="323850"/>
          </a:xfrm>
          <a:prstGeom prst="rect">
            <a:avLst/>
          </a:prstGeom>
          <a:noFill/>
          <a:ln>
            <a:solidFill>
              <a:srgbClr val="FF0000"/>
            </a:solidFill>
          </a:ln>
        </p:spPr>
        <p:style>
          <a:lnRef idx="2">
            <a:schemeClr val="accent6"/>
          </a:lnRef>
          <a:fillRef idx="1">
            <a:schemeClr val="lt1"/>
          </a:fillRef>
          <a:effectRef idx="0">
            <a:schemeClr val="accent6"/>
          </a:effectRef>
          <a:fontRef idx="minor">
            <a:schemeClr val="dk1"/>
          </a:fontRef>
        </p:style>
        <p:txBody>
          <a:bodyPr anchor="ctr"/>
          <a:lstStyle/>
          <a:p>
            <a:pPr algn="ctr">
              <a:defRPr/>
            </a:pPr>
            <a:endParaRPr lang="tr-TR"/>
          </a:p>
        </p:txBody>
      </p:sp>
    </p:spTree>
  </p:cSld>
  <p:clrMapOvr>
    <a:masterClrMapping/>
  </p:clrMapOvr>
  <p:transition spd="slow">
    <p:push dir="u"/>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5"/>
          <p:cNvSpPr txBox="1">
            <a:spLocks noChangeArrowheads="1"/>
          </p:cNvSpPr>
          <p:nvPr/>
        </p:nvSpPr>
        <p:spPr bwMode="auto">
          <a:xfrm>
            <a:off x="900113" y="3213100"/>
            <a:ext cx="79200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eaLnBrk="0" hangingPunct="0">
              <a:defRPr>
                <a:solidFill>
                  <a:schemeClr val="tx1"/>
                </a:solidFill>
                <a:latin typeface="Verdana" pitchFamily="34" charset="0"/>
              </a:defRPr>
            </a:lvl1pPr>
            <a:lvl2pPr marL="742950" indent="-285750" eaLnBrk="0" hangingPunct="0">
              <a:defRPr>
                <a:solidFill>
                  <a:schemeClr val="tx1"/>
                </a:solidFill>
                <a:latin typeface="Verdana" pitchFamily="34" charset="0"/>
              </a:defRPr>
            </a:lvl2pPr>
            <a:lvl3pPr marL="1143000" indent="-228600" eaLnBrk="0" hangingPunct="0">
              <a:defRPr>
                <a:solidFill>
                  <a:schemeClr val="tx1"/>
                </a:solidFill>
                <a:latin typeface="Verdana" pitchFamily="34" charset="0"/>
              </a:defRPr>
            </a:lvl3pPr>
            <a:lvl4pPr marL="1600200" indent="-228600" eaLnBrk="0" hangingPunct="0">
              <a:defRPr>
                <a:solidFill>
                  <a:schemeClr val="tx1"/>
                </a:solidFill>
                <a:latin typeface="Verdana" pitchFamily="34" charset="0"/>
              </a:defRPr>
            </a:lvl4pPr>
            <a:lvl5pPr marL="2057400" indent="-228600" eaLnBrk="0" hangingPunct="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defRPr/>
            </a:pPr>
            <a:r>
              <a:rPr lang="tr-TR" sz="3200" dirty="0" smtClean="0">
                <a:effectLst>
                  <a:outerShdw blurRad="38100" dist="38100" dir="2700000" algn="tl">
                    <a:srgbClr val="000000">
                      <a:alpha val="43137"/>
                    </a:srgbClr>
                  </a:outerShdw>
                </a:effectLst>
              </a:rPr>
              <a:t>Güncel çalışmalardan bazı örnekler…</a:t>
            </a:r>
          </a:p>
        </p:txBody>
      </p:sp>
    </p:spTree>
  </p:cSld>
  <p:clrMapOvr>
    <a:masterClrMapping/>
  </p:clrMapOvr>
  <p:transition spd="slow">
    <p:push dir="u"/>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188913"/>
            <a:ext cx="6985000" cy="227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522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6125" y="1628775"/>
            <a:ext cx="4457700" cy="1895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522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575" y="3644900"/>
            <a:ext cx="9201150" cy="247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spd="slow">
    <p:push dir="u"/>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77800"/>
            <a:ext cx="5351463" cy="1204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53251"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7650" y="333375"/>
            <a:ext cx="3582988" cy="2420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5325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2997200"/>
            <a:ext cx="7894638" cy="3740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spTree>
  </p:cSld>
  <p:clrMapOvr>
    <a:masterClrMapping/>
  </p:clrMapOvr>
  <p:transition spd="slow">
    <p:push dir="u"/>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79" y="1003573"/>
            <a:ext cx="7380288" cy="1098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Lst>
        </p:spPr>
      </p:pic>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495" y="3284984"/>
            <a:ext cx="8934450" cy="2352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2582618"/>
            <a:ext cx="2396281" cy="3423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727" y="2332909"/>
            <a:ext cx="2925113" cy="267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slow">
    <p:push dir="u"/>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55299"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pic>
        <p:nvPicPr>
          <p:cNvPr id="55300" name="Picture 2" descr="http://www.chartsgraphsdiagrams.com/HealthCharts/images/bmi-2-20-boys.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30163"/>
            <a:ext cx="4968875" cy="685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sp>
        <p:nvSpPr>
          <p:cNvPr id="56323"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tr-TR"/>
          </a:p>
        </p:txBody>
      </p:sp>
      <p:pic>
        <p:nvPicPr>
          <p:cNvPr id="56324" name="Picture 2" descr="http://4.bp.blogspot.com/-TEqp-HTX_18/ToOnTpA-XiI/AAAAAAAAL-A/_74-7fjuSok/s1600/growthchar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150" y="-14288"/>
            <a:ext cx="4897438" cy="6873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push dir="u"/>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ChangeArrowheads="1"/>
          </p:cNvSpPr>
          <p:nvPr/>
        </p:nvSpPr>
        <p:spPr bwMode="auto">
          <a:xfrm>
            <a:off x="0" y="-184150"/>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tr-TR">
              <a:solidFill>
                <a:schemeClr val="accent2">
                  <a:lumMod val="50000"/>
                </a:schemeClr>
              </a:solidFill>
            </a:endParaRPr>
          </a:p>
        </p:txBody>
      </p:sp>
      <p:sp>
        <p:nvSpPr>
          <p:cNvPr id="13" name="Rectangle 4"/>
          <p:cNvSpPr>
            <a:spLocks noChangeArrowheads="1"/>
          </p:cNvSpPr>
          <p:nvPr/>
        </p:nvSpPr>
        <p:spPr bwMode="auto">
          <a:xfrm>
            <a:off x="0" y="-184150"/>
            <a:ext cx="184150" cy="368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endParaRPr lang="tr-TR">
              <a:solidFill>
                <a:schemeClr val="accent2">
                  <a:lumMod val="50000"/>
                </a:schemeClr>
              </a:solidFill>
            </a:endParaRPr>
          </a:p>
        </p:txBody>
      </p:sp>
      <p:sp>
        <p:nvSpPr>
          <p:cNvPr id="14" name="Rectangle 3"/>
          <p:cNvSpPr>
            <a:spLocks noChangeArrowheads="1"/>
          </p:cNvSpPr>
          <p:nvPr/>
        </p:nvSpPr>
        <p:spPr bwMode="auto">
          <a:xfrm>
            <a:off x="374650" y="2925763"/>
            <a:ext cx="8394700"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nchor="ctr">
            <a:spAutoFit/>
          </a:bodyPr>
          <a:lstStyle/>
          <a:p>
            <a:pPr algn="r">
              <a:lnSpc>
                <a:spcPct val="90000"/>
              </a:lnSpc>
              <a:defRPr/>
            </a:pPr>
            <a:r>
              <a:rPr lang="tr-TR" sz="7200" dirty="0">
                <a:solidFill>
                  <a:schemeClr val="accent2">
                    <a:lumMod val="50000"/>
                  </a:schemeClr>
                </a:solidFill>
                <a:latin typeface="Calibri" pitchFamily="34" charset="0"/>
              </a:rPr>
              <a:t>T</a:t>
            </a:r>
            <a:r>
              <a:rPr lang="tr-TR" sz="6000" dirty="0">
                <a:solidFill>
                  <a:schemeClr val="accent2">
                    <a:lumMod val="50000"/>
                  </a:schemeClr>
                </a:solidFill>
                <a:latin typeface="Calibri" pitchFamily="34" charset="0"/>
              </a:rPr>
              <a:t>ANIMLAYICI </a:t>
            </a:r>
          </a:p>
          <a:p>
            <a:pPr algn="r">
              <a:lnSpc>
                <a:spcPct val="90000"/>
              </a:lnSpc>
              <a:defRPr/>
            </a:pPr>
            <a:r>
              <a:rPr lang="tr-TR" sz="7200" dirty="0">
                <a:solidFill>
                  <a:schemeClr val="accent2">
                    <a:lumMod val="50000"/>
                  </a:schemeClr>
                </a:solidFill>
                <a:latin typeface="Calibri" pitchFamily="34" charset="0"/>
              </a:rPr>
              <a:t>İ</a:t>
            </a:r>
            <a:r>
              <a:rPr lang="tr-TR" sz="6000" dirty="0">
                <a:solidFill>
                  <a:schemeClr val="accent2">
                    <a:lumMod val="50000"/>
                  </a:schemeClr>
                </a:solidFill>
                <a:latin typeface="Calibri" pitchFamily="34" charset="0"/>
              </a:rPr>
              <a:t>STATİSTİKLER</a:t>
            </a:r>
            <a:endParaRPr lang="tr-TR" sz="5400" b="1" dirty="0">
              <a:solidFill>
                <a:schemeClr val="accent2">
                  <a:lumMod val="50000"/>
                </a:schemeClr>
              </a:solidFill>
              <a:latin typeface="Times New Roman" pitchFamily="18" charset="0"/>
            </a:endParaRPr>
          </a:p>
        </p:txBody>
      </p:sp>
      <p:sp>
        <p:nvSpPr>
          <p:cNvPr id="15" name="Dikdörtgen 1"/>
          <p:cNvSpPr>
            <a:spLocks noChangeArrowheads="1"/>
          </p:cNvSpPr>
          <p:nvPr/>
        </p:nvSpPr>
        <p:spPr bwMode="auto">
          <a:xfrm>
            <a:off x="827088" y="187325"/>
            <a:ext cx="756126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90000"/>
              </a:lnSpc>
              <a:defRPr/>
            </a:pPr>
            <a:r>
              <a:rPr lang="tr-TR" sz="2000" b="1" dirty="0">
                <a:solidFill>
                  <a:schemeClr val="accent2">
                    <a:lumMod val="50000"/>
                  </a:schemeClr>
                </a:solidFill>
                <a:latin typeface="Calibri" pitchFamily="34" charset="0"/>
              </a:rPr>
              <a:t>E</a:t>
            </a:r>
            <a:r>
              <a:rPr lang="tr-TR" sz="1600" b="1" dirty="0">
                <a:solidFill>
                  <a:schemeClr val="accent2">
                    <a:lumMod val="50000"/>
                  </a:schemeClr>
                </a:solidFill>
                <a:latin typeface="Calibri" pitchFamily="34" charset="0"/>
              </a:rPr>
              <a:t>SOGÜ </a:t>
            </a:r>
          </a:p>
          <a:p>
            <a:pPr algn="ctr">
              <a:lnSpc>
                <a:spcPct val="90000"/>
              </a:lnSpc>
              <a:defRPr/>
            </a:pPr>
            <a:r>
              <a:rPr lang="tr-TR" sz="2000" b="1" dirty="0" smtClean="0">
                <a:solidFill>
                  <a:schemeClr val="accent2">
                    <a:lumMod val="50000"/>
                  </a:schemeClr>
                </a:solidFill>
                <a:latin typeface="Calibri" pitchFamily="34" charset="0"/>
              </a:rPr>
              <a:t>S</a:t>
            </a:r>
            <a:r>
              <a:rPr lang="tr-TR" sz="1600" b="1" dirty="0" smtClean="0">
                <a:solidFill>
                  <a:schemeClr val="accent2">
                    <a:lumMod val="50000"/>
                  </a:schemeClr>
                </a:solidFill>
                <a:latin typeface="Calibri" pitchFamily="34" charset="0"/>
              </a:rPr>
              <a:t>AĞLIK </a:t>
            </a:r>
            <a:r>
              <a:rPr lang="tr-TR" sz="2000" b="1" dirty="0" smtClean="0">
                <a:solidFill>
                  <a:schemeClr val="accent2">
                    <a:lumMod val="50000"/>
                  </a:schemeClr>
                </a:solidFill>
                <a:latin typeface="Calibri" pitchFamily="34" charset="0"/>
              </a:rPr>
              <a:t>B</a:t>
            </a:r>
            <a:r>
              <a:rPr lang="tr-TR" sz="1600" b="1" dirty="0" smtClean="0">
                <a:solidFill>
                  <a:schemeClr val="accent2">
                    <a:lumMod val="50000"/>
                  </a:schemeClr>
                </a:solidFill>
                <a:latin typeface="Calibri" pitchFamily="34" charset="0"/>
              </a:rPr>
              <a:t>İLİMLERİ </a:t>
            </a:r>
            <a:r>
              <a:rPr lang="tr-TR" sz="2000" b="1" dirty="0" smtClean="0">
                <a:solidFill>
                  <a:schemeClr val="accent2">
                    <a:lumMod val="50000"/>
                  </a:schemeClr>
                </a:solidFill>
                <a:latin typeface="Calibri" pitchFamily="34" charset="0"/>
              </a:rPr>
              <a:t>E</a:t>
            </a:r>
            <a:r>
              <a:rPr lang="tr-TR" sz="1600" b="1" dirty="0" smtClean="0">
                <a:solidFill>
                  <a:schemeClr val="accent2">
                    <a:lumMod val="50000"/>
                  </a:schemeClr>
                </a:solidFill>
                <a:latin typeface="Calibri" pitchFamily="34" charset="0"/>
              </a:rPr>
              <a:t>NSTİTÜSÜ</a:t>
            </a:r>
            <a:endParaRPr lang="tr-TR" sz="2000" b="1" dirty="0">
              <a:solidFill>
                <a:schemeClr val="accent2">
                  <a:lumMod val="50000"/>
                </a:schemeClr>
              </a:solidFill>
              <a:latin typeface="Calibri" pitchFamily="34" charset="0"/>
            </a:endParaRPr>
          </a:p>
          <a:p>
            <a:pPr algn="ctr">
              <a:lnSpc>
                <a:spcPct val="90000"/>
              </a:lnSpc>
              <a:defRPr/>
            </a:pPr>
            <a:endParaRPr lang="tr-TR" sz="2000" b="1" dirty="0">
              <a:solidFill>
                <a:schemeClr val="accent2">
                  <a:lumMod val="50000"/>
                </a:schemeClr>
              </a:solidFill>
              <a:latin typeface="Calibri" pitchFamily="34" charset="0"/>
            </a:endParaRPr>
          </a:p>
          <a:p>
            <a:pPr algn="ctr">
              <a:lnSpc>
                <a:spcPct val="90000"/>
              </a:lnSpc>
              <a:defRPr/>
            </a:pPr>
            <a:r>
              <a:rPr lang="tr-TR" sz="2000" b="1" dirty="0">
                <a:solidFill>
                  <a:schemeClr val="accent2">
                    <a:lumMod val="50000"/>
                  </a:schemeClr>
                </a:solidFill>
                <a:latin typeface="Calibri" pitchFamily="34" charset="0"/>
              </a:rPr>
              <a:t>B</a:t>
            </a:r>
            <a:r>
              <a:rPr lang="tr-TR" sz="1600" b="1" dirty="0">
                <a:solidFill>
                  <a:schemeClr val="accent2">
                    <a:lumMod val="50000"/>
                  </a:schemeClr>
                </a:solidFill>
                <a:latin typeface="Calibri" pitchFamily="34" charset="0"/>
              </a:rPr>
              <a:t>İLİMSEL </a:t>
            </a:r>
            <a:r>
              <a:rPr lang="tr-TR" sz="2000" b="1" dirty="0">
                <a:solidFill>
                  <a:schemeClr val="accent2">
                    <a:lumMod val="50000"/>
                  </a:schemeClr>
                </a:solidFill>
                <a:latin typeface="Calibri" pitchFamily="34" charset="0"/>
              </a:rPr>
              <a:t>A</a:t>
            </a:r>
            <a:r>
              <a:rPr lang="tr-TR" sz="1600" b="1" dirty="0">
                <a:solidFill>
                  <a:schemeClr val="accent2">
                    <a:lumMod val="50000"/>
                  </a:schemeClr>
                </a:solidFill>
                <a:latin typeface="Calibri" pitchFamily="34" charset="0"/>
              </a:rPr>
              <a:t>RAŞTIRMA VE </a:t>
            </a:r>
            <a:r>
              <a:rPr lang="tr-TR" sz="2000" b="1" dirty="0">
                <a:solidFill>
                  <a:schemeClr val="accent2">
                    <a:lumMod val="50000"/>
                  </a:schemeClr>
                </a:solidFill>
                <a:latin typeface="Calibri" pitchFamily="34" charset="0"/>
              </a:rPr>
              <a:t>E</a:t>
            </a:r>
            <a:r>
              <a:rPr lang="tr-TR" sz="1600" b="1" dirty="0">
                <a:solidFill>
                  <a:schemeClr val="accent2">
                    <a:lumMod val="50000"/>
                  </a:schemeClr>
                </a:solidFill>
                <a:latin typeface="Calibri" pitchFamily="34" charset="0"/>
              </a:rPr>
              <a:t>ĞİTİM </a:t>
            </a:r>
            <a:r>
              <a:rPr lang="tr-TR" sz="2000" b="1" dirty="0" smtClean="0">
                <a:solidFill>
                  <a:schemeClr val="accent2">
                    <a:lumMod val="50000"/>
                  </a:schemeClr>
                </a:solidFill>
                <a:latin typeface="Calibri" pitchFamily="34" charset="0"/>
              </a:rPr>
              <a:t>P</a:t>
            </a:r>
            <a:r>
              <a:rPr lang="tr-TR" sz="1600" b="1" dirty="0" smtClean="0">
                <a:solidFill>
                  <a:schemeClr val="accent2">
                    <a:lumMod val="50000"/>
                  </a:schemeClr>
                </a:solidFill>
                <a:latin typeface="Calibri" pitchFamily="34" charset="0"/>
              </a:rPr>
              <a:t>ROGRAMI</a:t>
            </a:r>
            <a:endParaRPr lang="tr-TR" sz="1600" b="1" dirty="0">
              <a:solidFill>
                <a:schemeClr val="accent2">
                  <a:lumMod val="50000"/>
                </a:schemeClr>
              </a:solidFill>
              <a:latin typeface="Calibri" pitchFamily="34" charset="0"/>
            </a:endParaRPr>
          </a:p>
        </p:txBody>
      </p:sp>
      <p:sp>
        <p:nvSpPr>
          <p:cNvPr id="16" name="Dikdörtgen 7"/>
          <p:cNvSpPr>
            <a:spLocks noChangeArrowheads="1"/>
          </p:cNvSpPr>
          <p:nvPr/>
        </p:nvSpPr>
        <p:spPr bwMode="auto">
          <a:xfrm>
            <a:off x="827088" y="5732463"/>
            <a:ext cx="7561262"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90000"/>
              </a:lnSpc>
              <a:defRPr/>
            </a:pPr>
            <a:r>
              <a:rPr lang="tr-TR" sz="1600" b="1" dirty="0" smtClean="0">
                <a:solidFill>
                  <a:schemeClr val="accent2">
                    <a:lumMod val="50000"/>
                  </a:schemeClr>
                </a:solidFill>
                <a:latin typeface="Calibri" pitchFamily="34" charset="0"/>
              </a:rPr>
              <a:t>Prof. </a:t>
            </a:r>
            <a:r>
              <a:rPr lang="tr-TR" sz="1600" b="1" dirty="0">
                <a:solidFill>
                  <a:schemeClr val="accent2">
                    <a:lumMod val="50000"/>
                  </a:schemeClr>
                </a:solidFill>
                <a:latin typeface="Calibri" pitchFamily="34" charset="0"/>
              </a:rPr>
              <a:t>Dr. Cengiz BAL</a:t>
            </a:r>
          </a:p>
          <a:p>
            <a:pPr algn="ctr">
              <a:lnSpc>
                <a:spcPct val="90000"/>
              </a:lnSpc>
              <a:defRPr/>
            </a:pPr>
            <a:endParaRPr lang="tr-TR" sz="1600" b="1" dirty="0">
              <a:solidFill>
                <a:schemeClr val="accent2">
                  <a:lumMod val="50000"/>
                </a:schemeClr>
              </a:solidFill>
              <a:latin typeface="Calibri" pitchFamily="34" charset="0"/>
            </a:endParaRPr>
          </a:p>
          <a:p>
            <a:pPr algn="ctr">
              <a:lnSpc>
                <a:spcPct val="90000"/>
              </a:lnSpc>
              <a:defRPr/>
            </a:pPr>
            <a:r>
              <a:rPr lang="tr-TR" sz="1400" dirty="0" smtClean="0">
                <a:solidFill>
                  <a:schemeClr val="accent2">
                    <a:lumMod val="50000"/>
                  </a:schemeClr>
                </a:solidFill>
                <a:latin typeface="Calibri" pitchFamily="34" charset="0"/>
              </a:rPr>
              <a:t>10 Ekim 2024</a:t>
            </a:r>
            <a:endParaRPr lang="tr-TR" sz="1100" dirty="0">
              <a:solidFill>
                <a:schemeClr val="accent2">
                  <a:lumMod val="50000"/>
                </a:schemeClr>
              </a:solidFill>
              <a:latin typeface="Calibri" pitchFamily="34" charset="0"/>
            </a:endParaRPr>
          </a:p>
        </p:txBody>
      </p:sp>
    </p:spTree>
  </p:cSld>
  <p:clrMapOvr>
    <a:masterClrMapping/>
  </p:clrMapOvr>
  <p:transition spd="slow">
    <p:push dir="u"/>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labalık">
  <a:themeElements>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Kalabalık">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Kalabalık">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Kalabalık">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Concourse</Template>
  <TotalTime>1302</TotalTime>
  <Words>616</Words>
  <Application>Microsoft Office PowerPoint</Application>
  <PresentationFormat>Ekran Gösterisi (4:3)</PresentationFormat>
  <Paragraphs>333</Paragraphs>
  <Slides>51</Slides>
  <Notes>0</Notes>
  <HiddenSlides>0</HiddenSlides>
  <MMClips>0</MMClips>
  <ScaleCrop>false</ScaleCrop>
  <HeadingPairs>
    <vt:vector size="8" baseType="variant">
      <vt:variant>
        <vt:lpstr>Kullanılan Yazı Tipleri</vt:lpstr>
      </vt:variant>
      <vt:variant>
        <vt:i4>12</vt:i4>
      </vt:variant>
      <vt:variant>
        <vt:lpstr>Tema</vt:lpstr>
      </vt:variant>
      <vt:variant>
        <vt:i4>1</vt:i4>
      </vt:variant>
      <vt:variant>
        <vt:lpstr>Eklenmiş OLE Hizmet Programları</vt:lpstr>
      </vt:variant>
      <vt:variant>
        <vt:i4>2</vt:i4>
      </vt:variant>
      <vt:variant>
        <vt:lpstr>Slayt Başlıkları</vt:lpstr>
      </vt:variant>
      <vt:variant>
        <vt:i4>51</vt:i4>
      </vt:variant>
    </vt:vector>
  </HeadingPairs>
  <TitlesOfParts>
    <vt:vector size="66" baseType="lpstr">
      <vt:lpstr>MS Gothic</vt:lpstr>
      <vt:lpstr>Arial</vt:lpstr>
      <vt:lpstr>Arial Tur</vt:lpstr>
      <vt:lpstr>Calibri</vt:lpstr>
      <vt:lpstr>Lucida Sans Unicode</vt:lpstr>
      <vt:lpstr>Symbol</vt:lpstr>
      <vt:lpstr>Times New Roman</vt:lpstr>
      <vt:lpstr>Tw Cen MT</vt:lpstr>
      <vt:lpstr>Verdana</vt:lpstr>
      <vt:lpstr>Wingdings</vt:lpstr>
      <vt:lpstr>Wingdings 2</vt:lpstr>
      <vt:lpstr>Wingdings 3</vt:lpstr>
      <vt:lpstr>Kalabalık</vt:lpstr>
      <vt:lpstr>Denklem</vt:lpstr>
      <vt:lpstr>Bit Eşlem Resmi</vt:lpstr>
      <vt:lpstr>PowerPoint Sunusu</vt:lpstr>
      <vt:lpstr>TANIMLAYICI İSTATİSTİKLERİN HESAPLANMASI (Belirtici İstatistikler, Descriptive Statistics)</vt:lpstr>
      <vt:lpstr>Belirtici İstatistikler, Descriptive Statistics</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IBM SPSS 21,0’de BELİRTİCİ İSTATİSTİKLERİN HESAPLANMASI</vt:lpstr>
      <vt:lpstr>SPSS’de Analyze&gt;Reports&gt;Case Summaries seçeneği ile Veri Setlerinin Belirtici İstatistiklerinin Hesaplanması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Düşünce veya Ürün Satışı</dc:title>
  <dc:creator>Cengiz BAL.</dc:creator>
  <cp:lastModifiedBy>WINDOWS 10</cp:lastModifiedBy>
  <cp:revision>1153</cp:revision>
  <cp:lastPrinted>1996-09-22T10:23:54Z</cp:lastPrinted>
  <dcterms:created xsi:type="dcterms:W3CDTF">1995-06-02T22:06:36Z</dcterms:created>
  <dcterms:modified xsi:type="dcterms:W3CDTF">2024-10-08T12:22:58Z</dcterms:modified>
</cp:coreProperties>
</file>